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60" r:id="rId5"/>
  </p:sldMasterIdLst>
  <p:notesMasterIdLst>
    <p:notesMasterId r:id="rId36"/>
  </p:notesMasterIdLst>
  <p:handoutMasterIdLst>
    <p:handoutMasterId r:id="rId37"/>
  </p:handoutMasterIdLst>
  <p:sldIdLst>
    <p:sldId id="409" r:id="rId6"/>
    <p:sldId id="425" r:id="rId7"/>
    <p:sldId id="336" r:id="rId8"/>
    <p:sldId id="415" r:id="rId9"/>
    <p:sldId id="337" r:id="rId10"/>
    <p:sldId id="416" r:id="rId11"/>
    <p:sldId id="288" r:id="rId12"/>
    <p:sldId id="421" r:id="rId13"/>
    <p:sldId id="424" r:id="rId14"/>
    <p:sldId id="423" r:id="rId15"/>
    <p:sldId id="422" r:id="rId16"/>
    <p:sldId id="417" r:id="rId17"/>
    <p:sldId id="418" r:id="rId18"/>
    <p:sldId id="267" r:id="rId19"/>
    <p:sldId id="274" r:id="rId20"/>
    <p:sldId id="277" r:id="rId21"/>
    <p:sldId id="279" r:id="rId22"/>
    <p:sldId id="278" r:id="rId23"/>
    <p:sldId id="291" r:id="rId24"/>
    <p:sldId id="258" r:id="rId25"/>
    <p:sldId id="354" r:id="rId26"/>
    <p:sldId id="419" r:id="rId27"/>
    <p:sldId id="420" r:id="rId28"/>
    <p:sldId id="320" r:id="rId29"/>
    <p:sldId id="350" r:id="rId30"/>
    <p:sldId id="326" r:id="rId31"/>
    <p:sldId id="342" r:id="rId32"/>
    <p:sldId id="346" r:id="rId33"/>
    <p:sldId id="262" r:id="rId34"/>
    <p:sldId id="31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9" autoAdjust="0"/>
    <p:restoredTop sz="96327" autoAdjust="0"/>
  </p:normalViewPr>
  <p:slideViewPr>
    <p:cSldViewPr snapToGrid="0">
      <p:cViewPr varScale="1">
        <p:scale>
          <a:sx n="95" d="100"/>
          <a:sy n="95" d="100"/>
        </p:scale>
        <p:origin x="12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762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5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742D03-7AD2-4DC5-8BA6-2C17DC8D0011}" type="slidenum">
              <a:rPr lang="en-US" smtClean="0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86F5A0C-99CC-8A32-4E28-EBAC58FF5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5D8A1625-121D-42BF-B8C8-B10A5EFC7194}" type="slidenum">
              <a:rPr lang="en-US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69D8F04-15CA-4B7B-6AE6-D8CF8775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8B9BB93-C5B2-32B9-30F7-F860E5D2F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600"/>
              <a:t>Myelination, a process of coating nerves around the brain shaft with myelin, allowing electrical impulses to travel down each nerve quickly and efficiently, is complete earlier in women than men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/>
              <a:t>AG – 9 - 10</a:t>
            </a:r>
          </a:p>
        </p:txBody>
      </p:sp>
    </p:spTree>
    <p:extLst>
      <p:ext uri="{BB962C8B-B14F-4D97-AF65-F5344CB8AC3E}">
        <p14:creationId xmlns:p14="http://schemas.microsoft.com/office/powerpoint/2010/main" val="227890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9415422-1015-232C-13A0-D409E96E4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01336B90-848E-44D8-B501-F69FD8A7D4D4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E5AD213-E173-6231-F123-F6988BD5D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4F57A36-646E-DF68-1B78-7E3D6F931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– 11-12</a:t>
            </a:r>
          </a:p>
        </p:txBody>
      </p:sp>
    </p:spTree>
    <p:extLst>
      <p:ext uri="{BB962C8B-B14F-4D97-AF65-F5344CB8AC3E}">
        <p14:creationId xmlns:p14="http://schemas.microsoft.com/office/powerpoint/2010/main" val="244227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E8787B5-7BD9-9450-9AE2-624C4E74E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A70E589F-6B86-4AB5-9D1B-5AC65997652C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37ACE31-38DA-A9F2-3846-F180E3DB3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27353E5-0656-D61D-10E1-41A17790E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- 17</a:t>
            </a:r>
          </a:p>
        </p:txBody>
      </p:sp>
    </p:spTree>
    <p:extLst>
      <p:ext uri="{BB962C8B-B14F-4D97-AF65-F5344CB8AC3E}">
        <p14:creationId xmlns:p14="http://schemas.microsoft.com/office/powerpoint/2010/main" val="190010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E475611-EC20-05EB-8FA7-FF44501D9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5FEC40AF-55D8-4B58-8121-DCA1E344911A}" type="slidenum">
              <a:rPr lang="en-US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5C8921F-6B79-493F-F7B0-A7E935870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5C2E885-E7DE-4451-B442-2FDC3128B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- 20</a:t>
            </a:r>
          </a:p>
        </p:txBody>
      </p:sp>
    </p:spTree>
    <p:extLst>
      <p:ext uri="{BB962C8B-B14F-4D97-AF65-F5344CB8AC3E}">
        <p14:creationId xmlns:p14="http://schemas.microsoft.com/office/powerpoint/2010/main" val="75728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3CDD775-B644-ED84-817E-ECC71C81D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C9B289ED-446F-49D8-9F79-17B7166D1070}" type="slidenum">
              <a:rPr lang="en-US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776325D-9B73-A748-1F00-15E266401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1B8B8CB-2F21-B22B-AC2C-C511F14F7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-  23-24</a:t>
            </a:r>
          </a:p>
        </p:txBody>
      </p:sp>
    </p:spTree>
    <p:extLst>
      <p:ext uri="{BB962C8B-B14F-4D97-AF65-F5344CB8AC3E}">
        <p14:creationId xmlns:p14="http://schemas.microsoft.com/office/powerpoint/2010/main" val="241895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E6AA46B-9C91-66FA-F621-E2C59B251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4978C302-D16A-4FA7-A701-FFC3DBCE262E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A9F068D-304E-43A9-5106-DF9424D48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D678D5E-5A74-BA1E-3172-10262CDAA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24</a:t>
            </a:r>
          </a:p>
        </p:txBody>
      </p:sp>
    </p:spTree>
    <p:extLst>
      <p:ext uri="{BB962C8B-B14F-4D97-AF65-F5344CB8AC3E}">
        <p14:creationId xmlns:p14="http://schemas.microsoft.com/office/powerpoint/2010/main" val="236196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734089F-7960-A5AB-979A-CA05C752B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91F66CE9-CC0B-4870-89C9-55A9E35F6B55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DE0287F-6555-72BD-E2AC-48FBBED22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5F6F180-3DCC-8854-0F9F-5A9761B8E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24-25</a:t>
            </a:r>
          </a:p>
        </p:txBody>
      </p:sp>
    </p:spTree>
    <p:extLst>
      <p:ext uri="{BB962C8B-B14F-4D97-AF65-F5344CB8AC3E}">
        <p14:creationId xmlns:p14="http://schemas.microsoft.com/office/powerpoint/2010/main" val="153529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A5264E3-B813-D2A6-04E2-F91B6B181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4F7C6CDF-6C0F-4D00-8DC6-9203D85BDE4A}" type="slidenum">
              <a:rPr lang="en-US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28B47EF-A2E7-998A-B6DE-50ACC06C7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2DF17E2-4F16-167C-E8A6-379C698C1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AG - 28</a:t>
            </a:r>
          </a:p>
        </p:txBody>
      </p:sp>
    </p:spTree>
    <p:extLst>
      <p:ext uri="{BB962C8B-B14F-4D97-AF65-F5344CB8AC3E}">
        <p14:creationId xmlns:p14="http://schemas.microsoft.com/office/powerpoint/2010/main" val="39149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>
                <a:latin typeface="Candara" panose="020E0502030303020204" pitchFamily="34" charset="0"/>
              </a:defRPr>
            </a:lvl1pPr>
            <a:lvl2pPr marL="457200" indent="0">
              <a:spcBef>
                <a:spcPts val="1800"/>
              </a:spcBef>
              <a:buNone/>
              <a:defRPr sz="2000">
                <a:latin typeface="Candara" panose="020E0502030303020204" pitchFamily="34" charset="0"/>
              </a:defRPr>
            </a:lvl2pPr>
            <a:lvl3pPr marL="914400" indent="0">
              <a:spcBef>
                <a:spcPts val="1800"/>
              </a:spcBef>
              <a:buNone/>
              <a:defRPr sz="2000">
                <a:latin typeface="Candara" panose="020E0502030303020204" pitchFamily="34" charset="0"/>
              </a:defRPr>
            </a:lvl3pPr>
            <a:lvl4pPr marL="1371600" indent="0">
              <a:spcBef>
                <a:spcPts val="1800"/>
              </a:spcBef>
              <a:buNone/>
              <a:defRPr sz="2000">
                <a:latin typeface="Candara" panose="020E0502030303020204" pitchFamily="34" charset="0"/>
              </a:defRPr>
            </a:lvl4pPr>
            <a:lvl5pPr marL="1828800" indent="0">
              <a:spcBef>
                <a:spcPts val="1800"/>
              </a:spcBef>
              <a:buNone/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Candara" panose="020E0502030303020204" pitchFamily="34" charset="0"/>
              </a:defRPr>
            </a:lvl1pPr>
            <a:lvl2pPr>
              <a:spcBef>
                <a:spcPts val="600"/>
              </a:spcBef>
              <a:defRPr sz="2000">
                <a:latin typeface="Candara" panose="020E0502030303020204" pitchFamily="34" charset="0"/>
              </a:defRPr>
            </a:lvl2pPr>
            <a:lvl3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Candara" panose="020E0502030303020204" pitchFamily="34" charset="0"/>
              </a:defRPr>
            </a:lvl1pPr>
            <a:lvl2pPr>
              <a:spcBef>
                <a:spcPts val="600"/>
              </a:spcBef>
              <a:defRPr sz="2000">
                <a:latin typeface="Candara" panose="020E0502030303020204" pitchFamily="34" charset="0"/>
              </a:defRPr>
            </a:lvl2pPr>
            <a:lvl3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>
                <a:latin typeface="Candara" panose="020E0502030303020204" pitchFamily="34" charset="0"/>
              </a:defRPr>
            </a:lvl1pPr>
            <a:lvl2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2pPr>
            <a:lvl3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ndara" panose="020E0502030303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ndara" panose="020E0502030303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ndara" panose="020E0502030303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189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0094D979-08EF-E99A-E08D-82AC02554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14E24BC3-60FC-78EB-5C21-B5114197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D7EE74D7-825C-50C2-5D78-792667336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2D206-4C5F-4B56-A147-D7B568995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28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219F1D4-52E8-4354-B800-1231891939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219F1D4-52E8-4354-B800-123189193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219F1D4-52E8-4354-B800-1231891939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>
                <a:latin typeface="Candara" panose="020E0502030303020204" pitchFamily="34" charset="0"/>
              </a:defRPr>
            </a:lvl2pPr>
            <a:lvl3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>
                <a:latin typeface="Candara" panose="020E0502030303020204" pitchFamily="34" charset="0"/>
              </a:defRPr>
            </a:lvl1pPr>
            <a:lvl2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2pPr>
            <a:lvl3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>
                <a:latin typeface="Candara" panose="020E0502030303020204" pitchFamily="34" charset="0"/>
              </a:defRPr>
            </a:lvl1pPr>
            <a:lvl2pPr marL="283464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2pPr>
            <a:lvl3pPr marL="59436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 marL="82296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 marL="100584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>
                <a:latin typeface="Candara" panose="020E0502030303020204" pitchFamily="34" charset="0"/>
              </a:defRPr>
            </a:lvl1pPr>
            <a:lvl2pPr marL="283464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2pPr>
            <a:lvl3pPr marL="54864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 marL="82296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 marL="100584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>
                <a:latin typeface="Candara" panose="020E0502030303020204" pitchFamily="34" charset="0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>
                <a:latin typeface="Candara" panose="020E0502030303020204" pitchFamily="34" charset="0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>
                <a:latin typeface="Candara" panose="020E0502030303020204" pitchFamily="34" charset="0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sz="2000">
                <a:latin typeface="Candara" panose="020E0502030303020204" pitchFamily="34" charset="0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>
                <a:latin typeface="Candara" panose="020E0502030303020204" pitchFamily="34" charset="0"/>
              </a:defRPr>
            </a:lvl1pPr>
            <a:lvl2pPr marL="283464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2pPr>
            <a:lvl3pPr marL="54864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 marL="82296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 marL="1005840"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>
                <a:latin typeface="Candara" panose="020E0502030303020204" pitchFamily="34" charset="0"/>
              </a:defRPr>
            </a:lvl1pPr>
            <a:lvl2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2pPr>
            <a:lvl3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3pPr>
            <a:lvl4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4pPr>
            <a:lvl5pPr indent="-283464">
              <a:spcBef>
                <a:spcPts val="1800"/>
              </a:spcBef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5" r:id="rId14"/>
    <p:sldLayoutId id="2147483718" r:id="rId15"/>
    <p:sldLayoutId id="2147483719" r:id="rId16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E219F1D4-52E8-4354-B800-123189193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  <p:sldLayoutId id="2147483716" r:id="rId4"/>
  </p:sldLayoutIdLst>
  <p:transition spd="slow">
    <p:push dir="u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If I Was A Single In the Message Today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B15A-D018-1FCC-A00C-E766B31ED60F}"/>
              </a:ext>
            </a:extLst>
          </p:cNvPr>
          <p:cNvSpPr txBox="1"/>
          <p:nvPr/>
        </p:nvSpPr>
        <p:spPr>
          <a:xfrm>
            <a:off x="6309359" y="4181706"/>
            <a:ext cx="594015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PSALM 139:15-16</a:t>
            </a:r>
          </a:p>
          <a:p>
            <a:r>
              <a:rPr lang="en-US" sz="2400" i="1" dirty="0">
                <a:latin typeface="Candara" panose="020E0502030303020204" pitchFamily="34" charset="0"/>
              </a:rPr>
              <a:t>Thine eyes did see my substance, yet being unperfect; and in thy book all my members were written, which in continuance were fashioned, when as yet there was none of them. </a:t>
            </a:r>
          </a:p>
        </p:txBody>
      </p:sp>
    </p:spTree>
    <p:extLst>
      <p:ext uri="{BB962C8B-B14F-4D97-AF65-F5344CB8AC3E}">
        <p14:creationId xmlns:p14="http://schemas.microsoft.com/office/powerpoint/2010/main" val="12392492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88020-1611-028B-6561-19B05A7E44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D8EE2-E44E-6865-ED32-379B13E0E5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B9D2C-1D1A-590D-4F81-51939B79DD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89794-146D-F4A4-2E05-1EC952745B2C}"/>
              </a:ext>
            </a:extLst>
          </p:cNvPr>
          <p:cNvSpPr txBox="1"/>
          <p:nvPr/>
        </p:nvSpPr>
        <p:spPr>
          <a:xfrm>
            <a:off x="199697" y="178676"/>
            <a:ext cx="1184515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PSALM 139:13</a:t>
            </a:r>
          </a:p>
          <a:p>
            <a:r>
              <a:rPr lang="en-US" sz="4000" i="1" dirty="0"/>
              <a:t>	For thou hast </a:t>
            </a:r>
            <a:r>
              <a:rPr lang="en-US" sz="4000" i="1" u="sng" dirty="0"/>
              <a:t>possessed</a:t>
            </a:r>
            <a:r>
              <a:rPr lang="en-US" sz="4000" i="1" dirty="0"/>
              <a:t> </a:t>
            </a:r>
            <a:r>
              <a:rPr lang="en-US" sz="3200" dirty="0"/>
              <a:t>[created] </a:t>
            </a:r>
            <a:r>
              <a:rPr lang="en-US" sz="4000" i="1" dirty="0"/>
              <a:t>my reins: thou hast covered </a:t>
            </a:r>
            <a:r>
              <a:rPr lang="en-US" sz="3200" dirty="0"/>
              <a:t>[weaved] </a:t>
            </a:r>
            <a:r>
              <a:rPr lang="en-US" sz="4000" i="1" dirty="0"/>
              <a:t>me in my mother's womb. 14 I will praise thee; for I am </a:t>
            </a:r>
            <a:r>
              <a:rPr lang="en-US" sz="4000" i="1" u="sng" dirty="0"/>
              <a:t>fearfully</a:t>
            </a:r>
            <a:r>
              <a:rPr lang="en-US" sz="4000" i="1" dirty="0"/>
              <a:t> </a:t>
            </a:r>
            <a:r>
              <a:rPr lang="en-US" sz="3600" dirty="0"/>
              <a:t>[reverently] </a:t>
            </a:r>
            <a:r>
              <a:rPr lang="en-US" sz="4000" i="1" dirty="0"/>
              <a:t>and </a:t>
            </a:r>
            <a:r>
              <a:rPr lang="en-US" sz="4000" i="1" u="sng" dirty="0"/>
              <a:t>wonder-fully</a:t>
            </a:r>
            <a:r>
              <a:rPr lang="en-US" sz="4000" i="1" dirty="0"/>
              <a:t> </a:t>
            </a:r>
            <a:r>
              <a:rPr lang="en-US" sz="3200" dirty="0"/>
              <a:t>[distinctly] </a:t>
            </a:r>
            <a:r>
              <a:rPr lang="en-US" sz="4000" i="1" dirty="0"/>
              <a:t>made: </a:t>
            </a:r>
            <a:r>
              <a:rPr lang="en-US" sz="4000" i="1" dirty="0" err="1"/>
              <a:t>marvellous</a:t>
            </a:r>
            <a:r>
              <a:rPr lang="en-US" sz="4000" i="1" dirty="0"/>
              <a:t> are thy works; and that my soul </a:t>
            </a:r>
            <a:r>
              <a:rPr lang="en-US" sz="4000" i="1" dirty="0" err="1"/>
              <a:t>knoweth</a:t>
            </a:r>
            <a:r>
              <a:rPr lang="en-US" sz="4000" i="1" dirty="0"/>
              <a:t> right well. 15 My substance was not hid from thee, when I was made in secret, and </a:t>
            </a:r>
            <a:r>
              <a:rPr lang="en-US" sz="4000" i="1" u="sng" dirty="0"/>
              <a:t>curiously wrought</a:t>
            </a:r>
            <a:r>
              <a:rPr lang="en-US" sz="3200" u="sng" dirty="0"/>
              <a:t> </a:t>
            </a:r>
            <a:r>
              <a:rPr lang="en-US" sz="3200" dirty="0"/>
              <a:t>[skillfully woven] </a:t>
            </a:r>
            <a:r>
              <a:rPr lang="en-US" sz="4000" i="1" dirty="0"/>
              <a:t>in the lowest parts of the earth.</a:t>
            </a:r>
          </a:p>
        </p:txBody>
      </p:sp>
    </p:spTree>
    <p:extLst>
      <p:ext uri="{BB962C8B-B14F-4D97-AF65-F5344CB8AC3E}">
        <p14:creationId xmlns:p14="http://schemas.microsoft.com/office/powerpoint/2010/main" val="369637792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F70D-3455-C562-CB33-C6473AACC6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B6B7-2536-7DC0-6397-9FF078B04D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7633-831D-AF8C-7873-A1932C3C0A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03700-9597-DD58-82E5-3E2BCD2E3576}"/>
              </a:ext>
            </a:extLst>
          </p:cNvPr>
          <p:cNvSpPr txBox="1"/>
          <p:nvPr/>
        </p:nvSpPr>
        <p:spPr>
          <a:xfrm>
            <a:off x="241737" y="168166"/>
            <a:ext cx="1172954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I KINGS 8:7, 18</a:t>
            </a:r>
          </a:p>
          <a:p>
            <a:r>
              <a:rPr lang="en-US" sz="4000" dirty="0"/>
              <a:t>	</a:t>
            </a:r>
            <a:r>
              <a:rPr lang="en-US" sz="4000" i="1" dirty="0"/>
              <a:t>For the </a:t>
            </a:r>
            <a:r>
              <a:rPr lang="en-US" sz="4000" i="1" dirty="0" err="1"/>
              <a:t>cherubims</a:t>
            </a:r>
            <a:r>
              <a:rPr lang="en-US" sz="4000" i="1" dirty="0"/>
              <a:t> spread forth their two wings over the place of the ark, and the </a:t>
            </a:r>
            <a:r>
              <a:rPr lang="en-US" sz="4000" i="1" dirty="0" err="1"/>
              <a:t>cherubims</a:t>
            </a:r>
            <a:r>
              <a:rPr lang="en-US" sz="4000" i="1" dirty="0"/>
              <a:t> </a:t>
            </a:r>
            <a:r>
              <a:rPr lang="en-US" sz="4000" i="1" u="sng" dirty="0"/>
              <a:t>covered</a:t>
            </a:r>
            <a:r>
              <a:rPr lang="en-US" sz="4000" i="1" dirty="0"/>
              <a:t> the ark and the staves thereof above. </a:t>
            </a:r>
          </a:p>
          <a:p>
            <a:r>
              <a:rPr lang="en-US" sz="4000" i="1" dirty="0"/>
              <a:t>	18 And for the altar of incense refined gold by weight; and gold for the pattern of the chariot of the </a:t>
            </a:r>
            <a:r>
              <a:rPr lang="en-US" sz="4000" i="1" dirty="0" err="1"/>
              <a:t>cherubims</a:t>
            </a:r>
            <a:r>
              <a:rPr lang="en-US" sz="4000" i="1" dirty="0"/>
              <a:t>, that spread out their wings, and </a:t>
            </a:r>
            <a:r>
              <a:rPr lang="en-US" sz="4000" i="1" u="sng" dirty="0"/>
              <a:t>covered</a:t>
            </a:r>
            <a:r>
              <a:rPr lang="en-US" sz="4000" i="1" dirty="0"/>
              <a:t> the ark of the covenant of the LORD.</a:t>
            </a:r>
          </a:p>
        </p:txBody>
      </p:sp>
    </p:spTree>
    <p:extLst>
      <p:ext uri="{BB962C8B-B14F-4D97-AF65-F5344CB8AC3E}">
        <p14:creationId xmlns:p14="http://schemas.microsoft.com/office/powerpoint/2010/main" val="85525105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C31425-343F-85A2-CA3A-01934514D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056" y="198408"/>
            <a:ext cx="1088653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>
                <a:solidFill>
                  <a:schemeClr val="tx1"/>
                </a:solidFill>
              </a:rPr>
              <a:t>Female Brains vs Male Brains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76D18FA-C021-D5F9-4C65-B65CA149E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770" y="1414731"/>
            <a:ext cx="11904452" cy="53311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4400" dirty="0">
                <a:solidFill>
                  <a:schemeClr val="tx1"/>
                </a:solidFill>
              </a:rPr>
              <a:t>Female brains mature earlier and more quickly than male brains;</a:t>
            </a:r>
          </a:p>
          <a:p>
            <a:pPr lvl="1" eaLnBrk="1" hangingPunct="1"/>
            <a:r>
              <a:rPr lang="en-US" altLang="en-US" sz="4400" dirty="0">
                <a:solidFill>
                  <a:schemeClr val="tx1"/>
                </a:solidFill>
              </a:rPr>
              <a:t>Girls acquire complex verbal skills earlier;</a:t>
            </a:r>
          </a:p>
          <a:p>
            <a:pPr lvl="1" eaLnBrk="1" hangingPunct="1"/>
            <a:r>
              <a:rPr lang="en-US" altLang="en-US" sz="4400" i="1" dirty="0">
                <a:solidFill>
                  <a:schemeClr val="tx1"/>
                </a:solidFill>
              </a:rPr>
              <a:t>Corpus callosum </a:t>
            </a:r>
            <a:r>
              <a:rPr lang="en-US" altLang="en-US" sz="4400" dirty="0">
                <a:solidFill>
                  <a:schemeClr val="tx1"/>
                </a:solidFill>
              </a:rPr>
              <a:t>is the bundle of nerves that connects the right and left hemispheres</a:t>
            </a:r>
          </a:p>
          <a:p>
            <a:pPr lvl="2" eaLnBrk="1" hangingPunct="1"/>
            <a:r>
              <a:rPr lang="en-US" altLang="en-US" sz="4000" dirty="0">
                <a:solidFill>
                  <a:schemeClr val="tx1"/>
                </a:solidFill>
              </a:rPr>
              <a:t>Up to 20% larger in girls than boys;</a:t>
            </a:r>
          </a:p>
          <a:p>
            <a:pPr lvl="2" eaLnBrk="1" hangingPunct="1"/>
            <a:r>
              <a:rPr lang="en-US" altLang="en-US" sz="4000" dirty="0">
                <a:solidFill>
                  <a:schemeClr val="tx1"/>
                </a:solidFill>
              </a:rPr>
              <a:t>Gives girls better cross talk between hemispheres.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6B9B5-6349-F954-F416-49A97F60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BDE67-A4DD-E9E9-326E-8BEF3E6E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35499-C7D5-11DE-F7B2-C15EB8CD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76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2E45449-A843-7E10-207A-7F56D97D6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430" y="304800"/>
            <a:ext cx="11749177" cy="14032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</a:rPr>
              <a:t>Female Brain has Learning Advantage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8C70407-AF67-A306-8FC4-98B7F4DEA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430" y="1600200"/>
            <a:ext cx="11749178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u="sng" dirty="0">
                <a:solidFill>
                  <a:schemeClr val="tx1"/>
                </a:solidFill>
              </a:rPr>
              <a:t>Resting</a:t>
            </a:r>
            <a:r>
              <a:rPr lang="en-US" altLang="en-US" sz="4400" dirty="0">
                <a:solidFill>
                  <a:schemeClr val="tx1"/>
                </a:solidFill>
              </a:rPr>
              <a:t> female brain is as active as the </a:t>
            </a:r>
            <a:r>
              <a:rPr lang="en-US" altLang="en-US" sz="4400" u="sng" dirty="0">
                <a:solidFill>
                  <a:schemeClr val="tx1"/>
                </a:solidFill>
              </a:rPr>
              <a:t>activated</a:t>
            </a:r>
            <a:r>
              <a:rPr lang="en-US" altLang="en-US" sz="4400" dirty="0">
                <a:solidFill>
                  <a:schemeClr val="tx1"/>
                </a:solidFill>
              </a:rPr>
              <a:t> male brain;</a:t>
            </a:r>
          </a:p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Female brain uses its resources quickly, often, and in more places;</a:t>
            </a:r>
          </a:p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Areas of Greater Functioning:</a:t>
            </a:r>
          </a:p>
          <a:p>
            <a:pPr lvl="1" eaLnBrk="1" hangingPunct="1"/>
            <a:r>
              <a:rPr lang="en-US" altLang="en-US" sz="4000" dirty="0">
                <a:solidFill>
                  <a:schemeClr val="tx1"/>
                </a:solidFill>
              </a:rPr>
              <a:t>Females are memory and sensory oriented;</a:t>
            </a:r>
          </a:p>
          <a:p>
            <a:pPr lvl="1" eaLnBrk="1" hangingPunct="1"/>
            <a:r>
              <a:rPr lang="en-US" altLang="en-US" sz="4000" dirty="0">
                <a:solidFill>
                  <a:schemeClr val="tx1"/>
                </a:solidFill>
              </a:rPr>
              <a:t>Males are spatial tasks and abstract reasoning.</a:t>
            </a:r>
          </a:p>
          <a:p>
            <a:pPr eaLnBrk="1" hangingPunct="1"/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2BF75-8A28-D7F8-31A1-E67D2813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DA354-3835-3806-F4AA-69525EAA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9EDB6-AB51-0777-BE67-840C0355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92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2C08A9E-9280-B10D-95FF-0D6EEB71B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573" y="-198407"/>
            <a:ext cx="10680365" cy="16303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>
                <a:solidFill>
                  <a:schemeClr val="tx1"/>
                </a:solidFill>
              </a:rPr>
              <a:t>Use of Language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D883C81-0640-9E17-84E3-C3574F83B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362" y="1021404"/>
            <a:ext cx="11585275" cy="569857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</a:rPr>
              <a:t>Females: </a:t>
            </a:r>
            <a:r>
              <a:rPr lang="en-US" altLang="en-US" sz="4000" dirty="0">
                <a:solidFill>
                  <a:schemeClr val="tx1"/>
                </a:solidFill>
              </a:rPr>
              <a:t>Produce more words than males;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Prefer ideas conceptualized in normal language with concrete details;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</a:rPr>
              <a:t>Males: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Use fewer words and often work silently;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Find jargon and coded language more interesting.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</a:rPr>
              <a:t>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Equal in word use in female groups;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1 or 2 dominating males speak more.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767E63-7E8E-C26A-8D02-6DC70B35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8812E-8C48-87C7-CABC-4E90688C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34561-F610-4A5E-CCD7-2E51A38E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A17A57-0606-A402-CE40-CA65AB26F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820" y="261697"/>
            <a:ext cx="104013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>
                <a:solidFill>
                  <a:schemeClr val="tx1"/>
                </a:solidFill>
              </a:rPr>
              <a:t>Use of Symbolism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D5653A-F229-6959-6508-62AE36DC3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959" y="1406106"/>
            <a:ext cx="11473132" cy="53828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Both boys and girls like pictures, but boys often rely on them in their learning be-cause they stimulate the right hemisphere where many boys are more developed.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lvl="1" eaLnBrk="1" hangingPunct="1"/>
            <a:endParaRPr lang="en-US" altLang="en-US" sz="16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4800" dirty="0">
                <a:solidFill>
                  <a:schemeClr val="tx1"/>
                </a:solidFill>
              </a:rPr>
              <a:t>Boys like symbolic texts, diagrams, and graphs because of the coded quality;</a:t>
            </a:r>
          </a:p>
          <a:p>
            <a:pPr lvl="1" eaLnBrk="1" hangingPunct="1"/>
            <a:r>
              <a:rPr lang="en-US" altLang="en-US" sz="4800" dirty="0">
                <a:solidFill>
                  <a:schemeClr val="tx1"/>
                </a:solidFill>
              </a:rPr>
              <a:t>Girls prefer written texts.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E7934-CBEB-EC43-71BA-E81C97A8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78520-E311-860C-2F33-5CD84104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151E8-30D0-DCAD-C07F-F7BB295F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7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6C88C44-5B87-DD5E-9273-9D8431C71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578" y="-30163"/>
            <a:ext cx="104013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</a:rPr>
              <a:t>Classroom Behavior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2B3109-8192-3961-7280-802CC139C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" y="1035169"/>
            <a:ext cx="11422236" cy="57538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Boys are louder, more physically aggressive, more 	competitive, prone to attention-getting 		behavior;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Boys are less mature;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Girls are more quiet, passive and </a:t>
            </a:r>
            <a:r>
              <a:rPr lang="en-US" altLang="en-US" sz="4000" dirty="0" err="1">
                <a:solidFill>
                  <a:schemeClr val="tx1"/>
                </a:solidFill>
              </a:rPr>
              <a:t>sendentary</a:t>
            </a:r>
            <a:r>
              <a:rPr lang="en-US" altLang="en-US" sz="4000" dirty="0">
                <a:solidFill>
                  <a:schemeClr val="tx1"/>
                </a:solidFill>
              </a:rPr>
              <a:t> than 	boys;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Girls have longer attention spans than boys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DA93E-4593-870A-2C31-64B756DC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F4D4F-9A3A-EB7A-529A-2EFDA319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2B95-E579-24DE-BE5B-02A13F9E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18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238C143-C943-DC7E-0F0E-D61936AFB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91" y="155275"/>
            <a:ext cx="11766431" cy="15354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>
                <a:solidFill>
                  <a:schemeClr val="tx1"/>
                </a:solidFill>
              </a:rPr>
              <a:t>Reading &amp; Writing Competence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43E7A37-9EFA-F8D2-BEBD-55141E4F2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1" y="1600200"/>
            <a:ext cx="1143086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Girls are approx. 1.5 years ahead of boys in reading and writing at all school levels;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Boys are dominant in certain aspects of math and science due to brain structure;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Improved instruction is necessary for boys in reading and writing, as well as for girls in math and science.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C341B-E7FD-9AF7-B5D4-C7A48888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69D8-9561-1186-01E3-3A2C761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234B-E177-1484-0D75-E4926697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74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795FC71-08C8-FA69-35B7-56C48C9FF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574" y="278129"/>
            <a:ext cx="10547086" cy="141255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7200" dirty="0">
                <a:solidFill>
                  <a:schemeClr val="tx1"/>
                </a:solidFill>
              </a:rPr>
              <a:t>Tests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424DDB0-0416-7C19-4CEC-8A64B2034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573" y="1524000"/>
            <a:ext cx="11593901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Boys score slightly higher on SATs;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Males are slightly better at storing single-sentence information than females;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Male brains have a visual advantage in working with and making quick deductive decisions on lists;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Female brains think more inductively and need substantial information to make a decision;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1"/>
                </a:solidFill>
              </a:rPr>
              <a:t>Females have the advantage on essay questions.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3E141-FCA6-4CD5-E3A5-52C9ED77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964F3-49F9-69A5-E60A-3A9E1C3C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432C5-AD3F-F65E-EDED-5710E4BB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73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3F562EE-F65E-0C82-B50E-2B12917BA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441" y="672860"/>
            <a:ext cx="11585275" cy="550410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Girls are more likely to express and detail 	negative feelings and experiences;</a:t>
            </a:r>
          </a:p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Boys are reluctant to share feelings about any 	experience or details about a painful 	experience.</a:t>
            </a:r>
          </a:p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In girls, oxytocin is more constantly stimulated 	in females, making them capable of quick 	empathetic responses to others’ pain and 	need.</a:t>
            </a:r>
          </a:p>
          <a:p>
            <a:pPr eaLnBrk="1" hangingPunct="1"/>
            <a:endParaRPr lang="en-US" altLang="en-US" sz="44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AB9B4-FB11-05E7-5BB6-85B54C29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0EC01-E83F-0F7E-20A3-15017EE4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A1383-A583-FD71-F99F-46B7555C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206-4C5F-4B56-A147-D7B568995BF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1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B3F0C6A2-43F2-65EC-45D6-3BE2DAE1EB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8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04848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13" y="0"/>
            <a:ext cx="118785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2. (Environment) COME.FOLLOW.ME</a:t>
            </a:r>
          </a:p>
          <a:p>
            <a:r>
              <a:rPr lang="en-US" sz="4000" dirty="0"/>
              <a:t>	39   No doubt that this kid was born in a good home, like you kids are. He was brought up with good parents. Cause, it proved it, when Jesus presented to him the commandments of God. He said, </a:t>
            </a:r>
            <a:r>
              <a:rPr lang="en-US" sz="4000" i="1" dirty="0"/>
              <a:t>"I've kept these since a youth…</a:t>
            </a:r>
            <a:r>
              <a:rPr lang="en-US" sz="4000" dirty="0"/>
              <a:t>" He had been brought up right.. Probably come up under a God-fearing mother and daddy, to teach him right, when he was a kid. Well, that's good.</a:t>
            </a:r>
          </a:p>
          <a:p>
            <a:pPr algn="r"/>
            <a:r>
              <a:rPr lang="en-US" sz="2800" dirty="0"/>
              <a:t>63-0601</a:t>
            </a:r>
          </a:p>
        </p:txBody>
      </p:sp>
    </p:spTree>
    <p:extLst>
      <p:ext uri="{BB962C8B-B14F-4D97-AF65-F5344CB8AC3E}">
        <p14:creationId xmlns:p14="http://schemas.microsoft.com/office/powerpoint/2010/main" val="22511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469" y="123092"/>
            <a:ext cx="495650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The Family is meant to be the primary place for </a:t>
            </a:r>
          </a:p>
          <a:p>
            <a:r>
              <a:rPr lang="en-US" sz="4000" dirty="0"/>
              <a:t>training for children and the “Shock Absorber” </a:t>
            </a:r>
          </a:p>
          <a:p>
            <a:r>
              <a:rPr lang="en-US" sz="4000" dirty="0"/>
              <a:t>from the harsh realities of life at an early age. </a:t>
            </a:r>
          </a:p>
          <a:p>
            <a:endParaRPr lang="en-US" sz="4000" dirty="0"/>
          </a:p>
          <a:p>
            <a:r>
              <a:rPr lang="en-US" sz="4000" b="0" i="0" dirty="0">
                <a:solidFill>
                  <a:srgbClr val="EEF0FF"/>
                </a:solidFill>
                <a:effectLst/>
                <a:latin typeface="Google Sans"/>
              </a:rPr>
              <a:t>	In 2023, there were 23,531,000 children living in </a:t>
            </a:r>
          </a:p>
          <a:p>
            <a:r>
              <a:rPr lang="en-US" sz="4000" b="0" i="0" dirty="0">
                <a:solidFill>
                  <a:srgbClr val="EEF0FF"/>
                </a:solidFill>
                <a:effectLst/>
                <a:latin typeface="Google Sans"/>
              </a:rPr>
              <a:t>single-parent families in the United States, which is </a:t>
            </a:r>
          </a:p>
          <a:p>
            <a:r>
              <a:rPr lang="en-US" sz="4000" b="0" i="0" dirty="0">
                <a:solidFill>
                  <a:srgbClr val="EEF0FF"/>
                </a:solidFill>
                <a:effectLst/>
                <a:latin typeface="Google Sans"/>
              </a:rPr>
              <a:t>about 34% of all children in the country. </a:t>
            </a:r>
          </a:p>
          <a:p>
            <a:r>
              <a:rPr lang="en-US" sz="4000" dirty="0">
                <a:solidFill>
                  <a:srgbClr val="EEF0FF"/>
                </a:solidFill>
                <a:latin typeface="Google Sans"/>
              </a:rPr>
              <a:t>	</a:t>
            </a:r>
            <a:r>
              <a:rPr lang="en-US" sz="4000" b="0" i="0" dirty="0">
                <a:solidFill>
                  <a:srgbClr val="EEF0FF"/>
                </a:solidFill>
                <a:effectLst/>
                <a:latin typeface="Google Sans"/>
              </a:rPr>
              <a:t>This is a significant increase from 1960, when only </a:t>
            </a:r>
          </a:p>
          <a:p>
            <a:r>
              <a:rPr lang="en-US" sz="4000" b="0" i="0" dirty="0">
                <a:solidFill>
                  <a:srgbClr val="EEF0FF"/>
                </a:solidFill>
                <a:effectLst/>
                <a:latin typeface="Google Sans"/>
              </a:rPr>
              <a:t>9% of children lived in single-parent families.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73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2DB1A-B36C-548F-FBEC-68C1C76153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706AF-5ABC-C756-6995-560FDBED2E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A7C4E-BCB2-FA78-3A58-FB3027CA61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FD390-3B5E-2222-FC0E-B9DF14260D37}"/>
              </a:ext>
            </a:extLst>
          </p:cNvPr>
          <p:cNvSpPr txBox="1"/>
          <p:nvPr/>
        </p:nvSpPr>
        <p:spPr>
          <a:xfrm>
            <a:off x="180870" y="120580"/>
            <a:ext cx="1187715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spc="-150" dirty="0"/>
              <a:t>“What Happens When A Generation </a:t>
            </a:r>
            <a:r>
              <a:rPr lang="en-US" sz="4000" b="1" i="0" u="none" strike="noStrike" spc="-150" baseline="0" dirty="0"/>
              <a:t>Never Grows Up?</a:t>
            </a:r>
          </a:p>
          <a:p>
            <a:pPr algn="l"/>
            <a:r>
              <a:rPr lang="en-US" sz="1800" b="0" i="0" u="none" strike="noStrike" baseline="0" dirty="0">
                <a:latin typeface="RetinaBook"/>
              </a:rPr>
              <a:t>As American 30-somethings increasingly bypass the traditional milestones of adulthood, economists are warning that what seemed like a lag may in fact be a permanent state of arrested development.</a:t>
            </a:r>
          </a:p>
          <a:p>
            <a:pPr algn="l"/>
            <a:r>
              <a:rPr lang="en-US" sz="1800" b="1" i="1" u="none" strike="noStrike" baseline="0" dirty="0">
                <a:latin typeface="TimesNewRomanPS-BoldItalicMT"/>
              </a:rPr>
              <a:t>By Rachel Wolfe </a:t>
            </a:r>
            <a:r>
              <a:rPr lang="en-US" sz="1800" b="0" i="0" u="none" strike="noStrike" baseline="0" dirty="0">
                <a:latin typeface="RetinaExLt"/>
              </a:rPr>
              <a:t>Dec 31, 2024 </a:t>
            </a:r>
          </a:p>
          <a:p>
            <a:pPr algn="l"/>
            <a:endParaRPr lang="en-US" dirty="0">
              <a:latin typeface="RetinaExLt"/>
            </a:endParaRPr>
          </a:p>
          <a:p>
            <a:pPr algn="l"/>
            <a:r>
              <a:rPr lang="en-US" sz="4000" dirty="0"/>
              <a:t>	“It feels like the instructions for how to live a good life don’t apply anymore, And nobody has updated them.” Now, as a mix of social and economic factors holds back an entire generation, what researchers once called a lag is starting to look more like a permanent state of arrested development. “We’re moving from later to never,” (R. Reeves)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006804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E0F15-F078-1470-C26B-C017ED0E11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8B6B6-D317-AEFE-8480-69193C824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8F2B-6870-77F6-05F7-44AEB0F697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C558B-F734-87ED-0528-99DB76D487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996" y="0"/>
            <a:ext cx="3922004" cy="635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20ABD-AB2C-469F-8A0B-E794B4ACD8C2}"/>
              </a:ext>
            </a:extLst>
          </p:cNvPr>
          <p:cNvSpPr txBox="1"/>
          <p:nvPr/>
        </p:nvSpPr>
        <p:spPr>
          <a:xfrm>
            <a:off x="297103" y="145883"/>
            <a:ext cx="816018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/>
              <a:t>He notes that the longer people take to launch into a more conventional adulthood, the less likely they are to do it at all. A third of today’s young adults will never marry compared to less than a fifth of those born in previous decades. The share of child-less adults under 50 who say they are unlikely to ever have kids, mean-while, rose 10% between 2018-2023. </a:t>
            </a:r>
            <a:r>
              <a:rPr lang="en-US" sz="3200" dirty="0"/>
              <a:t>(Pew Research.)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97334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7034" y="152400"/>
            <a:ext cx="11775057" cy="6709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Principle: </a:t>
            </a:r>
            <a:r>
              <a:rPr lang="en-US" sz="5400" b="1" dirty="0"/>
              <a:t>Disobedience causes Pain</a:t>
            </a:r>
            <a:endParaRPr lang="en-US" sz="4800" b="1" dirty="0"/>
          </a:p>
          <a:p>
            <a:r>
              <a:rPr lang="en-US" sz="4800" b="1" dirty="0"/>
              <a:t>PROVERBS 10:5</a:t>
            </a:r>
            <a:endParaRPr lang="en-US" sz="4800" dirty="0"/>
          </a:p>
          <a:p>
            <a:r>
              <a:rPr lang="en-US" sz="4000" i="1" dirty="0"/>
              <a:t>	He that </a:t>
            </a:r>
            <a:r>
              <a:rPr lang="en-US" sz="4000" i="1" dirty="0" err="1"/>
              <a:t>gathereth</a:t>
            </a:r>
            <a:r>
              <a:rPr lang="en-US" sz="4000" i="1" dirty="0"/>
              <a:t> in summer is a wise son: but he that </a:t>
            </a:r>
            <a:r>
              <a:rPr lang="en-US" sz="4000" i="1" dirty="0" err="1"/>
              <a:t>sleepeth</a:t>
            </a:r>
            <a:r>
              <a:rPr lang="en-US" sz="4000" i="1" dirty="0"/>
              <a:t> in harvest is a son that </a:t>
            </a:r>
            <a:r>
              <a:rPr lang="en-US" sz="4000" i="1" dirty="0" err="1"/>
              <a:t>causeth</a:t>
            </a:r>
            <a:r>
              <a:rPr lang="en-US" sz="4000" i="1" dirty="0"/>
              <a:t> shame.</a:t>
            </a:r>
            <a:endParaRPr lang="en-US" sz="4000" dirty="0"/>
          </a:p>
          <a:p>
            <a:r>
              <a:rPr lang="en-US" sz="4000" dirty="0"/>
              <a:t> </a:t>
            </a:r>
          </a:p>
          <a:p>
            <a:r>
              <a:rPr lang="en-US" sz="4800" b="1" dirty="0"/>
              <a:t>PROVERBS 13:18</a:t>
            </a:r>
            <a:endParaRPr lang="en-US" sz="4800" dirty="0"/>
          </a:p>
          <a:p>
            <a:r>
              <a:rPr lang="en-US" sz="4000" i="1" dirty="0"/>
              <a:t>	Poverty and shame shall be to him that </a:t>
            </a:r>
            <a:r>
              <a:rPr lang="en-US" sz="4000" i="1" dirty="0" err="1"/>
              <a:t>refuseth</a:t>
            </a:r>
            <a:r>
              <a:rPr lang="en-US" sz="4000" i="1" dirty="0"/>
              <a:t> instruction: but he that </a:t>
            </a:r>
            <a:r>
              <a:rPr lang="en-US" sz="4000" i="1" dirty="0" err="1"/>
              <a:t>regardeth</a:t>
            </a:r>
            <a:r>
              <a:rPr lang="en-US" sz="4000" i="1" dirty="0"/>
              <a:t> reproof shall be </a:t>
            </a:r>
            <a:r>
              <a:rPr lang="en-US" sz="4000" i="1" dirty="0" err="1"/>
              <a:t>honoured</a:t>
            </a:r>
            <a:r>
              <a:rPr lang="en-US" sz="4000" i="1" dirty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4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 I Was A Single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144" y="0"/>
            <a:ext cx="11766430" cy="68018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/>
              <a:t>Example: THE.REACTION.TO.AN.ACTION</a:t>
            </a:r>
          </a:p>
          <a:p>
            <a:r>
              <a:rPr lang="en-US" sz="3600" dirty="0"/>
              <a:t>	7 I [went] to the attorney's office, said, "I thought you were gone.“ I said, "I was only gone around behind the house while you were calling. Sir, I tell you what I did." And I explained it to him. I told everything I knew, over and over and over…" I told him I went to pray for a sick baby, and what happened.</a:t>
            </a:r>
          </a:p>
          <a:p>
            <a:r>
              <a:rPr lang="en-US" sz="3600" dirty="0"/>
              <a:t>	Got up out of his seat and walked around behind his desk, looking me right in the eye, hand over on my shoulder, "</a:t>
            </a:r>
            <a:r>
              <a:rPr lang="en-US" sz="3600" i="1" dirty="0"/>
              <a:t>Bro. Branham, I always had confidence in you, but I got more than ever now.“</a:t>
            </a:r>
          </a:p>
          <a:p>
            <a:pPr algn="r"/>
            <a:r>
              <a:rPr lang="en-US" sz="2800" b="1" dirty="0"/>
              <a:t>59-0810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8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901" y="76201"/>
            <a:ext cx="118699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PROVERBS 29:21-22</a:t>
            </a:r>
            <a:endParaRPr lang="en-US" sz="4800" dirty="0"/>
          </a:p>
          <a:p>
            <a:r>
              <a:rPr lang="en-US" sz="4000" i="1" dirty="0"/>
              <a:t>	He that delicately bringeth up his servant from a child shall have him become his son at the length. 22 An angry man </a:t>
            </a:r>
            <a:r>
              <a:rPr lang="en-US" sz="4000" i="1" dirty="0" err="1"/>
              <a:t>stirreth</a:t>
            </a:r>
            <a:r>
              <a:rPr lang="en-US" sz="4000" i="1" dirty="0"/>
              <a:t> up strife, and a furious man </a:t>
            </a:r>
            <a:r>
              <a:rPr lang="en-US" sz="4000" i="1" dirty="0" err="1"/>
              <a:t>aboundeth</a:t>
            </a:r>
            <a:r>
              <a:rPr lang="en-US" sz="4000" i="1" dirty="0"/>
              <a:t> in transgression. </a:t>
            </a:r>
            <a:endParaRPr lang="en-US" sz="4000" dirty="0"/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	That servant, who is treated like a son, (sensitively and tenderly), he receives affection, training compass-</a:t>
            </a:r>
            <a:r>
              <a:rPr lang="en-US" sz="4000" dirty="0" err="1"/>
              <a:t>sion</a:t>
            </a:r>
            <a:r>
              <a:rPr lang="en-US" sz="4000" dirty="0"/>
              <a:t> and favor</a:t>
            </a:r>
            <a:r>
              <a:rPr lang="en-US" sz="4000" i="1" dirty="0"/>
              <a:t>. “Everything I have is yours.”</a:t>
            </a:r>
          </a:p>
          <a:p>
            <a:r>
              <a:rPr lang="en-US" sz="40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79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9177" y="132271"/>
            <a:ext cx="115507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What turns a servant into a son:  Tenderness!</a:t>
            </a:r>
            <a:endParaRPr lang="en-US" sz="1100" dirty="0"/>
          </a:p>
          <a:p>
            <a:r>
              <a:rPr lang="en-US" sz="4400" b="1" dirty="0"/>
              <a:t>	What turns your child into your son? </a:t>
            </a:r>
            <a:r>
              <a:rPr lang="en-US" sz="4400" dirty="0"/>
              <a:t>	</a:t>
            </a:r>
          </a:p>
          <a:p>
            <a:r>
              <a:rPr lang="en-US" sz="4400" dirty="0"/>
              <a:t>	Dealing with the child lovingly, tenderly, 	fairly with the goal of </a:t>
            </a:r>
            <a:r>
              <a:rPr lang="en-US" sz="4400" b="1" u="sng" dirty="0"/>
              <a:t>adoption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5621E-34FE-0B5C-300C-D61F6302CB0A}"/>
              </a:ext>
            </a:extLst>
          </p:cNvPr>
          <p:cNvSpPr txBox="1"/>
          <p:nvPr/>
        </p:nvSpPr>
        <p:spPr>
          <a:xfrm>
            <a:off x="319177" y="3653865"/>
            <a:ext cx="1161978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/>
              <a:t>COLOSSIANS 3:20-21</a:t>
            </a:r>
          </a:p>
          <a:p>
            <a:r>
              <a:rPr lang="en-US" sz="4000" i="1" dirty="0"/>
              <a:t>Children, obey your parents in all things: for this is well pleasing unto the Lord. 21 Fathers, provoke not your children to anger, lest they be discouraged. </a:t>
            </a:r>
          </a:p>
        </p:txBody>
      </p:sp>
    </p:spTree>
    <p:extLst>
      <p:ext uri="{BB962C8B-B14F-4D97-AF65-F5344CB8AC3E}">
        <p14:creationId xmlns:p14="http://schemas.microsoft.com/office/powerpoint/2010/main" val="1977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24287" y="180991"/>
            <a:ext cx="116542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latin typeface="Candara" panose="020E0502030303020204" pitchFamily="34" charset="0"/>
                <a:ea typeface="Times New Roman" pitchFamily="18" charset="0"/>
              </a:rPr>
              <a:t>I CORINTHIANS 9:27   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atin typeface="Candara" panose="020E0502030303020204" pitchFamily="34" charset="0"/>
                <a:ea typeface="Times New Roman" pitchFamily="18" charset="0"/>
              </a:rPr>
              <a:t>	</a:t>
            </a:r>
            <a:r>
              <a:rPr lang="en-US" sz="4800" i="1" dirty="0">
                <a:latin typeface="Candara" panose="020E0502030303020204" pitchFamily="34" charset="0"/>
                <a:ea typeface="Times New Roman" pitchFamily="18" charset="0"/>
              </a:rPr>
              <a:t>But I keep under my body, and bring it into subjection: lest that by any means, when I have preached to others, I myself should be a castaway.</a:t>
            </a:r>
            <a:endParaRPr lang="en-US" sz="3200" dirty="0">
              <a:latin typeface="Candara" panose="020E0502030303020204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latin typeface="Candara" panose="020E0502030303020204" pitchFamily="34" charset="0"/>
              <a:ea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1-8-2025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32471-3D99-43CE-955E-894CB2ECB51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 I Was A Single 2</a:t>
            </a:r>
          </a:p>
        </p:txBody>
      </p:sp>
    </p:spTree>
    <p:extLst>
      <p:ext uri="{BB962C8B-B14F-4D97-AF65-F5344CB8AC3E}">
        <p14:creationId xmlns:p14="http://schemas.microsoft.com/office/powerpoint/2010/main" val="40761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82545" y="-2708"/>
            <a:ext cx="1182691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6000" b="1" dirty="0"/>
              <a:t>AS.I.WAS.WITH.MOSES</a:t>
            </a:r>
          </a:p>
          <a:p>
            <a:r>
              <a:rPr lang="en-US" sz="4000" dirty="0">
                <a:latin typeface="Candara" panose="020E0502030303020204" pitchFamily="34" charset="0"/>
              </a:rPr>
              <a:t>	God don't hold you responsible for your mistakes. He holds you responsible for your willful sin. "</a:t>
            </a:r>
            <a:r>
              <a:rPr lang="en-US" sz="4000" i="1" dirty="0">
                <a:latin typeface="Candara" panose="020E0502030303020204" pitchFamily="34" charset="0"/>
              </a:rPr>
              <a:t>He that sins willfully, after he has received the knowledge of the truth..." </a:t>
            </a:r>
            <a:r>
              <a:rPr lang="en-US" sz="4000" dirty="0">
                <a:latin typeface="Candara" panose="020E0502030303020204" pitchFamily="34" charset="0"/>
              </a:rPr>
              <a:t>But a man that's going to do something is going to blunder; he's going to fall.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	But if he's really Divinely called, and God in his heart, he'll rise again.</a:t>
            </a:r>
          </a:p>
          <a:p>
            <a:pPr eaLnBrk="0" hangingPunct="0"/>
            <a:endParaRPr lang="en-US" sz="2800" dirty="0"/>
          </a:p>
          <a:p>
            <a:pPr algn="r" eaLnBrk="0" hangingPunct="0"/>
            <a:r>
              <a:rPr lang="en-US" sz="2800" dirty="0"/>
              <a:t>60-0911</a:t>
            </a:r>
          </a:p>
          <a:p>
            <a:pPr eaLnBrk="0" hangingPunct="0"/>
            <a:endParaRPr lang="en-US" sz="4400" dirty="0"/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1-8-2025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20" rIns="91425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904BA-6114-4C91-B948-5731C61B4F8D}" type="slidenum">
              <a:rPr lang="en-US">
                <a:solidFill>
                  <a:srgbClr val="FFFFFF"/>
                </a:solidFill>
              </a:rPr>
              <a:pPr eaLnBrk="1" hangingPunct="1"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If I Was A Single 2</a:t>
            </a:r>
          </a:p>
        </p:txBody>
      </p:sp>
    </p:spTree>
    <p:extLst>
      <p:ext uri="{BB962C8B-B14F-4D97-AF65-F5344CB8AC3E}">
        <p14:creationId xmlns:p14="http://schemas.microsoft.com/office/powerpoint/2010/main" val="9662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539" y="164588"/>
            <a:ext cx="5193490" cy="5804132"/>
          </a:xfrm>
          <a:prstGeom prst="rect">
            <a:avLst/>
          </a:prstGeom>
          <a:solidFill>
            <a:schemeClr val="bg1"/>
          </a:solidFill>
        </p:spPr>
        <p:txBody>
          <a:bodyPr vert="horz" lIns="0" tIns="22860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en-US" sz="4800" b="1" dirty="0">
                <a:latin typeface="Candara" panose="020E0502030303020204" pitchFamily="34" charset="0"/>
              </a:rPr>
              <a:t>THY.HOUSE</a:t>
            </a:r>
            <a:endParaRPr lang="en-US" sz="40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en-US" sz="4000" dirty="0">
                <a:latin typeface="Candara" panose="020E0502030303020204" pitchFamily="34" charset="0"/>
              </a:rPr>
              <a:t>	67   These little studies in the Scriptures really could help us. It can strengthen you and make you strong, mighty men.</a:t>
            </a:r>
          </a:p>
          <a:p>
            <a:pPr algn="r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en-US" sz="4000" dirty="0">
                <a:latin typeface="Candara" panose="020E0502030303020204" pitchFamily="34" charset="0"/>
              </a:rPr>
              <a:t>61-0808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58358-95DE-BC88-17D0-70C59EA7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8234" y="10"/>
            <a:ext cx="6118225" cy="685799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2DC9521-7893-4E36-8774-77B2CF20CA7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33648" y="6332220"/>
            <a:ext cx="1313180" cy="247651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latin typeface="Candara" panose="020E0502030303020204" pitchFamily="34" charset="0"/>
                <a:ea typeface="+mn-ea"/>
                <a:cs typeface="+mn-cs"/>
              </a:rPr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If I Was A Single 2</a:t>
            </a:r>
          </a:p>
        </p:txBody>
      </p:sp>
    </p:spTree>
    <p:extLst>
      <p:ext uri="{BB962C8B-B14F-4D97-AF65-F5344CB8AC3E}">
        <p14:creationId xmlns:p14="http://schemas.microsoft.com/office/powerpoint/2010/main" val="14778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562" y="278129"/>
            <a:ext cx="11300604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3 Things Parents Must Always Do!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BB97-71ED-4AFC-8539-E19D960352FA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>
                <a:solidFill>
                  <a:schemeClr val="tx1"/>
                </a:solidFill>
              </a:rPr>
              <a:t>Be Gentle in the Struggle</a:t>
            </a:r>
          </a:p>
          <a:p>
            <a:pPr lvl="0"/>
            <a:r>
              <a:rPr lang="en-US" sz="4400" dirty="0">
                <a:solidFill>
                  <a:schemeClr val="tx1"/>
                </a:solidFill>
              </a:rPr>
              <a:t>Be as Consistent as you can for as long as you can.</a:t>
            </a:r>
          </a:p>
          <a:p>
            <a:r>
              <a:rPr lang="en-US" sz="4400" dirty="0">
                <a:solidFill>
                  <a:schemeClr val="tx1"/>
                </a:solidFill>
              </a:rPr>
              <a:t>Always Win in Struggles with 	your Children</a:t>
            </a:r>
          </a:p>
          <a:p>
            <a:pPr lvl="0"/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1D4-52E8-4354-B800-1231891939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928" y="0"/>
            <a:ext cx="105322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sng" dirty="0">
                <a:latin typeface="Candara" panose="020E0502030303020204" pitchFamily="34" charset="0"/>
              </a:rPr>
              <a:t>Goals for Young Men</a:t>
            </a:r>
          </a:p>
          <a:p>
            <a:endParaRPr lang="en-US" sz="2800" u="sng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en-US" sz="5400" dirty="0">
                <a:latin typeface="Candara" panose="020E0502030303020204" pitchFamily="34" charset="0"/>
              </a:rPr>
              <a:t>Spiritual Life</a:t>
            </a:r>
          </a:p>
          <a:p>
            <a:pPr marL="342900" indent="-342900">
              <a:buAutoNum type="arabicPeriod"/>
            </a:pPr>
            <a:r>
              <a:rPr lang="en-US" sz="5400" dirty="0">
                <a:latin typeface="Candara" panose="020E0502030303020204" pitchFamily="34" charset="0"/>
              </a:rPr>
              <a:t>Establish Good Moral Boundaries</a:t>
            </a:r>
          </a:p>
          <a:p>
            <a:pPr marL="342900" indent="-342900">
              <a:buAutoNum type="arabicPeriod"/>
            </a:pPr>
            <a:r>
              <a:rPr lang="en-US" sz="5400" dirty="0">
                <a:latin typeface="Candara" panose="020E0502030303020204" pitchFamily="34" charset="0"/>
              </a:rPr>
              <a:t>Stewardship &amp; Mentorship</a:t>
            </a:r>
          </a:p>
          <a:p>
            <a:pPr marL="342900" indent="-342900">
              <a:buAutoNum type="arabicPeriod"/>
            </a:pPr>
            <a:r>
              <a:rPr lang="en-US" sz="5400" dirty="0">
                <a:latin typeface="Candara" panose="020E0502030303020204" pitchFamily="34" charset="0"/>
              </a:rPr>
              <a:t>Pursuing Your Calling</a:t>
            </a:r>
          </a:p>
        </p:txBody>
      </p:sp>
    </p:spTree>
    <p:extLst>
      <p:ext uri="{BB962C8B-B14F-4D97-AF65-F5344CB8AC3E}">
        <p14:creationId xmlns:p14="http://schemas.microsoft.com/office/powerpoint/2010/main" val="4084467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5783" y="373741"/>
            <a:ext cx="7529059" cy="1049235"/>
          </a:xfrm>
        </p:spPr>
        <p:txBody>
          <a:bodyPr>
            <a:normAutofit/>
          </a:bodyPr>
          <a:lstStyle/>
          <a:p>
            <a:r>
              <a:rPr lang="en-US" sz="6000" dirty="0"/>
              <a:t>If I Were a Girl…</a:t>
            </a:r>
            <a:r>
              <a:rPr lang="en-US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9891" y="1233613"/>
            <a:ext cx="10563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800" dirty="0">
                <a:latin typeface="Candara" panose="020E0502030303020204" pitchFamily="34" charset="0"/>
              </a:rPr>
              <a:t>Find a Man…</a:t>
            </a:r>
          </a:p>
          <a:p>
            <a:pPr marL="742950" indent="-742950">
              <a:buFontTx/>
              <a:buAutoNum type="arabicPeriod"/>
            </a:pPr>
            <a:r>
              <a:rPr lang="en-US" sz="4800" dirty="0">
                <a:latin typeface="Candara" panose="020E0502030303020204" pitchFamily="34" charset="0"/>
              </a:rPr>
              <a:t>Find a Man of Purpose.</a:t>
            </a:r>
          </a:p>
          <a:p>
            <a:pPr marL="742950" indent="-742950">
              <a:buAutoNum type="arabicPeriod"/>
            </a:pPr>
            <a:r>
              <a:rPr lang="en-US" sz="4800" dirty="0">
                <a:latin typeface="Candara" panose="020E0502030303020204" pitchFamily="34" charset="0"/>
              </a:rPr>
              <a:t>Find a Man Who Fears God.</a:t>
            </a:r>
          </a:p>
          <a:p>
            <a:pPr marL="742950" indent="-742950">
              <a:buAutoNum type="arabicPeriod"/>
            </a:pPr>
            <a:r>
              <a:rPr lang="en-US" sz="4800" dirty="0">
                <a:latin typeface="Candara" panose="020E0502030303020204" pitchFamily="34" charset="0"/>
              </a:rPr>
              <a:t>Find a Man Who Prays.</a:t>
            </a:r>
          </a:p>
          <a:p>
            <a:pPr marL="742950" indent="-742950">
              <a:buAutoNum type="arabicPeriod"/>
            </a:pPr>
            <a:r>
              <a:rPr lang="en-US" sz="4800" dirty="0">
                <a:latin typeface="Candara" panose="020E0502030303020204" pitchFamily="34" charset="0"/>
              </a:rPr>
              <a:t>Find a Man Who Can Lead.</a:t>
            </a:r>
          </a:p>
          <a:p>
            <a:pPr marL="742950" indent="-742950">
              <a:buAutoNum type="arabicPeriod"/>
            </a:pPr>
            <a:r>
              <a:rPr lang="en-US" sz="4800" b="1" dirty="0">
                <a:latin typeface="Candara" panose="020E0502030303020204" pitchFamily="34" charset="0"/>
              </a:rPr>
              <a:t>Stay Under Headship.</a:t>
            </a:r>
          </a:p>
        </p:txBody>
      </p:sp>
    </p:spTree>
    <p:extLst>
      <p:ext uri="{BB962C8B-B14F-4D97-AF65-F5344CB8AC3E}">
        <p14:creationId xmlns:p14="http://schemas.microsoft.com/office/powerpoint/2010/main" val="2286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1" y="228600"/>
            <a:ext cx="10818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HEAR.YE.HIM   </a:t>
            </a:r>
            <a:r>
              <a:rPr lang="en-US" sz="4000" dirty="0">
                <a:latin typeface="Candara" panose="020E0502030303020204" pitchFamily="34" charset="0"/>
              </a:rPr>
              <a:t>57-0125</a:t>
            </a:r>
          </a:p>
          <a:p>
            <a:r>
              <a:rPr lang="en-US" sz="4000" dirty="0">
                <a:latin typeface="Candara" panose="020E0502030303020204" pitchFamily="34" charset="0"/>
              </a:rPr>
              <a:t>	14  And, oh, how He loves to establish His Word... But really God doesn't do anything just to be, as we would call it, gadding around. God speaks considerably and every Word has a eternal meaning. Every word that </a:t>
            </a:r>
            <a:r>
              <a:rPr lang="en-US" sz="4000" dirty="0" err="1">
                <a:latin typeface="Candara" panose="020E0502030303020204" pitchFamily="34" charset="0"/>
              </a:rPr>
              <a:t>proceedeth</a:t>
            </a:r>
            <a:r>
              <a:rPr lang="en-US" sz="4000" dirty="0">
                <a:latin typeface="Candara" panose="020E0502030303020204" pitchFamily="34" charset="0"/>
              </a:rPr>
              <a:t> out of the mouth of God.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521-7893-4E36-8774-77B2CF20CA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</a:p>
        </p:txBody>
      </p:sp>
    </p:spTree>
    <p:extLst>
      <p:ext uri="{BB962C8B-B14F-4D97-AF65-F5344CB8AC3E}">
        <p14:creationId xmlns:p14="http://schemas.microsoft.com/office/powerpoint/2010/main" val="16512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920" y="92784"/>
            <a:ext cx="12111080" cy="6370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QUESTIONS.AND.ANSWERS.ON.GENESIS</a:t>
            </a:r>
          </a:p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	48  Now, where did He get the spirit, woman? Genesis 1:26, "</a:t>
            </a:r>
            <a:r>
              <a:rPr lang="en-US" sz="4000" i="1" dirty="0">
                <a:solidFill>
                  <a:schemeClr val="bg1"/>
                </a:solidFill>
                <a:latin typeface="Candara" panose="020E0502030303020204" pitchFamily="34" charset="0"/>
              </a:rPr>
              <a:t>Let us make man in our own image..." </a:t>
            </a:r>
            <a:r>
              <a:rPr lang="en-U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He made the burly spirit for the man; He made the tender, little, delicate, feminish spirit for the woman.</a:t>
            </a:r>
          </a:p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	And </a:t>
            </a:r>
            <a:r>
              <a:rPr lang="en-US" sz="4000" u="sng" dirty="0">
                <a:solidFill>
                  <a:schemeClr val="bg1"/>
                </a:solidFill>
                <a:latin typeface="Candara" panose="020E0502030303020204" pitchFamily="34" charset="0"/>
              </a:rPr>
              <a:t>when you see a woman acting like a man, she's got out of her place in the beginning</a:t>
            </a:r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en-U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I think it's a shame that women has lost their dainty, feminish place. It's a disgrace…</a:t>
            </a:r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That little ladylike, you don't see her much more; </a:t>
            </a:r>
            <a:r>
              <a:rPr lang="en-U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she's a hard person to find. </a:t>
            </a:r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53-0729</a:t>
            </a:r>
            <a:endParaRPr lang="en-US" sz="4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E8C0339-3699-AA7F-BBF1-25C4CF3E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7F8C69E-0C46-F791-5506-F865A17092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33648" y="6332220"/>
            <a:ext cx="131318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1-8-2025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A618F-E01F-3C23-4DC8-281F86D80EA7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If I Was A Single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BC941-2F2A-46AD-8658-5EEEEA4E4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8" y="0"/>
            <a:ext cx="601697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5460C-43AE-4039-211C-8317828C04C7}"/>
              </a:ext>
            </a:extLst>
          </p:cNvPr>
          <p:cNvSpPr txBox="1"/>
          <p:nvPr/>
        </p:nvSpPr>
        <p:spPr>
          <a:xfrm>
            <a:off x="172527" y="250503"/>
            <a:ext cx="515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/>
              <a:t>The Balance of</a:t>
            </a:r>
          </a:p>
          <a:p>
            <a:pPr algn="r"/>
            <a:r>
              <a:rPr lang="en-US" sz="4800" b="1" dirty="0"/>
              <a:t> Nature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4C0F1-8CDC-8193-74D0-99594D17C6AF}"/>
              </a:ext>
            </a:extLst>
          </p:cNvPr>
          <p:cNvSpPr txBox="1"/>
          <p:nvPr/>
        </p:nvSpPr>
        <p:spPr>
          <a:xfrm>
            <a:off x="573944" y="2082004"/>
            <a:ext cx="61031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HE.THAT.IS.IN.YOU</a:t>
            </a:r>
          </a:p>
          <a:p>
            <a:r>
              <a:rPr lang="en-US" sz="3600" dirty="0"/>
              <a:t>     He's the Creator that </a:t>
            </a:r>
          </a:p>
          <a:p>
            <a:r>
              <a:rPr lang="en-US" sz="3600" dirty="0"/>
              <a:t>speaks it into existence! </a:t>
            </a:r>
          </a:p>
          <a:p>
            <a:r>
              <a:rPr lang="en-US" sz="3600" dirty="0"/>
              <a:t>He is God! </a:t>
            </a:r>
            <a:r>
              <a:rPr lang="en-US" sz="3600" u="sng" dirty="0"/>
              <a:t>Nature obeys </a:t>
            </a:r>
          </a:p>
          <a:p>
            <a:r>
              <a:rPr lang="en-US" sz="3600" u="sng" dirty="0"/>
              <a:t>His Word</a:t>
            </a:r>
            <a:r>
              <a:rPr lang="en-US" sz="3600" dirty="0"/>
              <a:t>.	</a:t>
            </a:r>
          </a:p>
          <a:p>
            <a:r>
              <a:rPr lang="en-US" sz="3600" dirty="0"/>
              <a:t>				</a:t>
            </a:r>
            <a:r>
              <a:rPr lang="en-US" sz="2800" dirty="0"/>
              <a:t>63-1110</a:t>
            </a:r>
          </a:p>
        </p:txBody>
      </p:sp>
    </p:spTree>
    <p:extLst>
      <p:ext uri="{BB962C8B-B14F-4D97-AF65-F5344CB8AC3E}">
        <p14:creationId xmlns:p14="http://schemas.microsoft.com/office/powerpoint/2010/main" val="34013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23992-707F-CE8C-6F88-BCA0817813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1-8-2025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7915D-359A-18CE-1F0D-05785755AE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If I Was A Single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DF14-856D-AAF6-BAFF-551DB192E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3CEA1-96E0-CC13-FE09-F3B998A86272}"/>
              </a:ext>
            </a:extLst>
          </p:cNvPr>
          <p:cNvSpPr txBox="1"/>
          <p:nvPr/>
        </p:nvSpPr>
        <p:spPr>
          <a:xfrm>
            <a:off x="577970" y="609600"/>
            <a:ext cx="109814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eaLnBrk="0" hangingPunct="0"/>
            <a:r>
              <a:rPr lang="en-US" sz="8000" b="1" u="sng" dirty="0">
                <a:ea typeface="Times New Roman" pitchFamily="18" charset="0"/>
              </a:rPr>
              <a:t>Influence:</a:t>
            </a:r>
          </a:p>
          <a:p>
            <a:pPr indent="457200" eaLnBrk="0" hangingPunct="0"/>
            <a:r>
              <a:rPr lang="en-US" sz="4800" dirty="0">
                <a:ea typeface="Times New Roman" pitchFamily="18" charset="0"/>
              </a:rPr>
              <a:t>Once we were born in this earth, there were two things that shaped our early lives:</a:t>
            </a:r>
            <a:endParaRPr lang="en-US" sz="4800" b="1" dirty="0">
              <a:ea typeface="Times New Roman" pitchFamily="18" charset="0"/>
            </a:endParaRPr>
          </a:p>
          <a:p>
            <a:pPr indent="457200" eaLnBrk="0" hangingPunct="0"/>
            <a:r>
              <a:rPr lang="en-US" sz="4800" b="1" dirty="0">
                <a:ea typeface="Times New Roman" pitchFamily="18" charset="0"/>
              </a:rPr>
              <a:t>1.  Genetics	 </a:t>
            </a:r>
          </a:p>
          <a:p>
            <a:pPr indent="457200" eaLnBrk="0" hangingPunct="0"/>
            <a:r>
              <a:rPr lang="en-US" sz="4800" b="1" dirty="0">
                <a:ea typeface="Times New Roman" pitchFamily="18" charset="0"/>
              </a:rPr>
              <a:t>2. Environment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5459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{C7962590-58E5-424C-A54B-6E7FC4712585}tf78853419_win32</Template>
  <TotalTime>4106</TotalTime>
  <Words>2138</Words>
  <Application>Microsoft Office PowerPoint</Application>
  <PresentationFormat>Widescreen</PresentationFormat>
  <Paragraphs>238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Candara</vt:lpstr>
      <vt:lpstr>Google Sans</vt:lpstr>
      <vt:lpstr>RetinaBook</vt:lpstr>
      <vt:lpstr>RetinaExLt</vt:lpstr>
      <vt:lpstr>Times New Roman</vt:lpstr>
      <vt:lpstr>TimesNewRomanPS-BoldItalicMT</vt:lpstr>
      <vt:lpstr>Custom</vt:lpstr>
      <vt:lpstr>Horizon</vt:lpstr>
      <vt:lpstr>If I Was A Single In the Message Today 2</vt:lpstr>
      <vt:lpstr>PowerPoint Presentation</vt:lpstr>
      <vt:lpstr>PowerPoint Presentation</vt:lpstr>
      <vt:lpstr>PowerPoint Presentation</vt:lpstr>
      <vt:lpstr>If I Were a Girl…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Brains vs Male Brains</vt:lpstr>
      <vt:lpstr>Female Brain has Learning Advantage</vt:lpstr>
      <vt:lpstr>Use of Language</vt:lpstr>
      <vt:lpstr>Use of Symbolism</vt:lpstr>
      <vt:lpstr>Classroom Behavior</vt:lpstr>
      <vt:lpstr>Reading &amp; Writing Competence</vt:lpstr>
      <vt:lpstr>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Things Parents Must Always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Bro. Barry - Vision Books</dc:creator>
  <cp:lastModifiedBy>Barry Coffey</cp:lastModifiedBy>
  <cp:revision>121</cp:revision>
  <dcterms:created xsi:type="dcterms:W3CDTF">2024-10-09T12:51:11Z</dcterms:created>
  <dcterms:modified xsi:type="dcterms:W3CDTF">2025-01-09T00:10:52Z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