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98" r:id="rId1"/>
  </p:sldMasterIdLst>
  <p:notesMasterIdLst>
    <p:notesMasterId r:id="rId38"/>
  </p:notesMasterIdLst>
  <p:sldIdLst>
    <p:sldId id="257" r:id="rId2"/>
    <p:sldId id="451" r:id="rId3"/>
    <p:sldId id="433" r:id="rId4"/>
    <p:sldId id="316" r:id="rId5"/>
    <p:sldId id="318" r:id="rId6"/>
    <p:sldId id="428" r:id="rId7"/>
    <p:sldId id="429" r:id="rId8"/>
    <p:sldId id="430" r:id="rId9"/>
    <p:sldId id="431" r:id="rId10"/>
    <p:sldId id="434" r:id="rId11"/>
    <p:sldId id="436" r:id="rId12"/>
    <p:sldId id="437" r:id="rId13"/>
    <p:sldId id="368" r:id="rId14"/>
    <p:sldId id="426" r:id="rId15"/>
    <p:sldId id="374" r:id="rId16"/>
    <p:sldId id="425" r:id="rId17"/>
    <p:sldId id="438" r:id="rId18"/>
    <p:sldId id="441" r:id="rId19"/>
    <p:sldId id="442" r:id="rId20"/>
    <p:sldId id="443" r:id="rId21"/>
    <p:sldId id="420" r:id="rId22"/>
    <p:sldId id="421" r:id="rId23"/>
    <p:sldId id="422" r:id="rId24"/>
    <p:sldId id="423" r:id="rId25"/>
    <p:sldId id="394" r:id="rId26"/>
    <p:sldId id="410" r:id="rId27"/>
    <p:sldId id="413" r:id="rId28"/>
    <p:sldId id="412" r:id="rId29"/>
    <p:sldId id="399" r:id="rId30"/>
    <p:sldId id="444" r:id="rId31"/>
    <p:sldId id="445" r:id="rId32"/>
    <p:sldId id="447" r:id="rId33"/>
    <p:sldId id="397" r:id="rId34"/>
    <p:sldId id="448" r:id="rId35"/>
    <p:sldId id="449" r:id="rId36"/>
    <p:sldId id="45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52" autoAdjust="0"/>
    <p:restoredTop sz="99029" autoAdjust="0"/>
  </p:normalViewPr>
  <p:slideViewPr>
    <p:cSldViewPr>
      <p:cViewPr varScale="1">
        <p:scale>
          <a:sx n="105" d="100"/>
          <a:sy n="105" d="100"/>
        </p:scale>
        <p:origin x="126" y="19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37F38C-E65D-4C9B-9C34-98B45EAD3975}" type="datetimeFigureOut">
              <a:rPr lang="en-US" smtClean="0"/>
              <a:pPr/>
              <a:t>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78F06-5F85-4A31-A918-B06B61E86792}" type="slidenum">
              <a:rPr lang="en-US" smtClean="0"/>
              <a:pPr/>
              <a:t>‹#›</a:t>
            </a:fld>
            <a:endParaRPr lang="en-US"/>
          </a:p>
        </p:txBody>
      </p:sp>
    </p:spTree>
    <p:extLst>
      <p:ext uri="{BB962C8B-B14F-4D97-AF65-F5344CB8AC3E}">
        <p14:creationId xmlns:p14="http://schemas.microsoft.com/office/powerpoint/2010/main" val="200124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2311529-B5A0-4A6E-A343-2DC3B2271976}" type="slidenum">
              <a:rPr lang="en-US" smtClean="0"/>
              <a:pPr/>
              <a:t>1</a:t>
            </a:fld>
            <a:endParaRPr lang="en-US"/>
          </a:p>
        </p:txBody>
      </p:sp>
    </p:spTree>
    <p:extLst>
      <p:ext uri="{BB962C8B-B14F-4D97-AF65-F5344CB8AC3E}">
        <p14:creationId xmlns:p14="http://schemas.microsoft.com/office/powerpoint/2010/main" val="112228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480DB-C8C7-8742-8D91-FDF5C84AC479}" type="slidenum">
              <a:rPr lang="en-US" smtClean="0"/>
              <a:t>16</a:t>
            </a:fld>
            <a:endParaRPr lang="en-US"/>
          </a:p>
        </p:txBody>
      </p:sp>
    </p:spTree>
    <p:extLst>
      <p:ext uri="{BB962C8B-B14F-4D97-AF65-F5344CB8AC3E}">
        <p14:creationId xmlns:p14="http://schemas.microsoft.com/office/powerpoint/2010/main" val="223372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2311529-B5A0-4A6E-A343-2DC3B2271976}" type="slidenum">
              <a:rPr lang="en-US" smtClean="0"/>
              <a:pPr/>
              <a:t>17</a:t>
            </a:fld>
            <a:endParaRPr lang="en-US"/>
          </a:p>
        </p:txBody>
      </p:sp>
    </p:spTree>
    <p:extLst>
      <p:ext uri="{BB962C8B-B14F-4D97-AF65-F5344CB8AC3E}">
        <p14:creationId xmlns:p14="http://schemas.microsoft.com/office/powerpoint/2010/main" val="48386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34</a:t>
            </a:fld>
            <a:endParaRPr lang="en-US"/>
          </a:p>
        </p:txBody>
      </p:sp>
    </p:spTree>
    <p:extLst>
      <p:ext uri="{BB962C8B-B14F-4D97-AF65-F5344CB8AC3E}">
        <p14:creationId xmlns:p14="http://schemas.microsoft.com/office/powerpoint/2010/main" val="146221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35</a:t>
            </a:fld>
            <a:endParaRPr lang="en-US"/>
          </a:p>
        </p:txBody>
      </p:sp>
    </p:spTree>
    <p:extLst>
      <p:ext uri="{BB962C8B-B14F-4D97-AF65-F5344CB8AC3E}">
        <p14:creationId xmlns:p14="http://schemas.microsoft.com/office/powerpoint/2010/main" val="94015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36</a:t>
            </a:fld>
            <a:endParaRPr lang="en-US"/>
          </a:p>
        </p:txBody>
      </p:sp>
    </p:spTree>
    <p:extLst>
      <p:ext uri="{BB962C8B-B14F-4D97-AF65-F5344CB8AC3E}">
        <p14:creationId xmlns:p14="http://schemas.microsoft.com/office/powerpoint/2010/main" val="165916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4963862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163814047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17564980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Candara" panose="020E0502030303020204" pitchFamily="34" charset="0"/>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Candara" panose="020E0502030303020204" pitchFamily="34" charset="0"/>
              </a:rPr>
              <a:t>”</a:t>
            </a:r>
          </a:p>
        </p:txBody>
      </p:sp>
    </p:spTree>
    <p:extLst>
      <p:ext uri="{BB962C8B-B14F-4D97-AF65-F5344CB8AC3E}">
        <p14:creationId xmlns:p14="http://schemas.microsoft.com/office/powerpoint/2010/main" val="145553007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306391844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2-5-2025</a:t>
            </a:r>
          </a:p>
        </p:txBody>
      </p:sp>
      <p:sp>
        <p:nvSpPr>
          <p:cNvPr id="4" name="Footer Placeholder 3"/>
          <p:cNvSpPr>
            <a:spLocks noGrp="1"/>
          </p:cNvSpPr>
          <p:nvPr>
            <p:ph type="ftr" sz="quarter" idx="11"/>
          </p:nvPr>
        </p:nvSpPr>
        <p:spPr/>
        <p:txBody>
          <a:bodyPr/>
          <a:lstStyle/>
          <a:p>
            <a:r>
              <a:rPr lang="en-US"/>
              <a:t>If I Had A Family Traps 1</a:t>
            </a:r>
          </a:p>
        </p:txBody>
      </p:sp>
      <p:sp>
        <p:nvSpPr>
          <p:cNvPr id="5" name="Slide Number Placeholder 4"/>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420393718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2-5-2025</a:t>
            </a:r>
          </a:p>
        </p:txBody>
      </p:sp>
      <p:sp>
        <p:nvSpPr>
          <p:cNvPr id="4" name="Footer Placeholder 3"/>
          <p:cNvSpPr>
            <a:spLocks noGrp="1"/>
          </p:cNvSpPr>
          <p:nvPr>
            <p:ph type="ftr" sz="quarter" idx="11"/>
          </p:nvPr>
        </p:nvSpPr>
        <p:spPr/>
        <p:txBody>
          <a:bodyPr/>
          <a:lstStyle/>
          <a:p>
            <a:r>
              <a:rPr lang="en-US"/>
              <a:t>If I Had A Family Traps 1</a:t>
            </a:r>
          </a:p>
        </p:txBody>
      </p:sp>
      <p:sp>
        <p:nvSpPr>
          <p:cNvPr id="5" name="Slide Number Placeholder 4"/>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26217602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1095082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426981438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1995334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172969863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46909161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2-5-2025</a:t>
            </a:r>
          </a:p>
        </p:txBody>
      </p:sp>
      <p:sp>
        <p:nvSpPr>
          <p:cNvPr id="8" name="Footer Placeholder 7"/>
          <p:cNvSpPr>
            <a:spLocks noGrp="1"/>
          </p:cNvSpPr>
          <p:nvPr>
            <p:ph type="ftr" sz="quarter" idx="11"/>
          </p:nvPr>
        </p:nvSpPr>
        <p:spPr/>
        <p:txBody>
          <a:bodyPr/>
          <a:lstStyle/>
          <a:p>
            <a:r>
              <a:rPr lang="en-US"/>
              <a:t>If I Had A Family Traps 1</a:t>
            </a:r>
          </a:p>
        </p:txBody>
      </p:sp>
      <p:sp>
        <p:nvSpPr>
          <p:cNvPr id="9" name="Slide Number Placeholder 8"/>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8926302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2-5-2025</a:t>
            </a:r>
          </a:p>
        </p:txBody>
      </p:sp>
      <p:sp>
        <p:nvSpPr>
          <p:cNvPr id="4" name="Footer Placeholder 3"/>
          <p:cNvSpPr>
            <a:spLocks noGrp="1"/>
          </p:cNvSpPr>
          <p:nvPr>
            <p:ph type="ftr" sz="quarter" idx="11"/>
          </p:nvPr>
        </p:nvSpPr>
        <p:spPr/>
        <p:txBody>
          <a:bodyPr/>
          <a:lstStyle/>
          <a:p>
            <a:r>
              <a:rPr lang="en-US"/>
              <a:t>If I Had A Family Traps 1</a:t>
            </a:r>
          </a:p>
        </p:txBody>
      </p:sp>
      <p:sp>
        <p:nvSpPr>
          <p:cNvPr id="5" name="Slide Number Placeholder 4"/>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337227206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176878346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206365475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2-5-2025</a:t>
            </a:r>
          </a:p>
        </p:txBody>
      </p:sp>
      <p:sp>
        <p:nvSpPr>
          <p:cNvPr id="6" name="Footer Placeholder 5"/>
          <p:cNvSpPr>
            <a:spLocks noGrp="1"/>
          </p:cNvSpPr>
          <p:nvPr>
            <p:ph type="ftr" sz="quarter" idx="11"/>
          </p:nvPr>
        </p:nvSpPr>
        <p:spPr/>
        <p:txBody>
          <a:bodyPr/>
          <a:lstStyle/>
          <a:p>
            <a:r>
              <a:rPr lang="en-US"/>
              <a:t>If I Had A Family Traps 1</a:t>
            </a:r>
          </a:p>
        </p:txBody>
      </p:sp>
      <p:sp>
        <p:nvSpPr>
          <p:cNvPr id="7" name="Slide Number Placeholder 6"/>
          <p:cNvSpPr>
            <a:spLocks noGrp="1"/>
          </p:cNvSpPr>
          <p:nvPr>
            <p:ph type="sldNum" sz="quarter" idx="12"/>
          </p:nvPr>
        </p:nvSpPr>
        <p:spPr/>
        <p:txBody>
          <a:bodyPr/>
          <a:lstStyle/>
          <a:p>
            <a:fld id="{91C9A1BC-D394-4A34-9B72-C3515DF58093}" type="slidenum">
              <a:rPr lang="en-US" smtClean="0"/>
              <a:pPr/>
              <a:t>‹#›</a:t>
            </a:fld>
            <a:endParaRPr lang="en-US"/>
          </a:p>
        </p:txBody>
      </p:sp>
    </p:spTree>
    <p:extLst>
      <p:ext uri="{BB962C8B-B14F-4D97-AF65-F5344CB8AC3E}">
        <p14:creationId xmlns:p14="http://schemas.microsoft.com/office/powerpoint/2010/main" val="382262142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latin typeface="Candara" panose="020E0502030303020204" pitchFamily="34" charset="0"/>
              </a:defRPr>
            </a:lvl1pPr>
          </a:lstStyle>
          <a:p>
            <a:r>
              <a:rPr lang="en-US" dirty="0"/>
              <a:t>2-5-2025</a:t>
            </a: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latin typeface="Candara" panose="020E0502030303020204" pitchFamily="34" charset="0"/>
              </a:defRPr>
            </a:lvl1pPr>
          </a:lstStyle>
          <a:p>
            <a:r>
              <a:rPr lang="en-US" dirty="0"/>
              <a:t>If I Had A Family Traps 1</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latin typeface="Candara" panose="020E0502030303020204" pitchFamily="34" charset="0"/>
              </a:defRPr>
            </a:lvl1pPr>
          </a:lstStyle>
          <a:p>
            <a:fld id="{91C9A1BC-D394-4A34-9B72-C3515DF58093}" type="slidenum">
              <a:rPr lang="en-US" smtClean="0"/>
              <a:pPr/>
              <a:t>‹#›</a:t>
            </a:fld>
            <a:endParaRPr lang="en-US" dirty="0"/>
          </a:p>
        </p:txBody>
      </p:sp>
    </p:spTree>
    <p:extLst>
      <p:ext uri="{BB962C8B-B14F-4D97-AF65-F5344CB8AC3E}">
        <p14:creationId xmlns:p14="http://schemas.microsoft.com/office/powerpoint/2010/main" val="140700012"/>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ransition spd="slow">
    <p:wipe/>
  </p:transition>
  <p:hf hdr="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ndara" panose="020E0502030303020204"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media" Target="file:///C:\Users\Barry%20Coffey\AppData\Local\Temp\PresenterMedia\Videos\QJOQP_stick_figure_mantraps_9288.wmv" TargetMode="Externa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5369441" y="1066800"/>
            <a:ext cx="5679559" cy="2531542"/>
          </a:xfrm>
        </p:spPr>
        <p:txBody>
          <a:bodyPr>
            <a:normAutofit/>
          </a:bodyPr>
          <a:lstStyle/>
          <a:p>
            <a:r>
              <a:rPr lang="en-US" sz="7200" i="1" spc="-300" dirty="0">
                <a:latin typeface="Candara" panose="020E0502030303020204" pitchFamily="34" charset="0"/>
                <a:cs typeface="Cambria"/>
              </a:rPr>
              <a:t>If I Had A Family</a:t>
            </a:r>
            <a:br>
              <a:rPr lang="en-US" spc="-150" dirty="0">
                <a:latin typeface="Candara" panose="020E0502030303020204" pitchFamily="34" charset="0"/>
                <a:cs typeface="Cambria"/>
              </a:rPr>
            </a:br>
            <a:r>
              <a:rPr lang="en-US" dirty="0">
                <a:latin typeface="Candara" panose="020E0502030303020204" pitchFamily="34" charset="0"/>
                <a:cs typeface="American Typewriter"/>
              </a:rPr>
              <a:t>The Intellect</a:t>
            </a:r>
          </a:p>
        </p:txBody>
      </p:sp>
      <p:sp>
        <p:nvSpPr>
          <p:cNvPr id="6" name="Subtitle 5"/>
          <p:cNvSpPr>
            <a:spLocks noGrp="1"/>
          </p:cNvSpPr>
          <p:nvPr>
            <p:ph type="subTitle" idx="1"/>
          </p:nvPr>
        </p:nvSpPr>
        <p:spPr>
          <a:xfrm>
            <a:off x="5337082" y="3733800"/>
            <a:ext cx="5679558" cy="2192861"/>
          </a:xfrm>
        </p:spPr>
        <p:txBody>
          <a:bodyPr>
            <a:normAutofit lnSpcReduction="10000"/>
          </a:bodyPr>
          <a:lstStyle/>
          <a:p>
            <a:pPr lvl="0" fontAlgn="base">
              <a:lnSpc>
                <a:spcPct val="90000"/>
              </a:lnSpc>
              <a:spcBef>
                <a:spcPct val="0"/>
              </a:spcBef>
            </a:pPr>
            <a:r>
              <a:rPr lang="en-US" sz="2400" b="1" dirty="0">
                <a:latin typeface="Candara" panose="020E0502030303020204" pitchFamily="34" charset="0"/>
                <a:ea typeface="Times New Roman" pitchFamily="18" charset="0"/>
              </a:rPr>
              <a:t>MATTHEW 21:22-27</a:t>
            </a:r>
          </a:p>
          <a:p>
            <a:pPr lvl="0" fontAlgn="base">
              <a:lnSpc>
                <a:spcPct val="90000"/>
              </a:lnSpc>
              <a:spcBef>
                <a:spcPct val="0"/>
              </a:spcBef>
            </a:pPr>
            <a:r>
              <a:rPr lang="en-US" sz="2400" i="1" dirty="0">
                <a:latin typeface="Candara" panose="020E0502030303020204" pitchFamily="34" charset="0"/>
                <a:ea typeface="Times New Roman" pitchFamily="18" charset="0"/>
              </a:rPr>
              <a:t>      The baptism of John, whence was it? from heaven, or of men? And they reasoned with themselves, saying, If we shall say, From heaven; he will say unto us, Why did ye not then believe him? </a:t>
            </a:r>
          </a:p>
          <a:p>
            <a:pPr lvl="0" fontAlgn="base">
              <a:lnSpc>
                <a:spcPct val="90000"/>
              </a:lnSpc>
              <a:spcBef>
                <a:spcPct val="0"/>
              </a:spcBef>
            </a:pPr>
            <a:endParaRPr lang="en-US" sz="2400" i="1" dirty="0">
              <a:latin typeface="Candara" panose="020E0502030303020204" pitchFamily="34" charset="0"/>
              <a:ea typeface="Times New Roman" pitchFamily="18" charset="0"/>
            </a:endParaRPr>
          </a:p>
        </p:txBody>
      </p:sp>
      <p:pic>
        <p:nvPicPr>
          <p:cNvPr id="11" name="Picture 10">
            <a:extLst>
              <a:ext uri="{FF2B5EF4-FFF2-40B4-BE49-F238E27FC236}">
                <a16:creationId xmlns:a16="http://schemas.microsoft.com/office/drawing/2014/main" id="{37E2C1BD-D196-4F85-B655-BE0D556B49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l="26867" r="6472"/>
          <a:stretch/>
        </p:blipFill>
        <p:spPr>
          <a:xfrm>
            <a:off x="20" y="10"/>
            <a:ext cx="4571629" cy="6857990"/>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34FBDB5F-F88B-4ECD-8AC6-E346D095E253}" type="slidenum">
              <a:rPr lang="en-US" smtClean="0"/>
              <a:pPr/>
              <a:t>10</a:t>
            </a:fld>
            <a:endParaRPr lang="en-US"/>
          </a:p>
        </p:txBody>
      </p:sp>
      <p:sp>
        <p:nvSpPr>
          <p:cNvPr id="5" name="Rectangle 4"/>
          <p:cNvSpPr/>
          <p:nvPr/>
        </p:nvSpPr>
        <p:spPr>
          <a:xfrm>
            <a:off x="457200" y="228601"/>
            <a:ext cx="11277600" cy="4401205"/>
          </a:xfrm>
          <a:prstGeom prst="rect">
            <a:avLst/>
          </a:prstGeom>
        </p:spPr>
        <p:txBody>
          <a:bodyPr wrap="square">
            <a:spAutoFit/>
          </a:bodyPr>
          <a:lstStyle/>
          <a:p>
            <a:r>
              <a:rPr lang="en-US" sz="4000" dirty="0">
                <a:latin typeface="Candara" panose="020E0502030303020204" pitchFamily="34" charset="0"/>
              </a:rPr>
              <a:t>	</a:t>
            </a:r>
            <a:r>
              <a:rPr lang="en-US" sz="4000" dirty="0">
                <a:latin typeface="Chalkboard"/>
                <a:cs typeface="Chalkboard"/>
              </a:rPr>
              <a:t>“When we see a brother or sister in sin, there are two things we do not know: First, we do not know how hard he or she tried not to sin. And second, we do not know the power of the forces that assailed him or her. We also do not know what we would have done in the same circumstances.” </a:t>
            </a:r>
          </a:p>
          <a:p>
            <a:pPr algn="r"/>
            <a:r>
              <a:rPr lang="en-US" sz="4000" i="1" dirty="0">
                <a:latin typeface="Candara" panose="020E0502030303020204" pitchFamily="34" charset="0"/>
              </a:rPr>
              <a:t>F.B. Meyer</a:t>
            </a:r>
          </a:p>
        </p:txBody>
      </p:sp>
    </p:spTree>
    <p:extLst>
      <p:ext uri="{BB962C8B-B14F-4D97-AF65-F5344CB8AC3E}">
        <p14:creationId xmlns:p14="http://schemas.microsoft.com/office/powerpoint/2010/main" val="146285052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endParaRPr lang="en-US" dirty="0"/>
          </a:p>
        </p:txBody>
      </p:sp>
      <p:sp>
        <p:nvSpPr>
          <p:cNvPr id="4" name="Slide Number Placeholder 3"/>
          <p:cNvSpPr>
            <a:spLocks noGrp="1"/>
          </p:cNvSpPr>
          <p:nvPr>
            <p:ph type="sldNum" sz="quarter" idx="12"/>
          </p:nvPr>
        </p:nvSpPr>
        <p:spPr/>
        <p:txBody>
          <a:bodyPr/>
          <a:lstStyle/>
          <a:p>
            <a:fld id="{190D9BD3-E57B-4194-A545-2804EB95D970}" type="slidenum">
              <a:rPr lang="en-US" smtClean="0"/>
              <a:t>11</a:t>
            </a:fld>
            <a:endParaRPr lang="en-US"/>
          </a:p>
        </p:txBody>
      </p:sp>
      <p:sp>
        <p:nvSpPr>
          <p:cNvPr id="5" name="Rectangle 4"/>
          <p:cNvSpPr/>
          <p:nvPr/>
        </p:nvSpPr>
        <p:spPr>
          <a:xfrm>
            <a:off x="152400" y="-152400"/>
            <a:ext cx="11887200" cy="6678751"/>
          </a:xfrm>
          <a:prstGeom prst="rect">
            <a:avLst/>
          </a:prstGeom>
        </p:spPr>
        <p:txBody>
          <a:bodyPr wrap="square">
            <a:spAutoFit/>
          </a:bodyPr>
          <a:lstStyle/>
          <a:p>
            <a:r>
              <a:rPr lang="en-US" sz="7200" i="1" dirty="0">
                <a:latin typeface="Candara" panose="020E0502030303020204" pitchFamily="34" charset="0"/>
                <a:cs typeface="Cambria"/>
              </a:rPr>
              <a:t>Example: </a:t>
            </a:r>
            <a:r>
              <a:rPr lang="en-US" sz="6000" b="1" dirty="0">
                <a:latin typeface="Candara" panose="020E0502030303020204" pitchFamily="34" charset="0"/>
                <a:cs typeface="Cambria"/>
              </a:rPr>
              <a:t>MY.LIFE.STORY</a:t>
            </a:r>
            <a:r>
              <a:rPr lang="en-US" sz="4800" b="1" dirty="0">
                <a:latin typeface="Candara" panose="020E0502030303020204" pitchFamily="34" charset="0"/>
                <a:cs typeface="Cambria"/>
              </a:rPr>
              <a:t>	</a:t>
            </a:r>
          </a:p>
          <a:p>
            <a:r>
              <a:rPr lang="en-US" sz="4000" dirty="0">
                <a:latin typeface="Candara" panose="020E0502030303020204" pitchFamily="34" charset="0"/>
                <a:cs typeface="Cambria"/>
              </a:rPr>
              <a:t>	19 Here's three things I've noticed in reading of other ministers. If this ever gets a hold of a minister, it's got him. There's a weak spot: </a:t>
            </a:r>
            <a:r>
              <a:rPr lang="en-US" sz="4000" b="1" u="sng" dirty="0">
                <a:latin typeface="Candara" panose="020E0502030303020204" pitchFamily="34" charset="0"/>
                <a:cs typeface="Cambria"/>
              </a:rPr>
              <a:t>money, women, popularity</a:t>
            </a:r>
            <a:r>
              <a:rPr lang="en-US" sz="4000" b="1" dirty="0">
                <a:latin typeface="Candara" panose="020E0502030303020204" pitchFamily="34" charset="0"/>
                <a:cs typeface="Cambria"/>
              </a:rPr>
              <a:t>. </a:t>
            </a:r>
            <a:r>
              <a:rPr lang="en-US" sz="4000" dirty="0">
                <a:latin typeface="Candara" panose="020E0502030303020204" pitchFamily="34" charset="0"/>
                <a:cs typeface="Cambria"/>
              </a:rPr>
              <a:t>Dodge the very appearance of it.</a:t>
            </a:r>
          </a:p>
          <a:p>
            <a:r>
              <a:rPr lang="en-US" sz="4000" dirty="0">
                <a:latin typeface="Candara" panose="020E0502030303020204" pitchFamily="34" charset="0"/>
                <a:cs typeface="Cambria"/>
              </a:rPr>
              <a:t>	</a:t>
            </a:r>
            <a:r>
              <a:rPr lang="en-US" sz="3900" dirty="0">
                <a:latin typeface="Candara" panose="020E0502030303020204" pitchFamily="34" charset="0"/>
                <a:cs typeface="Cambria"/>
              </a:rPr>
              <a:t>For </a:t>
            </a:r>
            <a:r>
              <a:rPr lang="en-US" sz="3900" b="1" dirty="0">
                <a:latin typeface="Candara" panose="020E0502030303020204" pitchFamily="34" charset="0"/>
                <a:cs typeface="Cambria"/>
              </a:rPr>
              <a:t>money</a:t>
            </a:r>
            <a:r>
              <a:rPr lang="en-US" sz="3900" dirty="0">
                <a:latin typeface="Candara" panose="020E0502030303020204" pitchFamily="34" charset="0"/>
                <a:cs typeface="Cambria"/>
              </a:rPr>
              <a:t>, I care not for it. I've got a little old fat wife here, sweetest </a:t>
            </a:r>
            <a:r>
              <a:rPr lang="en-US" sz="3900" b="1" dirty="0">
                <a:latin typeface="Candara" panose="020E0502030303020204" pitchFamily="34" charset="0"/>
                <a:cs typeface="Cambria"/>
              </a:rPr>
              <a:t>woman</a:t>
            </a:r>
            <a:r>
              <a:rPr lang="en-US" sz="3900" dirty="0">
                <a:latin typeface="Candara" panose="020E0502030303020204" pitchFamily="34" charset="0"/>
                <a:cs typeface="Cambria"/>
              </a:rPr>
              <a:t> in the world…the only one I've ever cared for, some little children. When I </a:t>
            </a:r>
            <a:r>
              <a:rPr lang="en-US" sz="3900" spc="-150" dirty="0">
                <a:latin typeface="Candara" panose="020E0502030303020204" pitchFamily="34" charset="0"/>
                <a:cs typeface="Cambria"/>
              </a:rPr>
              <a:t>was a sinner I lived clean, and when I'm a Christian. P</a:t>
            </a:r>
            <a:r>
              <a:rPr lang="en-US" sz="3900" b="1" spc="-150" dirty="0">
                <a:latin typeface="Candara" panose="020E0502030303020204" pitchFamily="34" charset="0"/>
                <a:cs typeface="Cambria"/>
              </a:rPr>
              <a:t>opularity</a:t>
            </a:r>
            <a:r>
              <a:rPr lang="en-US" sz="3900" spc="-150" dirty="0">
                <a:latin typeface="Candara" panose="020E0502030303020204" pitchFamily="34" charset="0"/>
                <a:cs typeface="Cambria"/>
              </a:rPr>
              <a:t>, who am I? 6’ of dirt, that's all: sinner saved by grace. 50-0820</a:t>
            </a:r>
          </a:p>
        </p:txBody>
      </p:sp>
    </p:spTree>
    <p:extLst>
      <p:ext uri="{BB962C8B-B14F-4D97-AF65-F5344CB8AC3E}">
        <p14:creationId xmlns:p14="http://schemas.microsoft.com/office/powerpoint/2010/main" val="381398230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endParaRPr lang="en-US" dirty="0"/>
          </a:p>
        </p:txBody>
      </p:sp>
      <p:sp>
        <p:nvSpPr>
          <p:cNvPr id="4" name="Slide Number Placeholder 3"/>
          <p:cNvSpPr>
            <a:spLocks noGrp="1"/>
          </p:cNvSpPr>
          <p:nvPr>
            <p:ph type="sldNum" sz="quarter" idx="12"/>
          </p:nvPr>
        </p:nvSpPr>
        <p:spPr/>
        <p:txBody>
          <a:bodyPr/>
          <a:lstStyle/>
          <a:p>
            <a:fld id="{190D9BD3-E57B-4194-A545-2804EB95D970}" type="slidenum">
              <a:rPr lang="en-US" smtClean="0"/>
              <a:t>12</a:t>
            </a:fld>
            <a:endParaRPr lang="en-US"/>
          </a:p>
        </p:txBody>
      </p:sp>
      <p:sp>
        <p:nvSpPr>
          <p:cNvPr id="5" name="Rectangle 4"/>
          <p:cNvSpPr/>
          <p:nvPr/>
        </p:nvSpPr>
        <p:spPr>
          <a:xfrm>
            <a:off x="152400" y="14432"/>
            <a:ext cx="11963399" cy="6370975"/>
          </a:xfrm>
          <a:prstGeom prst="rect">
            <a:avLst/>
          </a:prstGeom>
        </p:spPr>
        <p:txBody>
          <a:bodyPr wrap="square">
            <a:spAutoFit/>
          </a:bodyPr>
          <a:lstStyle/>
          <a:p>
            <a:r>
              <a:rPr lang="en-US" sz="6000" i="1" dirty="0">
                <a:latin typeface="Candara" panose="020E0502030303020204" pitchFamily="34" charset="0"/>
                <a:cs typeface="Cambria"/>
              </a:rPr>
              <a:t>Example: </a:t>
            </a:r>
            <a:r>
              <a:rPr lang="en-US" sz="4800" b="1" dirty="0">
                <a:latin typeface="Candara" panose="020E0502030303020204" pitchFamily="34" charset="0"/>
                <a:cs typeface="Cambria"/>
              </a:rPr>
              <a:t>THE.MANIAC.OF.GADARA</a:t>
            </a:r>
            <a:r>
              <a:rPr lang="en-US" sz="4400" b="1" dirty="0">
                <a:latin typeface="Candara" panose="020E0502030303020204" pitchFamily="34" charset="0"/>
                <a:cs typeface="Cambria"/>
              </a:rPr>
              <a:t> </a:t>
            </a:r>
          </a:p>
          <a:p>
            <a:r>
              <a:rPr lang="en-US" sz="3600" dirty="0">
                <a:latin typeface="Candara" panose="020E0502030303020204" pitchFamily="34" charset="0"/>
                <a:cs typeface="Cambria"/>
              </a:rPr>
              <a:t>	19 I get physically wore out. I have </a:t>
            </a:r>
            <a:r>
              <a:rPr lang="en-US" sz="3600" dirty="0" err="1">
                <a:latin typeface="Candara" panose="020E0502030303020204" pitchFamily="34" charset="0"/>
                <a:cs typeface="Cambria"/>
              </a:rPr>
              <a:t>difficults</a:t>
            </a:r>
            <a:r>
              <a:rPr lang="en-US" sz="3600" dirty="0">
                <a:latin typeface="Candara" panose="020E0502030303020204" pitchFamily="34" charset="0"/>
                <a:cs typeface="Cambria"/>
              </a:rPr>
              <a:t>, things that an ordinary person doesn't have. You can imagine how Satan fights at me all the time. Cast those demons out, they haunt at you. And I have never let my ministry get to a big place, to where it would look like it would be big. </a:t>
            </a:r>
          </a:p>
          <a:p>
            <a:r>
              <a:rPr lang="en-US" sz="3600" b="1" dirty="0">
                <a:latin typeface="Candara" panose="020E0502030303020204" pitchFamily="34" charset="0"/>
                <a:cs typeface="Cambria"/>
              </a:rPr>
              <a:t>	It might go to my head</a:t>
            </a:r>
            <a:r>
              <a:rPr lang="en-US" sz="3600" dirty="0">
                <a:latin typeface="Candara" panose="020E0502030303020204" pitchFamily="34" charset="0"/>
                <a:cs typeface="Cambria"/>
              </a:rPr>
              <a:t>. My ministry's been kept little. I deal with a few people and about time the crowd gets built up, I move off somewhere else and go somewhere else. Because my whole motive is: to please my heavenly Father.</a:t>
            </a:r>
          </a:p>
          <a:p>
            <a:pPr algn="r"/>
            <a:r>
              <a:rPr lang="en-US" sz="2400" dirty="0">
                <a:latin typeface="Candara" panose="020E0502030303020204" pitchFamily="34" charset="0"/>
                <a:cs typeface="Cambria"/>
              </a:rPr>
              <a:t>54-0720</a:t>
            </a:r>
          </a:p>
        </p:txBody>
      </p:sp>
    </p:spTree>
    <p:extLst>
      <p:ext uri="{BB962C8B-B14F-4D97-AF65-F5344CB8AC3E}">
        <p14:creationId xmlns:p14="http://schemas.microsoft.com/office/powerpoint/2010/main" val="339202312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2D57B0AA-AC8E-4463-ADAC-E87D09B82E4F}" type="slidenum">
              <a:rPr lang="en-US" smtClean="0"/>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85800"/>
            <a:ext cx="4686300" cy="5799876"/>
          </a:xfrm>
          <a:prstGeom prst="rect">
            <a:avLst/>
          </a:prstGeom>
        </p:spPr>
      </p:pic>
      <p:sp>
        <p:nvSpPr>
          <p:cNvPr id="6" name="Rectangle 5"/>
          <p:cNvSpPr/>
          <p:nvPr/>
        </p:nvSpPr>
        <p:spPr>
          <a:xfrm>
            <a:off x="4648200" y="304801"/>
            <a:ext cx="7086600" cy="4524315"/>
          </a:xfrm>
          <a:prstGeom prst="rect">
            <a:avLst/>
          </a:prstGeom>
        </p:spPr>
        <p:txBody>
          <a:bodyPr wrap="square">
            <a:spAutoFit/>
          </a:bodyPr>
          <a:lstStyle/>
          <a:p>
            <a:pPr lvl="0" algn="r" fontAlgn="base">
              <a:spcBef>
                <a:spcPct val="0"/>
              </a:spcBef>
              <a:spcAft>
                <a:spcPct val="0"/>
              </a:spcAft>
            </a:pPr>
            <a:r>
              <a:rPr lang="en-US" sz="4800" b="1" dirty="0">
                <a:latin typeface="Candara" panose="020E0502030303020204" pitchFamily="34" charset="0"/>
                <a:ea typeface="Times New Roman" pitchFamily="18" charset="0"/>
              </a:rPr>
              <a:t>REVELATION 3:17</a:t>
            </a:r>
          </a:p>
          <a:p>
            <a:pPr lvl="0" algn="r" fontAlgn="base">
              <a:spcBef>
                <a:spcPct val="0"/>
              </a:spcBef>
              <a:spcAft>
                <a:spcPct val="0"/>
              </a:spcAft>
            </a:pPr>
            <a:r>
              <a:rPr lang="en-US" sz="4000" i="1" dirty="0">
                <a:latin typeface="Candara" panose="020E0502030303020204" pitchFamily="34" charset="0"/>
                <a:ea typeface="Times New Roman" pitchFamily="18" charset="0"/>
              </a:rPr>
              <a:t>     Because thou </a:t>
            </a:r>
            <a:r>
              <a:rPr lang="en-US" sz="4000" i="1" dirty="0" err="1">
                <a:latin typeface="Candara" panose="020E0502030303020204" pitchFamily="34" charset="0"/>
                <a:ea typeface="Times New Roman" pitchFamily="18" charset="0"/>
              </a:rPr>
              <a:t>sayest</a:t>
            </a:r>
            <a:r>
              <a:rPr lang="en-US" sz="4000" i="1" dirty="0">
                <a:latin typeface="Candara" panose="020E0502030303020204" pitchFamily="34" charset="0"/>
                <a:ea typeface="Times New Roman" pitchFamily="18" charset="0"/>
              </a:rPr>
              <a:t>, I am rich, and increased with goods, and have need of nothing; and </a:t>
            </a:r>
            <a:r>
              <a:rPr lang="en-US" sz="4000" i="1" dirty="0" err="1">
                <a:latin typeface="Candara" panose="020E0502030303020204" pitchFamily="34" charset="0"/>
                <a:ea typeface="Times New Roman" pitchFamily="18" charset="0"/>
              </a:rPr>
              <a:t>knowest</a:t>
            </a:r>
            <a:r>
              <a:rPr lang="en-US" sz="4000" i="1" dirty="0">
                <a:latin typeface="Candara" panose="020E0502030303020204" pitchFamily="34" charset="0"/>
                <a:ea typeface="Times New Roman" pitchFamily="18" charset="0"/>
              </a:rPr>
              <a:t> not that thou art wretched, and miserable, and poor, and blind, and naked: </a:t>
            </a:r>
          </a:p>
        </p:txBody>
      </p:sp>
    </p:spTree>
    <p:extLst>
      <p:ext uri="{BB962C8B-B14F-4D97-AF65-F5344CB8AC3E}">
        <p14:creationId xmlns:p14="http://schemas.microsoft.com/office/powerpoint/2010/main" val="75808305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14</a:t>
            </a:fld>
            <a:endParaRPr lang="en-US"/>
          </a:p>
        </p:txBody>
      </p:sp>
      <p:sp>
        <p:nvSpPr>
          <p:cNvPr id="5" name="Rectangle 4"/>
          <p:cNvSpPr/>
          <p:nvPr/>
        </p:nvSpPr>
        <p:spPr>
          <a:xfrm>
            <a:off x="6553200" y="123647"/>
            <a:ext cx="5486400" cy="5632311"/>
          </a:xfrm>
          <a:prstGeom prst="rect">
            <a:avLst/>
          </a:prstGeom>
        </p:spPr>
        <p:txBody>
          <a:bodyPr wrap="square">
            <a:spAutoFit/>
          </a:bodyPr>
          <a:lstStyle/>
          <a:p>
            <a:r>
              <a:rPr lang="en-US" sz="3600" b="1" dirty="0">
                <a:solidFill>
                  <a:srgbClr val="FFFF00"/>
                </a:solidFill>
                <a:latin typeface="Candara" panose="020E0502030303020204" pitchFamily="34" charset="0"/>
              </a:rPr>
              <a:t>Self-deception</a:t>
            </a:r>
            <a:r>
              <a:rPr lang="en-US" sz="3600" dirty="0">
                <a:latin typeface="Candara" panose="020E0502030303020204" pitchFamily="34" charset="0"/>
              </a:rPr>
              <a:t> is a process of denying or rationalizing away a truth, significance, or importance of opposing evidence and logical argument. </a:t>
            </a:r>
          </a:p>
          <a:p>
            <a:r>
              <a:rPr lang="en-US" sz="3600" dirty="0">
                <a:latin typeface="Candara" panose="020E0502030303020204" pitchFamily="34" charset="0"/>
              </a:rPr>
              <a:t>	Self-deception involves convincing oneself of a truth (or lack of truth) that has no basis in reality.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00" y="151079"/>
            <a:ext cx="6251466" cy="5487721"/>
          </a:xfrm>
          <a:prstGeom prst="rect">
            <a:avLst/>
          </a:prstGeom>
        </p:spPr>
      </p:pic>
    </p:spTree>
    <p:extLst>
      <p:ext uri="{BB962C8B-B14F-4D97-AF65-F5344CB8AC3E}">
        <p14:creationId xmlns:p14="http://schemas.microsoft.com/office/powerpoint/2010/main" val="384623001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90220"/>
            <a:ext cx="5130800" cy="5676900"/>
          </a:xfrm>
          <a:prstGeom prst="rect">
            <a:avLst/>
          </a:prstGeom>
          <a:ln>
            <a:noFill/>
          </a:ln>
          <a:effectLst>
            <a:softEdge rad="112500"/>
          </a:effectLst>
        </p:spPr>
      </p:pic>
      <p:sp>
        <p:nvSpPr>
          <p:cNvPr id="6" name="Rectangle 5"/>
          <p:cNvSpPr/>
          <p:nvPr/>
        </p:nvSpPr>
        <p:spPr>
          <a:xfrm>
            <a:off x="228600" y="102780"/>
            <a:ext cx="6080124" cy="6309420"/>
          </a:xfrm>
          <a:prstGeom prst="rect">
            <a:avLst/>
          </a:prstGeom>
        </p:spPr>
        <p:txBody>
          <a:bodyPr wrap="square">
            <a:spAutoFit/>
          </a:bodyPr>
          <a:lstStyle/>
          <a:p>
            <a:r>
              <a:rPr lang="en-US" sz="4400" b="1" dirty="0">
                <a:latin typeface="Candara" panose="020E0502030303020204" pitchFamily="34" charset="0"/>
              </a:rPr>
              <a:t>MATT. 7:15-17</a:t>
            </a:r>
          </a:p>
          <a:p>
            <a:r>
              <a:rPr lang="en-US" sz="3600" i="1">
                <a:latin typeface="Candara" panose="020E0502030303020204" pitchFamily="34" charset="0"/>
              </a:rPr>
              <a:t>     Beware </a:t>
            </a:r>
            <a:r>
              <a:rPr lang="en-US" sz="3600" i="1" dirty="0">
                <a:latin typeface="Candara" panose="020E0502030303020204" pitchFamily="34" charset="0"/>
              </a:rPr>
              <a:t>of false prophets, which come to you in sheep's clothing, but inwardly they are ravening wolves. 16 Ye shall know them by their fruits. Do men gather grapes of thorns, or figs of thistles? 17 Even so every good tree </a:t>
            </a:r>
            <a:r>
              <a:rPr lang="en-US" sz="3600" i="1" dirty="0" err="1">
                <a:latin typeface="Candara" panose="020E0502030303020204" pitchFamily="34" charset="0"/>
              </a:rPr>
              <a:t>bringeth</a:t>
            </a:r>
            <a:r>
              <a:rPr lang="en-US" sz="3600" i="1" dirty="0">
                <a:latin typeface="Candara" panose="020E0502030303020204" pitchFamily="34" charset="0"/>
              </a:rPr>
              <a:t> forth good fruit; but a corrupt tree </a:t>
            </a:r>
            <a:r>
              <a:rPr lang="en-US" sz="3600" i="1" dirty="0" err="1">
                <a:latin typeface="Candara" panose="020E0502030303020204" pitchFamily="34" charset="0"/>
              </a:rPr>
              <a:t>bringeth</a:t>
            </a:r>
            <a:r>
              <a:rPr lang="en-US" sz="3600" i="1" dirty="0">
                <a:latin typeface="Candara" panose="020E0502030303020204" pitchFamily="34" charset="0"/>
              </a:rPr>
              <a:t> forth evil fruit.</a:t>
            </a:r>
          </a:p>
        </p:txBody>
      </p:sp>
    </p:spTree>
    <p:extLst>
      <p:ext uri="{BB962C8B-B14F-4D97-AF65-F5344CB8AC3E}">
        <p14:creationId xmlns:p14="http://schemas.microsoft.com/office/powerpoint/2010/main" val="28351546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2D57B0AA-AC8E-4463-ADAC-E87D09B82E4F}" type="slidenum">
              <a:rPr lang="en-US" smtClean="0"/>
              <a:t>16</a:t>
            </a:fld>
            <a:endParaRPr lang="en-US"/>
          </a:p>
        </p:txBody>
      </p:sp>
      <p:pic>
        <p:nvPicPr>
          <p:cNvPr id="5" name="QJOQP_stick_figure_mantraps_9288">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6"/>
          <a:stretch>
            <a:fillRect/>
          </a:stretch>
        </p:blipFill>
        <p:spPr>
          <a:xfrm>
            <a:off x="1524000" y="1"/>
            <a:ext cx="9144000" cy="6096000"/>
          </a:xfrm>
          <a:prstGeom prst="rect">
            <a:avLst/>
          </a:prstGeom>
        </p:spPr>
      </p:pic>
      <p:sp>
        <p:nvSpPr>
          <p:cNvPr id="6" name="TextBox 5"/>
          <p:cNvSpPr txBox="1"/>
          <p:nvPr/>
        </p:nvSpPr>
        <p:spPr>
          <a:xfrm>
            <a:off x="4724400" y="152400"/>
            <a:ext cx="5943600" cy="1077218"/>
          </a:xfrm>
          <a:prstGeom prst="rect">
            <a:avLst/>
          </a:prstGeom>
          <a:noFill/>
        </p:spPr>
        <p:txBody>
          <a:bodyPr wrap="square" rtlCol="0">
            <a:spAutoFit/>
          </a:bodyPr>
          <a:lstStyle/>
          <a:p>
            <a:pPr algn="ctr"/>
            <a:r>
              <a:rPr lang="en-US" sz="3200" b="1" dirty="0">
                <a:solidFill>
                  <a:schemeClr val="bg1"/>
                </a:solidFill>
                <a:latin typeface="Candara" panose="020E0502030303020204" pitchFamily="34" charset="0"/>
              </a:rPr>
              <a:t>It Can Sometimes Feel Like </a:t>
            </a:r>
          </a:p>
          <a:p>
            <a:pPr algn="ctr"/>
            <a:r>
              <a:rPr lang="en-US" sz="3200" b="1" dirty="0">
                <a:solidFill>
                  <a:schemeClr val="bg1"/>
                </a:solidFill>
                <a:latin typeface="Candara" panose="020E0502030303020204" pitchFamily="34" charset="0"/>
              </a:rPr>
              <a:t>There Are Traps All Around Us!</a:t>
            </a:r>
          </a:p>
        </p:txBody>
      </p:sp>
    </p:spTree>
    <p:extLst>
      <p:ext uri="{BB962C8B-B14F-4D97-AF65-F5344CB8AC3E}">
        <p14:creationId xmlns:p14="http://schemas.microsoft.com/office/powerpoint/2010/main" val="74306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1219200"/>
            <a:ext cx="9982200" cy="1470025"/>
          </a:xfrm>
        </p:spPr>
        <p:txBody>
          <a:bodyPr>
            <a:noAutofit/>
          </a:bodyPr>
          <a:lstStyle/>
          <a:p>
            <a:r>
              <a:rPr lang="en-US" sz="6000" i="1" spc="-300" dirty="0">
                <a:solidFill>
                  <a:schemeClr val="tx1"/>
                </a:solidFill>
                <a:latin typeface="Candara" panose="020E0502030303020204" pitchFamily="34" charset="0"/>
                <a:cs typeface="Cambria"/>
              </a:rPr>
              <a:t>If I Had a Family:</a:t>
            </a:r>
            <a:br>
              <a:rPr lang="en-US" sz="6000" i="1" spc="-300" dirty="0">
                <a:solidFill>
                  <a:schemeClr val="tx1"/>
                </a:solidFill>
                <a:latin typeface="Candara" panose="020E0502030303020204" pitchFamily="34" charset="0"/>
                <a:cs typeface="Cambria"/>
              </a:rPr>
            </a:br>
            <a:r>
              <a:rPr lang="en-US" sz="6000" i="1" spc="-300" dirty="0">
                <a:solidFill>
                  <a:schemeClr val="tx1"/>
                </a:solidFill>
                <a:latin typeface="Candara" panose="020E0502030303020204" pitchFamily="34" charset="0"/>
                <a:cs typeface="Cambria"/>
              </a:rPr>
              <a:t>I Would Warn them about Traps </a:t>
            </a:r>
            <a:br>
              <a:rPr lang="en-US" sz="6000" spc="-150" dirty="0">
                <a:solidFill>
                  <a:schemeClr val="tx1"/>
                </a:solidFill>
                <a:latin typeface="Candara" panose="020E0502030303020204" pitchFamily="34" charset="0"/>
                <a:cs typeface="Cambria"/>
              </a:rPr>
            </a:br>
            <a:r>
              <a:rPr lang="en-US" sz="4800" dirty="0">
                <a:solidFill>
                  <a:srgbClr val="00B0F0"/>
                </a:solidFill>
                <a:latin typeface="Candara" panose="020E0502030303020204" pitchFamily="34" charset="0"/>
                <a:cs typeface="American Typewriter"/>
              </a:rPr>
              <a:t>The Intellect</a:t>
            </a:r>
          </a:p>
        </p:txBody>
      </p:sp>
      <p:sp>
        <p:nvSpPr>
          <p:cNvPr id="6" name="Subtitle 5"/>
          <p:cNvSpPr>
            <a:spLocks noGrp="1"/>
          </p:cNvSpPr>
          <p:nvPr>
            <p:ph type="subTitle" idx="1"/>
          </p:nvPr>
        </p:nvSpPr>
        <p:spPr>
          <a:xfrm>
            <a:off x="990600" y="5105399"/>
            <a:ext cx="10134600" cy="1470025"/>
          </a:xfrm>
        </p:spPr>
        <p:txBody>
          <a:bodyPr>
            <a:normAutofit lnSpcReduction="10000"/>
          </a:bodyPr>
          <a:lstStyle/>
          <a:p>
            <a:pPr lvl="0" fontAlgn="base">
              <a:spcBef>
                <a:spcPct val="0"/>
              </a:spcBef>
              <a:spcAft>
                <a:spcPct val="0"/>
              </a:spcAft>
            </a:pPr>
            <a:r>
              <a:rPr lang="en-US" sz="2400" b="1" dirty="0">
                <a:latin typeface="Candara" panose="020E0502030303020204" pitchFamily="34" charset="0"/>
                <a:ea typeface="Times New Roman" pitchFamily="18" charset="0"/>
              </a:rPr>
              <a:t>MATTHEW 21:22-27</a:t>
            </a:r>
          </a:p>
          <a:p>
            <a:pPr lvl="0" fontAlgn="base">
              <a:spcBef>
                <a:spcPct val="0"/>
              </a:spcBef>
              <a:spcAft>
                <a:spcPct val="0"/>
              </a:spcAft>
            </a:pPr>
            <a:r>
              <a:rPr lang="en-US" sz="2400" i="1" dirty="0">
                <a:latin typeface="Candara" panose="020E0502030303020204" pitchFamily="34" charset="0"/>
                <a:ea typeface="Times New Roman" pitchFamily="18" charset="0"/>
              </a:rPr>
              <a:t>     The baptism of John, whence was it? from heaven, or of men? And they reasoned with themselves, saying, If we shall say, From heaven; he will say unto us, Why did ye not then believe him? </a:t>
            </a:r>
          </a:p>
          <a:p>
            <a:pPr lvl="0" fontAlgn="base">
              <a:spcBef>
                <a:spcPct val="0"/>
              </a:spcBef>
              <a:spcAft>
                <a:spcPct val="0"/>
              </a:spcAft>
            </a:pPr>
            <a:endParaRPr lang="en-US" sz="2400" i="1" dirty="0">
              <a:latin typeface="Candara" panose="020E0502030303020204" pitchFamily="34" charset="0"/>
              <a:ea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404" y="2590800"/>
            <a:ext cx="2261191" cy="2261191"/>
          </a:xfrm>
          <a:prstGeom prst="rect">
            <a:avLst/>
          </a:prstGeom>
          <a:ln>
            <a:noFill/>
          </a:ln>
          <a:effectLst>
            <a:softEdge rad="112500"/>
          </a:effectLst>
        </p:spPr>
      </p:pic>
    </p:spTree>
    <p:extLst>
      <p:ext uri="{BB962C8B-B14F-4D97-AF65-F5344CB8AC3E}">
        <p14:creationId xmlns:p14="http://schemas.microsoft.com/office/powerpoint/2010/main" val="182208738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91C9A1BC-D394-4A34-9B72-C3515DF58093}" type="slidenum">
              <a:rPr lang="en-US" smtClean="0"/>
              <a:pPr/>
              <a:t>18</a:t>
            </a:fld>
            <a:endParaRPr lang="en-US"/>
          </a:p>
        </p:txBody>
      </p:sp>
      <p:sp>
        <p:nvSpPr>
          <p:cNvPr id="7" name="Rectangle 6"/>
          <p:cNvSpPr/>
          <p:nvPr/>
        </p:nvSpPr>
        <p:spPr>
          <a:xfrm>
            <a:off x="228600" y="76201"/>
            <a:ext cx="11811000" cy="4524315"/>
          </a:xfrm>
          <a:prstGeom prst="rect">
            <a:avLst/>
          </a:prstGeom>
        </p:spPr>
        <p:txBody>
          <a:bodyPr wrap="square">
            <a:spAutoFit/>
          </a:bodyPr>
          <a:lstStyle/>
          <a:p>
            <a:r>
              <a:rPr lang="en-US" sz="4800" b="1" dirty="0">
                <a:latin typeface="Candara" panose="020E0502030303020204" pitchFamily="34" charset="0"/>
                <a:cs typeface="Cambria"/>
              </a:rPr>
              <a:t>THE.UNCERTAIN.SOUND</a:t>
            </a:r>
          </a:p>
          <a:p>
            <a:r>
              <a:rPr lang="en-US" sz="4000" dirty="0">
                <a:latin typeface="Candara" panose="020E0502030303020204" pitchFamily="34" charset="0"/>
                <a:cs typeface="Cambria"/>
              </a:rPr>
              <a:t>	But let's put down reasoning. </a:t>
            </a:r>
            <a:r>
              <a:rPr lang="en-US" sz="4000" b="1" dirty="0">
                <a:latin typeface="Candara" panose="020E0502030303020204" pitchFamily="34" charset="0"/>
                <a:cs typeface="Cambria"/>
              </a:rPr>
              <a:t>God never made us to live by our intellect</a:t>
            </a:r>
            <a:r>
              <a:rPr lang="en-US" sz="4000" dirty="0">
                <a:latin typeface="Candara" panose="020E0502030303020204" pitchFamily="34" charset="0"/>
                <a:cs typeface="Cambria"/>
              </a:rPr>
              <a:t>. We live by the Holy Spirit that's in our soul, that says "no" to any </a:t>
            </a:r>
            <a:r>
              <a:rPr lang="en-US" sz="4000" dirty="0" err="1">
                <a:latin typeface="Candara" panose="020E0502030303020204" pitchFamily="34" charset="0"/>
                <a:cs typeface="Cambria"/>
              </a:rPr>
              <a:t>reasonings</a:t>
            </a:r>
            <a:r>
              <a:rPr lang="en-US" sz="4000" dirty="0">
                <a:latin typeface="Candara" panose="020E0502030303020204" pitchFamily="34" charset="0"/>
                <a:cs typeface="Cambria"/>
              </a:rPr>
              <a:t> that's contrary to God's Word.</a:t>
            </a:r>
          </a:p>
          <a:p>
            <a:r>
              <a:rPr lang="en-US" sz="4000" dirty="0">
                <a:latin typeface="Candara" panose="020E0502030303020204" pitchFamily="34" charset="0"/>
                <a:cs typeface="Cambria"/>
              </a:rPr>
              <a:t>	When God's Word says it's so, there's nothing in the world stands in Its way.										55-0731 </a:t>
            </a:r>
          </a:p>
        </p:txBody>
      </p:sp>
      <p:sp>
        <p:nvSpPr>
          <p:cNvPr id="2" name="Rectangle 1"/>
          <p:cNvSpPr/>
          <p:nvPr/>
        </p:nvSpPr>
        <p:spPr>
          <a:xfrm>
            <a:off x="533400" y="4975334"/>
            <a:ext cx="10972800" cy="1815882"/>
          </a:xfrm>
          <a:prstGeom prst="rect">
            <a:avLst/>
          </a:prstGeom>
        </p:spPr>
        <p:txBody>
          <a:bodyPr wrap="square">
            <a:spAutoFit/>
          </a:bodyPr>
          <a:lstStyle/>
          <a:p>
            <a:pPr algn="ctr"/>
            <a:r>
              <a:rPr lang="en-US" sz="2800" i="1" dirty="0">
                <a:latin typeface="Candara" panose="020E0502030303020204" pitchFamily="34" charset="0"/>
                <a:cs typeface="Cambria"/>
              </a:rPr>
              <a:t>But God hath chosen the foolish things of the world to confound the wise; and God hath chosen the weak things of the world to confound the things which are mighty; </a:t>
            </a:r>
          </a:p>
          <a:p>
            <a:pPr algn="ctr"/>
            <a:r>
              <a:rPr lang="en-US" sz="2800" dirty="0">
                <a:latin typeface="Candara" panose="020E0502030303020204" pitchFamily="34" charset="0"/>
                <a:cs typeface="Cambria"/>
              </a:rPr>
              <a:t>I CORINTHIANS 1:27</a:t>
            </a:r>
          </a:p>
        </p:txBody>
      </p:sp>
    </p:spTree>
    <p:extLst>
      <p:ext uri="{BB962C8B-B14F-4D97-AF65-F5344CB8AC3E}">
        <p14:creationId xmlns:p14="http://schemas.microsoft.com/office/powerpoint/2010/main" val="24868906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19</a:t>
            </a:fld>
            <a:endParaRPr lang="en-US"/>
          </a:p>
        </p:txBody>
      </p:sp>
      <p:sp>
        <p:nvSpPr>
          <p:cNvPr id="5" name="Rectangle 4"/>
          <p:cNvSpPr/>
          <p:nvPr/>
        </p:nvSpPr>
        <p:spPr>
          <a:xfrm>
            <a:off x="152400" y="0"/>
            <a:ext cx="11887200" cy="6740307"/>
          </a:xfrm>
          <a:prstGeom prst="rect">
            <a:avLst/>
          </a:prstGeom>
        </p:spPr>
        <p:txBody>
          <a:bodyPr wrap="square">
            <a:spAutoFit/>
          </a:bodyPr>
          <a:lstStyle/>
          <a:p>
            <a:r>
              <a:rPr lang="en-US" sz="4400" b="1" dirty="0">
                <a:latin typeface="Candara" panose="020E0502030303020204" pitchFamily="34" charset="0"/>
                <a:cs typeface="Cambria"/>
              </a:rPr>
              <a:t>MATTHEW 21:23-27</a:t>
            </a:r>
          </a:p>
          <a:p>
            <a:r>
              <a:rPr lang="en-US" sz="3600" i="1" dirty="0">
                <a:latin typeface="Candara" panose="020E0502030303020204" pitchFamily="34" charset="0"/>
                <a:cs typeface="Cambria"/>
              </a:rPr>
              <a:t>	</a:t>
            </a:r>
            <a:r>
              <a:rPr lang="en-US" sz="3200" i="1" dirty="0">
                <a:latin typeface="Candara" panose="020E0502030303020204" pitchFamily="34" charset="0"/>
                <a:cs typeface="Cambria"/>
              </a:rPr>
              <a:t>23 And when he was come into the temple, the chief priests and the elders of the people came unto him as he was teaching, and said, </a:t>
            </a:r>
            <a:r>
              <a:rPr lang="en-US" sz="3200" i="1" u="sng" dirty="0">
                <a:latin typeface="Candara" panose="020E0502030303020204" pitchFamily="34" charset="0"/>
                <a:cs typeface="Cambria"/>
              </a:rPr>
              <a:t>By what authority </a:t>
            </a:r>
            <a:r>
              <a:rPr lang="en-US" sz="3200" i="1" u="sng" dirty="0" err="1">
                <a:latin typeface="Candara" panose="020E0502030303020204" pitchFamily="34" charset="0"/>
                <a:cs typeface="Cambria"/>
              </a:rPr>
              <a:t>doest</a:t>
            </a:r>
            <a:r>
              <a:rPr lang="en-US" sz="3200" i="1" u="sng" dirty="0">
                <a:latin typeface="Candara" panose="020E0502030303020204" pitchFamily="34" charset="0"/>
                <a:cs typeface="Cambria"/>
              </a:rPr>
              <a:t> thou these things</a:t>
            </a:r>
            <a:r>
              <a:rPr lang="en-US" sz="3200" i="1" dirty="0">
                <a:latin typeface="Candara" panose="020E0502030303020204" pitchFamily="34" charset="0"/>
                <a:cs typeface="Cambria"/>
              </a:rPr>
              <a:t>? and who gave thee this authority? 24 And Jesus answered and said unto them, I also will ask you one thing, which if ye tell me, I in like wise will tell you by what authority I do these things. 25 The baptism of John, whence was it? from heaven, or of men? And they </a:t>
            </a:r>
            <a:r>
              <a:rPr lang="en-US" sz="3200" i="1" u="sng" dirty="0">
                <a:latin typeface="Candara" panose="020E0502030303020204" pitchFamily="34" charset="0"/>
                <a:cs typeface="Cambria"/>
              </a:rPr>
              <a:t>reasoned</a:t>
            </a:r>
            <a:r>
              <a:rPr lang="en-US" sz="3200" i="1" dirty="0">
                <a:latin typeface="Candara" panose="020E0502030303020204" pitchFamily="34" charset="0"/>
                <a:cs typeface="Cambria"/>
              </a:rPr>
              <a:t> with themselves, saying, If we shall say, From heaven; he will say unto us, Why did ye not then believe him? 26 But if we shall say, Of men; we fear the people; for all hold John as a prophet. 27 And they answered Jesus, and said, We cannot tell. And he said unto them, Neither tell I you by what authority I do these things.</a:t>
            </a:r>
          </a:p>
        </p:txBody>
      </p:sp>
    </p:spTree>
    <p:extLst>
      <p:ext uri="{BB962C8B-B14F-4D97-AF65-F5344CB8AC3E}">
        <p14:creationId xmlns:p14="http://schemas.microsoft.com/office/powerpoint/2010/main" val="112197505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AC86EF-EDD0-7CF6-328C-3F00A71D73FF}"/>
              </a:ext>
            </a:extLst>
          </p:cNvPr>
          <p:cNvSpPr>
            <a:spLocks noGrp="1"/>
          </p:cNvSpPr>
          <p:nvPr>
            <p:ph type="dt" sz="half" idx="10"/>
          </p:nvPr>
        </p:nvSpPr>
        <p:spPr/>
        <p:txBody>
          <a:bodyPr/>
          <a:lstStyle/>
          <a:p>
            <a:r>
              <a:rPr lang="en-US"/>
              <a:t>2-5-2025</a:t>
            </a:r>
          </a:p>
        </p:txBody>
      </p:sp>
      <p:sp>
        <p:nvSpPr>
          <p:cNvPr id="5" name="Footer Placeholder 4">
            <a:extLst>
              <a:ext uri="{FF2B5EF4-FFF2-40B4-BE49-F238E27FC236}">
                <a16:creationId xmlns:a16="http://schemas.microsoft.com/office/drawing/2014/main" id="{A4617D73-AE14-F1D5-CEB8-65D3BC595B99}"/>
              </a:ext>
            </a:extLst>
          </p:cNvPr>
          <p:cNvSpPr>
            <a:spLocks noGrp="1"/>
          </p:cNvSpPr>
          <p:nvPr>
            <p:ph type="ftr" sz="quarter" idx="11"/>
          </p:nvPr>
        </p:nvSpPr>
        <p:spPr/>
        <p:txBody>
          <a:bodyPr/>
          <a:lstStyle/>
          <a:p>
            <a:r>
              <a:rPr lang="en-US"/>
              <a:t>If I Had A Family Traps 1</a:t>
            </a:r>
          </a:p>
        </p:txBody>
      </p:sp>
      <p:sp>
        <p:nvSpPr>
          <p:cNvPr id="6" name="Slide Number Placeholder 5">
            <a:extLst>
              <a:ext uri="{FF2B5EF4-FFF2-40B4-BE49-F238E27FC236}">
                <a16:creationId xmlns:a16="http://schemas.microsoft.com/office/drawing/2014/main" id="{C3970092-39EA-D421-5D7A-BD41B1CE286F}"/>
              </a:ext>
            </a:extLst>
          </p:cNvPr>
          <p:cNvSpPr>
            <a:spLocks noGrp="1"/>
          </p:cNvSpPr>
          <p:nvPr>
            <p:ph type="sldNum" sz="quarter" idx="12"/>
          </p:nvPr>
        </p:nvSpPr>
        <p:spPr/>
        <p:txBody>
          <a:bodyPr/>
          <a:lstStyle/>
          <a:p>
            <a:fld id="{91C9A1BC-D394-4A34-9B72-C3515DF58093}" type="slidenum">
              <a:rPr lang="en-US" smtClean="0"/>
              <a:pPr/>
              <a:t>2</a:t>
            </a:fld>
            <a:endParaRPr lang="en-US"/>
          </a:p>
        </p:txBody>
      </p:sp>
      <p:pic>
        <p:nvPicPr>
          <p:cNvPr id="7" name="WhatsApp Video 2025-02-05 at 18.26.58_97be443c">
            <a:hlinkClick r:id="" action="ppaction://media"/>
            <a:extLst>
              <a:ext uri="{FF2B5EF4-FFF2-40B4-BE49-F238E27FC236}">
                <a16:creationId xmlns:a16="http://schemas.microsoft.com/office/drawing/2014/main" id="{847A60C6-EA21-F05B-89E1-9ABEE714B4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52676"/>
            <a:ext cx="11125200" cy="6087373"/>
          </a:xfrm>
          <a:prstGeom prst="rect">
            <a:avLst/>
          </a:prstGeom>
        </p:spPr>
      </p:pic>
      <p:sp>
        <p:nvSpPr>
          <p:cNvPr id="8" name="TextBox 7">
            <a:extLst>
              <a:ext uri="{FF2B5EF4-FFF2-40B4-BE49-F238E27FC236}">
                <a16:creationId xmlns:a16="http://schemas.microsoft.com/office/drawing/2014/main" id="{1A3DBC99-A3B1-B302-FEB2-4DDD480FFBF1}"/>
              </a:ext>
            </a:extLst>
          </p:cNvPr>
          <p:cNvSpPr txBox="1"/>
          <p:nvPr/>
        </p:nvSpPr>
        <p:spPr>
          <a:xfrm>
            <a:off x="1219200" y="762000"/>
            <a:ext cx="5802486" cy="830997"/>
          </a:xfrm>
          <a:prstGeom prst="rect">
            <a:avLst/>
          </a:prstGeom>
          <a:noFill/>
        </p:spPr>
        <p:txBody>
          <a:bodyPr wrap="none" rtlCol="0">
            <a:spAutoFit/>
          </a:bodyPr>
          <a:lstStyle/>
          <a:p>
            <a:r>
              <a:rPr lang="en-US" sz="4800" dirty="0">
                <a:solidFill>
                  <a:schemeClr val="tx2">
                    <a:lumMod val="10000"/>
                  </a:schemeClr>
                </a:solidFill>
                <a:latin typeface="Arial Black" panose="020B0A04020102020204" pitchFamily="34" charset="0"/>
              </a:rPr>
              <a:t>Donetsk, </a:t>
            </a:r>
            <a:r>
              <a:rPr lang="en-US" sz="4800" dirty="0" err="1">
                <a:solidFill>
                  <a:schemeClr val="tx2">
                    <a:lumMod val="10000"/>
                  </a:schemeClr>
                </a:solidFill>
                <a:latin typeface="Arial Black" panose="020B0A04020102020204" pitchFamily="34" charset="0"/>
              </a:rPr>
              <a:t>Ulraine</a:t>
            </a:r>
            <a:endParaRPr lang="en-US" sz="4800" dirty="0">
              <a:solidFill>
                <a:schemeClr val="tx2">
                  <a:lumMod val="10000"/>
                </a:schemeClr>
              </a:solidFill>
              <a:latin typeface="Arial Black" panose="020B0A04020102020204" pitchFamily="34" charset="0"/>
            </a:endParaRPr>
          </a:p>
        </p:txBody>
      </p:sp>
    </p:spTree>
    <p:extLst>
      <p:ext uri="{BB962C8B-B14F-4D97-AF65-F5344CB8AC3E}">
        <p14:creationId xmlns:p14="http://schemas.microsoft.com/office/powerpoint/2010/main" val="3582416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20</a:t>
            </a:fld>
            <a:endParaRPr lang="en-US"/>
          </a:p>
        </p:txBody>
      </p:sp>
      <p:sp>
        <p:nvSpPr>
          <p:cNvPr id="5" name="Rectangle 4"/>
          <p:cNvSpPr/>
          <p:nvPr/>
        </p:nvSpPr>
        <p:spPr>
          <a:xfrm>
            <a:off x="152400" y="76200"/>
            <a:ext cx="11887200" cy="7232749"/>
          </a:xfrm>
          <a:prstGeom prst="rect">
            <a:avLst/>
          </a:prstGeom>
        </p:spPr>
        <p:txBody>
          <a:bodyPr wrap="square">
            <a:spAutoFit/>
          </a:bodyPr>
          <a:lstStyle/>
          <a:p>
            <a:r>
              <a:rPr lang="en-US" sz="4400" b="1" spc="-150" dirty="0">
                <a:latin typeface="Candara" panose="020E0502030303020204" pitchFamily="34" charset="0"/>
                <a:cs typeface="Cambria"/>
              </a:rPr>
              <a:t>THE.PHILADELPHIAN.CHURCH.AGE</a:t>
            </a:r>
          </a:p>
          <a:p>
            <a:r>
              <a:rPr lang="en-US" sz="3600" dirty="0">
                <a:latin typeface="Candara" panose="020E0502030303020204" pitchFamily="34" charset="0"/>
                <a:cs typeface="Cambria"/>
              </a:rPr>
              <a:t>	38 Many books... was wrote about him [</a:t>
            </a:r>
            <a:r>
              <a:rPr lang="en-US" sz="3600" i="1" dirty="0">
                <a:latin typeface="Candara" panose="020E0502030303020204" pitchFamily="34" charset="0"/>
                <a:cs typeface="Cambria"/>
              </a:rPr>
              <a:t>Wesley</a:t>
            </a:r>
            <a:r>
              <a:rPr lang="en-US" sz="3600" dirty="0">
                <a:latin typeface="Candara" panose="020E0502030303020204" pitchFamily="34" charset="0"/>
                <a:cs typeface="Cambria"/>
              </a:rPr>
              <a:t>] in his day, slandering him, making fun. But they've long been forgotten now, so has their authors. You can't do nothing against a child of God and get by with it, you just fighting the air. God is going to take them right on through, anyhow.</a:t>
            </a:r>
          </a:p>
          <a:p>
            <a:pPr algn="r"/>
            <a:r>
              <a:rPr lang="en-US" sz="3600" dirty="0">
                <a:latin typeface="Candara" panose="020E0502030303020204" pitchFamily="34" charset="0"/>
                <a:cs typeface="Cambria"/>
              </a:rPr>
              <a:t>60-1210</a:t>
            </a:r>
          </a:p>
          <a:p>
            <a:pPr algn="r"/>
            <a:endParaRPr lang="en-US" sz="3600" dirty="0">
              <a:latin typeface="Candara" panose="020E0502030303020204" pitchFamily="34" charset="0"/>
              <a:cs typeface="Cambria"/>
            </a:endParaRPr>
          </a:p>
          <a:p>
            <a:pPr algn="ctr"/>
            <a:r>
              <a:rPr lang="en-US" sz="3600" b="1" dirty="0">
                <a:latin typeface="Candara" panose="020E0502030303020204" pitchFamily="34" charset="0"/>
                <a:cs typeface="Cambria"/>
              </a:rPr>
              <a:t>PSALM 31:13-14</a:t>
            </a:r>
          </a:p>
          <a:p>
            <a:pPr algn="ctr"/>
            <a:r>
              <a:rPr lang="en-US" sz="3200" i="1" dirty="0">
                <a:latin typeface="Candara" panose="020E0502030303020204" pitchFamily="34" charset="0"/>
                <a:cs typeface="Cambria"/>
              </a:rPr>
              <a:t>For I have heard the slander of many: fear was on every side: while they took counsel together against me, they devised to take away my life. 14 But I trusted in thee, O LORD: I said, Thou art my God.  </a:t>
            </a:r>
          </a:p>
          <a:p>
            <a:pPr algn="ctr"/>
            <a:r>
              <a:rPr lang="en-US" sz="3600" i="1" dirty="0">
                <a:latin typeface="Candara" panose="020E0502030303020204" pitchFamily="34" charset="0"/>
                <a:cs typeface="Cambria"/>
              </a:rPr>
              <a:t> </a:t>
            </a:r>
          </a:p>
        </p:txBody>
      </p:sp>
    </p:spTree>
    <p:extLst>
      <p:ext uri="{BB962C8B-B14F-4D97-AF65-F5344CB8AC3E}">
        <p14:creationId xmlns:p14="http://schemas.microsoft.com/office/powerpoint/2010/main" val="13748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dissolv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21</a:t>
            </a:fld>
            <a:endParaRPr lang="en-US"/>
          </a:p>
        </p:txBody>
      </p:sp>
      <p:sp>
        <p:nvSpPr>
          <p:cNvPr id="5" name="Rectangle 4"/>
          <p:cNvSpPr/>
          <p:nvPr/>
        </p:nvSpPr>
        <p:spPr>
          <a:xfrm>
            <a:off x="152400" y="76201"/>
            <a:ext cx="11887200" cy="6586418"/>
          </a:xfrm>
          <a:prstGeom prst="rect">
            <a:avLst/>
          </a:prstGeom>
        </p:spPr>
        <p:txBody>
          <a:bodyPr wrap="square">
            <a:spAutoFit/>
          </a:bodyPr>
          <a:lstStyle/>
          <a:p>
            <a:r>
              <a:rPr lang="en-US" sz="5400" b="1" dirty="0">
                <a:latin typeface="Candara" panose="020E0502030303020204" pitchFamily="34" charset="0"/>
              </a:rPr>
              <a:t>ISAIAH 1:18</a:t>
            </a:r>
          </a:p>
          <a:p>
            <a:r>
              <a:rPr lang="en-US" sz="4000" i="1" dirty="0">
                <a:latin typeface="Candara" panose="020E0502030303020204" pitchFamily="34" charset="0"/>
              </a:rPr>
              <a:t>      </a:t>
            </a:r>
            <a:r>
              <a:rPr lang="en-US" sz="3600" i="1" dirty="0">
                <a:latin typeface="Candara" panose="020E0502030303020204" pitchFamily="34" charset="0"/>
              </a:rPr>
              <a:t>Come now, and let us reason together, </a:t>
            </a:r>
          </a:p>
          <a:p>
            <a:r>
              <a:rPr lang="en-US" sz="3600" i="1" dirty="0">
                <a:latin typeface="Candara" panose="020E0502030303020204" pitchFamily="34" charset="0"/>
              </a:rPr>
              <a:t>saith the LORD: though your sins be as scarlet,</a:t>
            </a:r>
          </a:p>
          <a:p>
            <a:r>
              <a:rPr lang="en-US" sz="3600" i="1" dirty="0">
                <a:latin typeface="Candara" panose="020E0502030303020204" pitchFamily="34" charset="0"/>
              </a:rPr>
              <a:t>they shall be as white as snow; though they be </a:t>
            </a:r>
          </a:p>
          <a:p>
            <a:r>
              <a:rPr lang="en-US" sz="3600" i="1" dirty="0">
                <a:latin typeface="Candara" panose="020E0502030303020204" pitchFamily="34" charset="0"/>
              </a:rPr>
              <a:t>red like crimson, they shall be as wool.</a:t>
            </a:r>
          </a:p>
          <a:p>
            <a:r>
              <a:rPr lang="en-US" sz="6000" b="1" dirty="0">
                <a:solidFill>
                  <a:srgbClr val="FFFF00"/>
                </a:solidFill>
                <a:latin typeface="Candara" panose="020E0502030303020204" pitchFamily="34" charset="0"/>
                <a:cs typeface="Cambria"/>
              </a:rPr>
              <a:t>Reason: </a:t>
            </a:r>
          </a:p>
          <a:p>
            <a:r>
              <a:rPr lang="en-US" sz="4000" dirty="0">
                <a:latin typeface="Candara" panose="020E0502030303020204" pitchFamily="34" charset="0"/>
                <a:cs typeface="Cambria"/>
              </a:rPr>
              <a:t>	The capacity for rational/intelligent thought. The ability of the mind to make correct conclusions about what is true or real, about how to solve problems.</a:t>
            </a:r>
          </a:p>
          <a:p>
            <a:endParaRPr lang="en-US" sz="4000" dirty="0">
              <a:latin typeface="Candara" panose="020E0502030303020204" pitchFamily="34" charset="0"/>
            </a:endParaRPr>
          </a:p>
        </p:txBody>
      </p:sp>
      <p:pic>
        <p:nvPicPr>
          <p:cNvPr id="1026" name="Picture 2" descr="http://blog.lib.umn.edu/huber195/psy1001spring12/fluid_intellige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2236" y="609600"/>
            <a:ext cx="2819400" cy="2819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71093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22</a:t>
            </a:fld>
            <a:endParaRPr lang="en-US"/>
          </a:p>
        </p:txBody>
      </p:sp>
      <p:sp>
        <p:nvSpPr>
          <p:cNvPr id="5" name="Rectangle 1"/>
          <p:cNvSpPr>
            <a:spLocks noChangeArrowheads="1"/>
          </p:cNvSpPr>
          <p:nvPr/>
        </p:nvSpPr>
        <p:spPr bwMode="auto">
          <a:xfrm rot="10800000" flipV="1">
            <a:off x="152400" y="48398"/>
            <a:ext cx="11887200"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en-US" sz="6000" i="1" spc="-150" dirty="0">
                <a:latin typeface="Candara" panose="020E0502030303020204" pitchFamily="34" charset="0"/>
              </a:rPr>
              <a:t>Example:</a:t>
            </a:r>
          </a:p>
          <a:p>
            <a:pPr fontAlgn="base">
              <a:spcBef>
                <a:spcPct val="0"/>
              </a:spcBef>
              <a:spcAft>
                <a:spcPct val="0"/>
              </a:spcAft>
            </a:pPr>
            <a:r>
              <a:rPr lang="en-US" altLang="en-US" sz="4400" b="1" spc="-150" dirty="0">
                <a:latin typeface="Candara" panose="020E0502030303020204" pitchFamily="34" charset="0"/>
              </a:rPr>
              <a:t>EARNESTLY.CONTENDING.FOR.THE.FAITH </a:t>
            </a:r>
          </a:p>
          <a:p>
            <a:pPr fontAlgn="base">
              <a:spcBef>
                <a:spcPct val="0"/>
              </a:spcBef>
              <a:spcAft>
                <a:spcPct val="0"/>
              </a:spcAft>
            </a:pPr>
            <a:r>
              <a:rPr lang="en-US" altLang="en-US" sz="3600" dirty="0">
                <a:latin typeface="Candara" panose="020E0502030303020204" pitchFamily="34" charset="0"/>
              </a:rPr>
              <a:t>          	I want you to watch the trickery of the devil. </a:t>
            </a:r>
            <a:r>
              <a:rPr lang="en-US" altLang="en-US" sz="3600" dirty="0" err="1">
                <a:latin typeface="Candara" panose="020E0502030303020204" pitchFamily="34" charset="0"/>
              </a:rPr>
              <a:t>Balak</a:t>
            </a:r>
            <a:r>
              <a:rPr lang="en-US" altLang="en-US" sz="3600" dirty="0">
                <a:latin typeface="Candara" panose="020E0502030303020204" pitchFamily="34" charset="0"/>
              </a:rPr>
              <a:t> said to Balaam, </a:t>
            </a:r>
            <a:r>
              <a:rPr lang="en-US" altLang="en-US" sz="3600" i="1" dirty="0">
                <a:latin typeface="Candara" panose="020E0502030303020204" pitchFamily="34" charset="0"/>
              </a:rPr>
              <a:t>"Come back up here on this side now, and I'll show you."</a:t>
            </a:r>
            <a:r>
              <a:rPr lang="en-US" altLang="en-US" sz="3600" dirty="0">
                <a:latin typeface="Candara" panose="020E0502030303020204" pitchFamily="34" charset="0"/>
              </a:rPr>
              <a:t> He showed him the worst part, just their  hinder parts, of Israel. He didn't show him </a:t>
            </a:r>
            <a:r>
              <a:rPr lang="en-US" altLang="en-US" sz="3600" u="sng" dirty="0">
                <a:latin typeface="Candara" panose="020E0502030303020204" pitchFamily="34" charset="0"/>
              </a:rPr>
              <a:t>the overall picture</a:t>
            </a:r>
            <a:r>
              <a:rPr lang="en-US" altLang="en-US" sz="3600" dirty="0">
                <a:latin typeface="Candara" panose="020E0502030303020204" pitchFamily="34" charset="0"/>
              </a:rPr>
              <a:t>; he just showed him the back part of it: </a:t>
            </a:r>
            <a:r>
              <a:rPr lang="en-US" altLang="en-US" sz="3600" u="sng" dirty="0">
                <a:latin typeface="Candara" panose="020E0502030303020204" pitchFamily="34" charset="0"/>
              </a:rPr>
              <a:t>the worst part</a:t>
            </a:r>
            <a:r>
              <a:rPr lang="en-US" altLang="en-US" sz="3600" dirty="0">
                <a:latin typeface="Candara" panose="020E0502030303020204" pitchFamily="34" charset="0"/>
              </a:rPr>
              <a:t>, the little camp, the </a:t>
            </a:r>
            <a:r>
              <a:rPr lang="en-US" altLang="en-US" sz="3600" dirty="0" err="1">
                <a:latin typeface="Candara" panose="020E0502030303020204" pitchFamily="34" charset="0"/>
              </a:rPr>
              <a:t>stragglings</a:t>
            </a:r>
            <a:r>
              <a:rPr lang="en-US" altLang="en-US" sz="3600" dirty="0">
                <a:latin typeface="Candara" panose="020E0502030303020204" pitchFamily="34" charset="0"/>
              </a:rPr>
              <a:t> that was come along, the poorer sheep and the goats. </a:t>
            </a:r>
          </a:p>
          <a:p>
            <a:pPr lvl="0" algn="r" fontAlgn="base">
              <a:spcBef>
                <a:spcPct val="0"/>
              </a:spcBef>
              <a:spcAft>
                <a:spcPct val="0"/>
              </a:spcAft>
            </a:pPr>
            <a:r>
              <a:rPr lang="en-US" altLang="en-US" sz="3600" dirty="0">
                <a:latin typeface="Candara" panose="020E0502030303020204" pitchFamily="34" charset="0"/>
              </a:rPr>
              <a:t>54-0404M</a:t>
            </a:r>
          </a:p>
        </p:txBody>
      </p:sp>
    </p:spTree>
    <p:extLst>
      <p:ext uri="{BB962C8B-B14F-4D97-AF65-F5344CB8AC3E}">
        <p14:creationId xmlns:p14="http://schemas.microsoft.com/office/powerpoint/2010/main" val="229772423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23</a:t>
            </a:fld>
            <a:endParaRPr lang="en-US"/>
          </a:p>
        </p:txBody>
      </p:sp>
      <p:sp>
        <p:nvSpPr>
          <p:cNvPr id="5" name="Rectangle 1"/>
          <p:cNvSpPr>
            <a:spLocks noChangeArrowheads="1"/>
          </p:cNvSpPr>
          <p:nvPr/>
        </p:nvSpPr>
        <p:spPr bwMode="auto">
          <a:xfrm>
            <a:off x="152400" y="152400"/>
            <a:ext cx="11887199" cy="6309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en-US" sz="4400" b="1" spc="-300" dirty="0">
                <a:latin typeface="Candara" panose="020E0502030303020204" pitchFamily="34" charset="0"/>
              </a:rPr>
              <a:t>I.WILL.RESTORE.UNTO.YOU.SAITH.THE.LORD</a:t>
            </a:r>
          </a:p>
          <a:p>
            <a:pPr fontAlgn="base">
              <a:spcBef>
                <a:spcPct val="0"/>
              </a:spcBef>
              <a:spcAft>
                <a:spcPct val="0"/>
              </a:spcAft>
            </a:pPr>
            <a:r>
              <a:rPr lang="en-US" altLang="en-US" sz="3600" dirty="0">
                <a:latin typeface="Candara" panose="020E0502030303020204" pitchFamily="34" charset="0"/>
              </a:rPr>
              <a:t>	43 Same thing fundamentals try to poke onto the holy-rollers today. But the thing that Balaam failed to see is the same thing those teachers fail to see today. They failed to see that smitten Rock; that Pillar of Fire making atonement for them, vindicating them with signs, wonders, miracles. Hallelujah. </a:t>
            </a:r>
          </a:p>
          <a:p>
            <a:pPr fontAlgn="base">
              <a:spcBef>
                <a:spcPct val="0"/>
              </a:spcBef>
              <a:spcAft>
                <a:spcPct val="0"/>
              </a:spcAft>
            </a:pPr>
            <a:r>
              <a:rPr lang="en-US" altLang="en-US" sz="3600" dirty="0">
                <a:latin typeface="Candara" panose="020E0502030303020204" pitchFamily="34" charset="0"/>
              </a:rPr>
              <a:t>	Today they fail to see that power of the resurrection of the Lord Jesus Christ. They're always pointing on this Pentecostal preacher run away with somebody's wife. Only they're political enough to keep it covered up.</a:t>
            </a:r>
          </a:p>
        </p:txBody>
      </p:sp>
      <p:pic>
        <p:nvPicPr>
          <p:cNvPr id="3095" name="Picture 23" descr="http://nfo.scbbs.com/sd42images/hitrigh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8188" y="-379413"/>
            <a:ext cx="95250" cy="9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7172077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24</a:t>
            </a:fld>
            <a:endParaRPr lang="en-US"/>
          </a:p>
        </p:txBody>
      </p:sp>
      <p:sp>
        <p:nvSpPr>
          <p:cNvPr id="5" name="Rectangle 4"/>
          <p:cNvSpPr/>
          <p:nvPr/>
        </p:nvSpPr>
        <p:spPr>
          <a:xfrm>
            <a:off x="152400" y="76200"/>
            <a:ext cx="11887200" cy="4401205"/>
          </a:xfrm>
          <a:prstGeom prst="rect">
            <a:avLst/>
          </a:prstGeom>
        </p:spPr>
        <p:txBody>
          <a:bodyPr wrap="square">
            <a:spAutoFit/>
          </a:bodyPr>
          <a:lstStyle/>
          <a:p>
            <a:pPr lvl="0" fontAlgn="base">
              <a:spcBef>
                <a:spcPct val="0"/>
              </a:spcBef>
              <a:spcAft>
                <a:spcPct val="0"/>
              </a:spcAft>
            </a:pPr>
            <a:r>
              <a:rPr lang="en-US" altLang="en-US" sz="4000" dirty="0">
                <a:latin typeface="Candara" panose="020E0502030303020204" pitchFamily="34" charset="0"/>
              </a:rPr>
              <a:t>	But brother, right amongst these holy-rollers, they may have their ups-and-downs. But let me tell, you fundamentalist here this afternoon, they got the shout of the King among them. There's a living God among them, resurrected, showing signs and wonders, God's Church moving on from glory unto glory. Amen. </a:t>
            </a:r>
          </a:p>
          <a:p>
            <a:pPr lvl="0" algn="r" fontAlgn="base">
              <a:spcBef>
                <a:spcPct val="0"/>
              </a:spcBef>
              <a:spcAft>
                <a:spcPct val="0"/>
              </a:spcAft>
            </a:pPr>
            <a:r>
              <a:rPr lang="en-US" altLang="en-US" sz="4000" dirty="0">
                <a:latin typeface="Candara" panose="020E0502030303020204" pitchFamily="34" charset="0"/>
              </a:rPr>
              <a:t>54-0809</a:t>
            </a:r>
          </a:p>
        </p:txBody>
      </p:sp>
    </p:spTree>
    <p:extLst>
      <p:ext uri="{BB962C8B-B14F-4D97-AF65-F5344CB8AC3E}">
        <p14:creationId xmlns:p14="http://schemas.microsoft.com/office/powerpoint/2010/main" val="412385147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858"/>
            <a:ext cx="11887200" cy="6278642"/>
          </a:xfrm>
          <a:prstGeom prst="rect">
            <a:avLst/>
          </a:prstGeom>
        </p:spPr>
        <p:txBody>
          <a:bodyPr wrap="square">
            <a:spAutoFit/>
          </a:bodyPr>
          <a:lstStyle/>
          <a:p>
            <a:r>
              <a:rPr lang="en-US" sz="5400" b="1" spc="-300" dirty="0">
                <a:latin typeface="Candara" panose="020E0502030303020204" pitchFamily="34" charset="0"/>
                <a:cs typeface="Cambria"/>
              </a:rPr>
              <a:t>UNITY.OF.ONE.GOD.IN.THE.ONE.CHURCH</a:t>
            </a:r>
          </a:p>
          <a:p>
            <a:r>
              <a:rPr lang="en-US" sz="4400" dirty="0">
                <a:latin typeface="Candara" panose="020E0502030303020204" pitchFamily="34" charset="0"/>
                <a:cs typeface="Cambria"/>
              </a:rPr>
              <a:t>	53 Satan uses a man's head. He chose that in the garden of Eden, to take a man's head, his thinking. And he has brought that down even to the church. </a:t>
            </a:r>
            <a:r>
              <a:rPr lang="en-US" sz="4400" b="1" dirty="0">
                <a:latin typeface="Candara" panose="020E0502030303020204" pitchFamily="34" charset="0"/>
                <a:cs typeface="Cambria"/>
              </a:rPr>
              <a:t>See, the devil takes a man's head, so he can use his eyes. </a:t>
            </a:r>
            <a:r>
              <a:rPr lang="en-US" sz="4400" dirty="0">
                <a:latin typeface="Candara" panose="020E0502030303020204" pitchFamily="34" charset="0"/>
                <a:cs typeface="Cambria"/>
              </a:rPr>
              <a:t>And notice, if the man isn't genuinely </a:t>
            </a:r>
            <a:r>
              <a:rPr lang="en-US" sz="4400" dirty="0" err="1">
                <a:latin typeface="Candara" panose="020E0502030303020204" pitchFamily="34" charset="0"/>
                <a:cs typeface="Cambria"/>
              </a:rPr>
              <a:t>borned</a:t>
            </a:r>
            <a:r>
              <a:rPr lang="en-US" sz="4400" dirty="0">
                <a:latin typeface="Candara" panose="020E0502030303020204" pitchFamily="34" charset="0"/>
                <a:cs typeface="Cambria"/>
              </a:rPr>
              <a:t> again, spiritual, </a:t>
            </a:r>
            <a:r>
              <a:rPr lang="en-US" sz="4400" u="sng" dirty="0">
                <a:latin typeface="Candara" panose="020E0502030303020204" pitchFamily="34" charset="0"/>
                <a:cs typeface="Cambria"/>
              </a:rPr>
              <a:t>he'll take what he can see with his eyes, the pride of life</a:t>
            </a:r>
            <a:r>
              <a:rPr lang="en-US" sz="4400" dirty="0">
                <a:latin typeface="Candara" panose="020E0502030303020204" pitchFamily="34" charset="0"/>
                <a:cs typeface="Cambria"/>
              </a:rPr>
              <a:t>…</a:t>
            </a:r>
          </a:p>
          <a:p>
            <a:pPr algn="r"/>
            <a:r>
              <a:rPr lang="en-US" sz="4000" dirty="0">
                <a:latin typeface="Candara" panose="020E0502030303020204" pitchFamily="34" charset="0"/>
                <a:cs typeface="Cambria"/>
              </a:rPr>
              <a:t>58-1221</a:t>
            </a:r>
          </a:p>
        </p:txBody>
      </p:sp>
      <p:sp>
        <p:nvSpPr>
          <p:cNvPr id="3" name="Date Placeholder 2"/>
          <p:cNvSpPr>
            <a:spLocks noGrp="1"/>
          </p:cNvSpPr>
          <p:nvPr>
            <p:ph type="dt" sz="half" idx="10"/>
          </p:nvPr>
        </p:nvSpPr>
        <p:spPr/>
        <p:txBody>
          <a:bodyPr/>
          <a:lstStyle/>
          <a:p>
            <a:r>
              <a:rPr lang="en-US"/>
              <a:t>2-5-2025</a:t>
            </a:r>
          </a:p>
        </p:txBody>
      </p:sp>
      <p:sp>
        <p:nvSpPr>
          <p:cNvPr id="4" name="Footer Placeholder 3"/>
          <p:cNvSpPr>
            <a:spLocks noGrp="1"/>
          </p:cNvSpPr>
          <p:nvPr>
            <p:ph type="ftr" sz="quarter" idx="11"/>
          </p:nvPr>
        </p:nvSpPr>
        <p:spPr/>
        <p:txBody>
          <a:bodyPr/>
          <a:lstStyle/>
          <a:p>
            <a:r>
              <a:rPr lang="en-US"/>
              <a:t>If I Had A Family Traps 1</a:t>
            </a:r>
            <a:endParaRPr lang="en-US" dirty="0"/>
          </a:p>
        </p:txBody>
      </p:sp>
      <p:sp>
        <p:nvSpPr>
          <p:cNvPr id="5" name="Slide Number Placeholder 4"/>
          <p:cNvSpPr>
            <a:spLocks noGrp="1"/>
          </p:cNvSpPr>
          <p:nvPr>
            <p:ph type="sldNum" sz="quarter" idx="12"/>
          </p:nvPr>
        </p:nvSpPr>
        <p:spPr/>
        <p:txBody>
          <a:bodyPr/>
          <a:lstStyle/>
          <a:p>
            <a:fld id="{2D57B0AA-AC8E-4463-ADAC-E87D09B82E4F}" type="slidenum">
              <a:rPr lang="en-US" smtClean="0"/>
              <a:t>25</a:t>
            </a:fld>
            <a:endParaRPr lang="en-US"/>
          </a:p>
        </p:txBody>
      </p:sp>
    </p:spTree>
    <p:extLst>
      <p:ext uri="{BB962C8B-B14F-4D97-AF65-F5344CB8AC3E}">
        <p14:creationId xmlns:p14="http://schemas.microsoft.com/office/powerpoint/2010/main" val="148681115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26</a:t>
            </a:fld>
            <a:endParaRPr lang="en-US"/>
          </a:p>
        </p:txBody>
      </p:sp>
      <p:sp>
        <p:nvSpPr>
          <p:cNvPr id="5" name="Rectangle 4"/>
          <p:cNvSpPr/>
          <p:nvPr/>
        </p:nvSpPr>
        <p:spPr>
          <a:xfrm>
            <a:off x="76200" y="76201"/>
            <a:ext cx="11963400" cy="4708981"/>
          </a:xfrm>
          <a:prstGeom prst="rect">
            <a:avLst/>
          </a:prstGeom>
        </p:spPr>
        <p:txBody>
          <a:bodyPr wrap="square">
            <a:spAutoFit/>
          </a:bodyPr>
          <a:lstStyle/>
          <a:p>
            <a:r>
              <a:rPr lang="en-US" sz="4800" b="1" dirty="0">
                <a:latin typeface="Candara" panose="020E0502030303020204" pitchFamily="34" charset="0"/>
                <a:cs typeface="Cambria"/>
              </a:rPr>
              <a:t>II CORINTHIANS 10:4-6</a:t>
            </a:r>
          </a:p>
          <a:p>
            <a:r>
              <a:rPr lang="en-US" sz="3600" i="1" dirty="0">
                <a:latin typeface="Candara" panose="020E0502030303020204" pitchFamily="34" charset="0"/>
                <a:cs typeface="Cambria"/>
              </a:rPr>
              <a:t>	(For the weapons of our warfare are not carnal, but mighty through God to the pulling down of strong holds;) 5  </a:t>
            </a:r>
            <a:r>
              <a:rPr lang="en-US" sz="3600" i="1" u="sng" dirty="0">
                <a:latin typeface="Candara" panose="020E0502030303020204" pitchFamily="34" charset="0"/>
                <a:cs typeface="Cambria"/>
              </a:rPr>
              <a:t>Casting down imaginations, </a:t>
            </a:r>
            <a:r>
              <a:rPr lang="en-US" sz="3600" i="1" dirty="0">
                <a:latin typeface="Candara" panose="020E0502030303020204" pitchFamily="34" charset="0"/>
                <a:cs typeface="Cambria"/>
              </a:rPr>
              <a:t>and every high thing that </a:t>
            </a:r>
            <a:r>
              <a:rPr lang="en-US" sz="3600" i="1" dirty="0" err="1">
                <a:latin typeface="Candara" panose="020E0502030303020204" pitchFamily="34" charset="0"/>
                <a:cs typeface="Cambria"/>
              </a:rPr>
              <a:t>exalteth</a:t>
            </a:r>
            <a:r>
              <a:rPr lang="en-US" sz="3600" i="1" dirty="0">
                <a:latin typeface="Candara" panose="020E0502030303020204" pitchFamily="34" charset="0"/>
                <a:cs typeface="Cambria"/>
              </a:rPr>
              <a:t> itself against the knowledge of God, and bringing into captivity every thought to the obedience of Christ; 6 And having in a readiness to </a:t>
            </a:r>
            <a:r>
              <a:rPr lang="en-US" sz="3600" i="1" u="sng" dirty="0">
                <a:latin typeface="Candara" panose="020E0502030303020204" pitchFamily="34" charset="0"/>
                <a:cs typeface="Cambria"/>
              </a:rPr>
              <a:t>revenge</a:t>
            </a:r>
            <a:r>
              <a:rPr lang="en-US" sz="3600" i="1" dirty="0">
                <a:latin typeface="Candara" panose="020E0502030303020204" pitchFamily="34" charset="0"/>
                <a:cs typeface="Cambria"/>
              </a:rPr>
              <a:t> all disobedience, when your obedience is fulfilled. </a:t>
            </a:r>
          </a:p>
        </p:txBody>
      </p:sp>
      <p:sp>
        <p:nvSpPr>
          <p:cNvPr id="6" name="Rectangle 5"/>
          <p:cNvSpPr/>
          <p:nvPr/>
        </p:nvSpPr>
        <p:spPr>
          <a:xfrm>
            <a:off x="2819400" y="4706767"/>
            <a:ext cx="9220200" cy="1508105"/>
          </a:xfrm>
          <a:prstGeom prst="rect">
            <a:avLst/>
          </a:prstGeom>
        </p:spPr>
        <p:txBody>
          <a:bodyPr wrap="square">
            <a:spAutoFit/>
          </a:bodyPr>
          <a:lstStyle/>
          <a:p>
            <a:r>
              <a:rPr lang="en-US" sz="3600" b="1" dirty="0">
                <a:solidFill>
                  <a:srgbClr val="FFFF00"/>
                </a:solidFill>
                <a:latin typeface="Candara" panose="020E0502030303020204" pitchFamily="34" charset="0"/>
                <a:cs typeface="Cambria"/>
              </a:rPr>
              <a:t>Casting Down: </a:t>
            </a:r>
            <a:r>
              <a:rPr lang="en-US" sz="2800" dirty="0">
                <a:latin typeface="Candara" panose="020E0502030303020204" pitchFamily="34" charset="0"/>
                <a:cs typeface="Cambria"/>
              </a:rPr>
              <a:t>(Gr.) </a:t>
            </a:r>
            <a:r>
              <a:rPr lang="en-US" sz="2800" dirty="0" err="1">
                <a:latin typeface="Candara" panose="020E0502030303020204" pitchFamily="34" charset="0"/>
                <a:cs typeface="Cambria"/>
              </a:rPr>
              <a:t>kathaireo</a:t>
            </a:r>
            <a:endParaRPr lang="en-US" sz="2800" dirty="0">
              <a:latin typeface="Candara" panose="020E0502030303020204" pitchFamily="34" charset="0"/>
              <a:cs typeface="Cambria"/>
            </a:endParaRPr>
          </a:p>
          <a:p>
            <a:r>
              <a:rPr lang="en-US" sz="2800" dirty="0">
                <a:latin typeface="Candara" panose="020E0502030303020204" pitchFamily="34" charset="0"/>
                <a:cs typeface="Cambria"/>
              </a:rPr>
              <a:t>	To take down; with use of force; demolish; the subtle reasonings (of opponents) likened to a fortress.</a:t>
            </a:r>
            <a:endParaRPr lang="en-US" sz="2000" dirty="0">
              <a:latin typeface="Candara" panose="020E0502030303020204" pitchFamily="34" charset="0"/>
              <a:cs typeface="Cambria"/>
            </a:endParaRPr>
          </a:p>
        </p:txBody>
      </p:sp>
    </p:spTree>
    <p:extLst>
      <p:ext uri="{BB962C8B-B14F-4D97-AF65-F5344CB8AC3E}">
        <p14:creationId xmlns:p14="http://schemas.microsoft.com/office/powerpoint/2010/main" val="3404470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27</a:t>
            </a:fld>
            <a:endParaRPr lang="en-US"/>
          </a:p>
        </p:txBody>
      </p:sp>
      <p:sp>
        <p:nvSpPr>
          <p:cNvPr id="5" name="Rectangle 4"/>
          <p:cNvSpPr/>
          <p:nvPr/>
        </p:nvSpPr>
        <p:spPr>
          <a:xfrm>
            <a:off x="61784" y="76200"/>
            <a:ext cx="8763000" cy="5447645"/>
          </a:xfrm>
          <a:prstGeom prst="rect">
            <a:avLst/>
          </a:prstGeom>
        </p:spPr>
        <p:txBody>
          <a:bodyPr wrap="square">
            <a:spAutoFit/>
          </a:bodyPr>
          <a:lstStyle/>
          <a:p>
            <a:r>
              <a:rPr lang="en-US" sz="4800" b="1" dirty="0">
                <a:solidFill>
                  <a:srgbClr val="FFFF00"/>
                </a:solidFill>
                <a:latin typeface="Candara" panose="020E0502030303020204" pitchFamily="34" charset="0"/>
                <a:cs typeface="Cambria"/>
              </a:rPr>
              <a:t>Imaginations:</a:t>
            </a:r>
            <a:r>
              <a:rPr lang="en-US" sz="3600" dirty="0">
                <a:solidFill>
                  <a:srgbClr val="FFFF00"/>
                </a:solidFill>
                <a:latin typeface="Candara" panose="020E0502030303020204" pitchFamily="34" charset="0"/>
                <a:cs typeface="Cambria"/>
              </a:rPr>
              <a:t> </a:t>
            </a:r>
            <a:r>
              <a:rPr lang="en-US" sz="2800" dirty="0">
                <a:latin typeface="Candara" panose="020E0502030303020204" pitchFamily="34" charset="0"/>
                <a:cs typeface="Cambria"/>
              </a:rPr>
              <a:t>(Gr.) </a:t>
            </a:r>
            <a:r>
              <a:rPr lang="en-US" sz="2800" i="1" dirty="0" err="1">
                <a:latin typeface="Candara" panose="020E0502030303020204" pitchFamily="34" charset="0"/>
                <a:cs typeface="Cambria"/>
              </a:rPr>
              <a:t>logismos</a:t>
            </a:r>
            <a:r>
              <a:rPr lang="en-US" sz="2800" dirty="0">
                <a:latin typeface="Candara" panose="020E0502030303020204" pitchFamily="34" charset="0"/>
                <a:cs typeface="Cambria"/>
              </a:rPr>
              <a:t> </a:t>
            </a:r>
            <a:r>
              <a:rPr lang="en-US" sz="2800" i="1" dirty="0">
                <a:latin typeface="Candara" panose="020E0502030303020204" pitchFamily="34" charset="0"/>
                <a:cs typeface="Cambria"/>
              </a:rPr>
              <a:t>(Rom. 2:15)</a:t>
            </a:r>
          </a:p>
          <a:p>
            <a:r>
              <a:rPr lang="en-US" sz="3600" dirty="0">
                <a:latin typeface="Candara" panose="020E0502030303020204" pitchFamily="34" charset="0"/>
                <a:cs typeface="Cambria"/>
              </a:rPr>
              <a:t>	Computations: such as is hostile to the Christian faith. A judgment, decision: such as conscience passes.</a:t>
            </a:r>
          </a:p>
          <a:p>
            <a:endParaRPr lang="en-US" sz="3600" dirty="0">
              <a:latin typeface="Candara" panose="020E0502030303020204" pitchFamily="34" charset="0"/>
              <a:cs typeface="Cambria"/>
            </a:endParaRPr>
          </a:p>
          <a:p>
            <a:r>
              <a:rPr lang="en-US" sz="4800" b="1" dirty="0">
                <a:solidFill>
                  <a:srgbClr val="FFFF00"/>
                </a:solidFill>
                <a:latin typeface="Candara" panose="020E0502030303020204" pitchFamily="34" charset="0"/>
                <a:cs typeface="Cambria"/>
              </a:rPr>
              <a:t>Revenge: </a:t>
            </a:r>
            <a:r>
              <a:rPr lang="en-US" sz="3600" dirty="0">
                <a:latin typeface="Candara" panose="020E0502030303020204" pitchFamily="34" charset="0"/>
                <a:cs typeface="Cambria"/>
              </a:rPr>
              <a:t>(Gr.) </a:t>
            </a:r>
            <a:r>
              <a:rPr lang="en-US" sz="3600" dirty="0" err="1">
                <a:latin typeface="Candara" panose="020E0502030303020204" pitchFamily="34" charset="0"/>
                <a:cs typeface="Cambria"/>
              </a:rPr>
              <a:t>ekdikeo</a:t>
            </a:r>
            <a:r>
              <a:rPr lang="en-US" sz="3600" dirty="0">
                <a:latin typeface="Candara" panose="020E0502030303020204" pitchFamily="34" charset="0"/>
                <a:cs typeface="Cambria"/>
              </a:rPr>
              <a:t> </a:t>
            </a:r>
          </a:p>
          <a:p>
            <a:r>
              <a:rPr lang="en-US" sz="3600" dirty="0">
                <a:latin typeface="Candara" panose="020E0502030303020204" pitchFamily="34" charset="0"/>
                <a:cs typeface="Cambria"/>
              </a:rPr>
              <a:t>	To vindicate one's right, do one justice, to protect, defend, o.ne person from another. To avenge a thing</a:t>
            </a:r>
          </a:p>
        </p:txBody>
      </p:sp>
      <p:pic>
        <p:nvPicPr>
          <p:cNvPr id="6" name="Picture 5">
            <a:extLst>
              <a:ext uri="{FF2B5EF4-FFF2-40B4-BE49-F238E27FC236}">
                <a16:creationId xmlns:a16="http://schemas.microsoft.com/office/drawing/2014/main" id="{F79AFBE4-114B-069A-D067-B860B47F07B7}"/>
              </a:ext>
            </a:extLst>
          </p:cNvPr>
          <p:cNvPicPr>
            <a:picLocks noChangeAspect="1"/>
          </p:cNvPicPr>
          <p:nvPr/>
        </p:nvPicPr>
        <p:blipFill>
          <a:blip r:embed="rId2"/>
          <a:stretch>
            <a:fillRect/>
          </a:stretch>
        </p:blipFill>
        <p:spPr>
          <a:xfrm>
            <a:off x="9207286" y="1828800"/>
            <a:ext cx="2982626" cy="2995941"/>
          </a:xfrm>
          <a:prstGeom prst="rect">
            <a:avLst/>
          </a:prstGeom>
        </p:spPr>
      </p:pic>
    </p:spTree>
    <p:extLst>
      <p:ext uri="{BB962C8B-B14F-4D97-AF65-F5344CB8AC3E}">
        <p14:creationId xmlns:p14="http://schemas.microsoft.com/office/powerpoint/2010/main" val="27066492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28</a:t>
            </a:fld>
            <a:endParaRPr lang="en-US"/>
          </a:p>
        </p:txBody>
      </p:sp>
      <p:sp>
        <p:nvSpPr>
          <p:cNvPr id="5" name="Rectangle 4"/>
          <p:cNvSpPr/>
          <p:nvPr/>
        </p:nvSpPr>
        <p:spPr>
          <a:xfrm>
            <a:off x="152400" y="76200"/>
            <a:ext cx="11887200" cy="6370975"/>
          </a:xfrm>
          <a:prstGeom prst="rect">
            <a:avLst/>
          </a:prstGeom>
        </p:spPr>
        <p:txBody>
          <a:bodyPr wrap="square">
            <a:spAutoFit/>
          </a:bodyPr>
          <a:lstStyle/>
          <a:p>
            <a:r>
              <a:rPr lang="en-US" sz="4800" dirty="0">
                <a:latin typeface="Candara" panose="020E0502030303020204" pitchFamily="34" charset="0"/>
              </a:rPr>
              <a:t>2 Corinthians 10:4-7 </a:t>
            </a:r>
            <a:r>
              <a:rPr lang="en-US" sz="3600" i="1" dirty="0">
                <a:latin typeface="Candara" panose="020E0502030303020204" pitchFamily="34" charset="0"/>
              </a:rPr>
              <a:t> (NIV)</a:t>
            </a:r>
          </a:p>
          <a:p>
            <a:r>
              <a:rPr lang="en-US" sz="3600" i="1" baseline="30000" dirty="0">
                <a:latin typeface="Candara" panose="020E0502030303020204" pitchFamily="34" charset="0"/>
              </a:rPr>
              <a:t>	 </a:t>
            </a:r>
            <a:r>
              <a:rPr lang="en-US" sz="3600" i="1" dirty="0">
                <a:latin typeface="Candara" panose="020E0502030303020204" pitchFamily="34" charset="0"/>
              </a:rPr>
              <a:t>The weapons we fight with are not the weapons of the world. On the contrary, [we] have divine power to demolish strongholds. </a:t>
            </a:r>
            <a:r>
              <a:rPr lang="en-US" sz="3600" i="1" baseline="30000" dirty="0">
                <a:latin typeface="Candara" panose="020E0502030303020204" pitchFamily="34" charset="0"/>
              </a:rPr>
              <a:t>5 </a:t>
            </a:r>
            <a:r>
              <a:rPr lang="en-US" sz="3600" i="1" dirty="0">
                <a:latin typeface="Candara" panose="020E0502030303020204" pitchFamily="34" charset="0"/>
              </a:rPr>
              <a:t>We demolish arguments and every pretension that sets itself up against the knowledge of God, and we take captive every thought to make it obedient to Christ. </a:t>
            </a:r>
            <a:r>
              <a:rPr lang="en-US" sz="3600" i="1" baseline="30000" dirty="0">
                <a:latin typeface="Candara" panose="020E0502030303020204" pitchFamily="34" charset="0"/>
              </a:rPr>
              <a:t>6 </a:t>
            </a:r>
            <a:r>
              <a:rPr lang="en-US" sz="3600" i="1" dirty="0">
                <a:latin typeface="Candara" panose="020E0502030303020204" pitchFamily="34" charset="0"/>
              </a:rPr>
              <a:t>And we will be ready to punish every act of disobedience, once your obedience is complete.</a:t>
            </a:r>
          </a:p>
          <a:p>
            <a:r>
              <a:rPr lang="en-US" sz="3600" i="1" baseline="30000" dirty="0">
                <a:latin typeface="Candara" panose="020E0502030303020204" pitchFamily="34" charset="0"/>
              </a:rPr>
              <a:t>	7 </a:t>
            </a:r>
            <a:r>
              <a:rPr lang="en-US" sz="3600" i="1" dirty="0">
                <a:latin typeface="Candara" panose="020E0502030303020204" pitchFamily="34" charset="0"/>
              </a:rPr>
              <a:t>You are judging by appearances. If anyone is confident that they belong to Christ, they should consider again that we belong to Christ just as much as they do.</a:t>
            </a:r>
          </a:p>
        </p:txBody>
      </p:sp>
    </p:spTree>
    <p:extLst>
      <p:ext uri="{BB962C8B-B14F-4D97-AF65-F5344CB8AC3E}">
        <p14:creationId xmlns:p14="http://schemas.microsoft.com/office/powerpoint/2010/main" val="183850188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29</a:t>
            </a:fld>
            <a:endParaRPr lang="en-US"/>
          </a:p>
        </p:txBody>
      </p:sp>
      <p:sp>
        <p:nvSpPr>
          <p:cNvPr id="5" name="Rectangle 4"/>
          <p:cNvSpPr/>
          <p:nvPr/>
        </p:nvSpPr>
        <p:spPr>
          <a:xfrm>
            <a:off x="152400" y="76201"/>
            <a:ext cx="11887200" cy="6370975"/>
          </a:xfrm>
          <a:prstGeom prst="rect">
            <a:avLst/>
          </a:prstGeom>
        </p:spPr>
        <p:txBody>
          <a:bodyPr wrap="square">
            <a:spAutoFit/>
          </a:bodyPr>
          <a:lstStyle/>
          <a:p>
            <a:r>
              <a:rPr lang="en-US" sz="4800" b="1" dirty="0">
                <a:latin typeface="Candara" panose="020E0502030303020204" pitchFamily="34" charset="0"/>
              </a:rPr>
              <a:t>DOOR.TO.THE.HEART</a:t>
            </a:r>
          </a:p>
          <a:p>
            <a:r>
              <a:rPr lang="en-US" sz="4000" dirty="0">
                <a:latin typeface="Candara" panose="020E0502030303020204" pitchFamily="34" charset="0"/>
              </a:rPr>
              <a:t>	36 …I've seen people who laughed at the Holy Spirit. I've held them when they died. Don't laugh at Christ. Respect Him; honor Him. Get away from all your own theologies and senses. You was given five senses. 	But them five senses, your intellectuals, was never given to you to lead you. The six sense, which is faith, was given to you to lead you. That's the six sense; that is the super sense. It leads you.</a:t>
            </a:r>
          </a:p>
          <a:p>
            <a:pPr algn="r"/>
            <a:r>
              <a:rPr lang="en-US" sz="4000" dirty="0">
                <a:latin typeface="Candara" panose="020E0502030303020204" pitchFamily="34" charset="0"/>
              </a:rPr>
              <a:t>60-0312</a:t>
            </a:r>
          </a:p>
        </p:txBody>
      </p:sp>
    </p:spTree>
    <p:extLst>
      <p:ext uri="{BB962C8B-B14F-4D97-AF65-F5344CB8AC3E}">
        <p14:creationId xmlns:p14="http://schemas.microsoft.com/office/powerpoint/2010/main" val="22828993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endParaRPr lang="en-US" dirty="0"/>
          </a:p>
        </p:txBody>
      </p:sp>
      <p:sp>
        <p:nvSpPr>
          <p:cNvPr id="4" name="Slide Number Placeholder 3"/>
          <p:cNvSpPr>
            <a:spLocks noGrp="1"/>
          </p:cNvSpPr>
          <p:nvPr>
            <p:ph type="sldNum" sz="quarter" idx="12"/>
          </p:nvPr>
        </p:nvSpPr>
        <p:spPr/>
        <p:txBody>
          <a:bodyPr/>
          <a:lstStyle/>
          <a:p>
            <a:fld id="{34FBDB5F-F88B-4ECD-8AC6-E346D095E253}" type="slidenum">
              <a:rPr lang="en-US" smtClean="0"/>
              <a:pPr/>
              <a:t>3</a:t>
            </a:fld>
            <a:endParaRPr lang="en-US"/>
          </a:p>
        </p:txBody>
      </p:sp>
      <p:sp>
        <p:nvSpPr>
          <p:cNvPr id="5" name="Rectangle 4"/>
          <p:cNvSpPr/>
          <p:nvPr/>
        </p:nvSpPr>
        <p:spPr>
          <a:xfrm>
            <a:off x="76200" y="76200"/>
            <a:ext cx="11963400" cy="6309420"/>
          </a:xfrm>
          <a:prstGeom prst="rect">
            <a:avLst/>
          </a:prstGeom>
        </p:spPr>
        <p:txBody>
          <a:bodyPr wrap="square">
            <a:spAutoFit/>
          </a:bodyPr>
          <a:lstStyle/>
          <a:p>
            <a:r>
              <a:rPr lang="en-US" sz="4400" b="1" dirty="0">
                <a:latin typeface="Candara" panose="020E0502030303020204" pitchFamily="34" charset="0"/>
                <a:cs typeface="Cambria"/>
              </a:rPr>
              <a:t>THE.LAMB'S.BOOK.OF.LIFE</a:t>
            </a:r>
            <a:endParaRPr lang="en-US" sz="3600" dirty="0">
              <a:latin typeface="Candara" panose="020E0502030303020204" pitchFamily="34" charset="0"/>
              <a:cs typeface="Cambria"/>
            </a:endParaRPr>
          </a:p>
          <a:p>
            <a:r>
              <a:rPr lang="en-US" sz="3600" dirty="0">
                <a:latin typeface="Candara" panose="020E0502030303020204" pitchFamily="34" charset="0"/>
                <a:cs typeface="Cambria"/>
              </a:rPr>
              <a:t>	51 …And then it's not what I've done; it's what God has done for me in Christ. And we are perfected with our Sacrifice. </a:t>
            </a:r>
            <a:r>
              <a:rPr lang="en-US" sz="3600" b="1" dirty="0">
                <a:latin typeface="Candara" panose="020E0502030303020204" pitchFamily="34" charset="0"/>
                <a:cs typeface="Cambria"/>
              </a:rPr>
              <a:t>He makes no mistakes. He wouldn't bring you in, if you wasn't worthy. </a:t>
            </a:r>
            <a:r>
              <a:rPr lang="en-US" sz="3600" dirty="0">
                <a:latin typeface="Candara" panose="020E0502030303020204" pitchFamily="34" charset="0"/>
                <a:cs typeface="Cambria"/>
              </a:rPr>
              <a:t>He knows your heart. He knows what you are. </a:t>
            </a:r>
            <a:r>
              <a:rPr lang="en-US" sz="3600" b="1" dirty="0">
                <a:latin typeface="Candara" panose="020E0502030303020204" pitchFamily="34" charset="0"/>
                <a:cs typeface="Cambria"/>
              </a:rPr>
              <a:t>There's traps all along the road. Sure. </a:t>
            </a:r>
          </a:p>
          <a:p>
            <a:r>
              <a:rPr lang="en-US" sz="3600" b="1" dirty="0">
                <a:latin typeface="Candara" panose="020E0502030303020204" pitchFamily="34" charset="0"/>
                <a:cs typeface="Cambria"/>
              </a:rPr>
              <a:t>	</a:t>
            </a:r>
            <a:r>
              <a:rPr lang="en-US" sz="3600" dirty="0">
                <a:latin typeface="Candara" panose="020E0502030303020204" pitchFamily="34" charset="0"/>
                <a:cs typeface="Cambria"/>
              </a:rPr>
              <a:t>The devil will cause you to stumble, </a:t>
            </a:r>
            <a:r>
              <a:rPr lang="en-US" sz="3600" i="1" dirty="0">
                <a:latin typeface="Candara" panose="020E0502030303020204" pitchFamily="34" charset="0"/>
                <a:cs typeface="Cambria"/>
              </a:rPr>
              <a:t>"I didn't mean to do that. God, You know it." </a:t>
            </a:r>
            <a:r>
              <a:rPr lang="en-US" sz="3600" b="1" dirty="0">
                <a:latin typeface="Candara" panose="020E0502030303020204" pitchFamily="34" charset="0"/>
                <a:cs typeface="Cambria"/>
              </a:rPr>
              <a:t>You're still perfect, because there's a perfect Blood offered for you every day, and a bleeding Sacrifice hanging before the throne of Almighty God. </a:t>
            </a:r>
          </a:p>
          <a:p>
            <a:pPr algn="r"/>
            <a:r>
              <a:rPr lang="en-US" sz="3600" dirty="0">
                <a:latin typeface="Candara" panose="020E0502030303020204" pitchFamily="34" charset="0"/>
                <a:cs typeface="Cambria"/>
              </a:rPr>
              <a:t>56-0603 </a:t>
            </a:r>
          </a:p>
        </p:txBody>
      </p:sp>
    </p:spTree>
    <p:extLst>
      <p:ext uri="{BB962C8B-B14F-4D97-AF65-F5344CB8AC3E}">
        <p14:creationId xmlns:p14="http://schemas.microsoft.com/office/powerpoint/2010/main" val="175546462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30</a:t>
            </a:fld>
            <a:endParaRPr lang="en-US"/>
          </a:p>
        </p:txBody>
      </p:sp>
      <p:sp>
        <p:nvSpPr>
          <p:cNvPr id="5" name="Rectangle 4"/>
          <p:cNvSpPr/>
          <p:nvPr/>
        </p:nvSpPr>
        <p:spPr>
          <a:xfrm>
            <a:off x="152400" y="76200"/>
            <a:ext cx="11887200" cy="6617196"/>
          </a:xfrm>
          <a:prstGeom prst="rect">
            <a:avLst/>
          </a:prstGeom>
        </p:spPr>
        <p:txBody>
          <a:bodyPr wrap="square">
            <a:spAutoFit/>
          </a:bodyPr>
          <a:lstStyle/>
          <a:p>
            <a:r>
              <a:rPr lang="en-US" sz="4400" b="1" dirty="0">
                <a:latin typeface="Candara" panose="020E0502030303020204" pitchFamily="34" charset="0"/>
                <a:cs typeface="Cambria"/>
              </a:rPr>
              <a:t>PAINTED.FACE.JEZEBEL</a:t>
            </a:r>
          </a:p>
          <a:p>
            <a:r>
              <a:rPr lang="en-US" sz="3600" dirty="0">
                <a:latin typeface="Candara" panose="020E0502030303020204" pitchFamily="34" charset="0"/>
                <a:cs typeface="Cambria"/>
              </a:rPr>
              <a:t>	71 </a:t>
            </a:r>
            <a:r>
              <a:rPr lang="en-US" sz="3800" dirty="0">
                <a:latin typeface="Candara" panose="020E0502030303020204" pitchFamily="34" charset="0"/>
                <a:cs typeface="Cambria"/>
              </a:rPr>
              <a:t>Lady setting, standing here, a stranger to me… I don't know you. But Jesus does know you… Now, if God will reveal to me what you're here for, will you accept it? </a:t>
            </a:r>
          </a:p>
          <a:p>
            <a:r>
              <a:rPr lang="en-US" sz="3800" dirty="0">
                <a:latin typeface="Candara" panose="020E0502030303020204" pitchFamily="34" charset="0"/>
                <a:cs typeface="Cambria"/>
              </a:rPr>
              <a:t>	First thing I see blood dripping before me. It's got sugar in it, which is diabetes. Insulin's a wonderful thing, but the Blood of Jesus is better. I see you're upset about something in your heart you're praying about. It's your husband. And he's a patient in a state hospital. It's his soul that you don't believe is saved, and you want prayer for him. </a:t>
            </a:r>
          </a:p>
        </p:txBody>
      </p:sp>
    </p:spTree>
    <p:extLst>
      <p:ext uri="{BB962C8B-B14F-4D97-AF65-F5344CB8AC3E}">
        <p14:creationId xmlns:p14="http://schemas.microsoft.com/office/powerpoint/2010/main" val="48525466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31</a:t>
            </a:fld>
            <a:endParaRPr lang="en-US"/>
          </a:p>
        </p:txBody>
      </p:sp>
      <p:sp>
        <p:nvSpPr>
          <p:cNvPr id="5" name="Rectangle 4"/>
          <p:cNvSpPr/>
          <p:nvPr/>
        </p:nvSpPr>
        <p:spPr>
          <a:xfrm>
            <a:off x="152400" y="152401"/>
            <a:ext cx="11887200" cy="6863417"/>
          </a:xfrm>
          <a:prstGeom prst="rect">
            <a:avLst/>
          </a:prstGeom>
        </p:spPr>
        <p:txBody>
          <a:bodyPr wrap="square">
            <a:spAutoFit/>
          </a:bodyPr>
          <a:lstStyle/>
          <a:p>
            <a:r>
              <a:rPr lang="en-US" sz="4000" dirty="0">
                <a:latin typeface="Candara" panose="020E0502030303020204" pitchFamily="34" charset="0"/>
                <a:cs typeface="Cambria"/>
              </a:rPr>
              <a:t>	I'm not reading your mind, but that's true, isn't it? Now, there's not a shadow of doubt in your mind now, is there?</a:t>
            </a:r>
          </a:p>
          <a:p>
            <a:r>
              <a:rPr lang="en-US" sz="4000" dirty="0">
                <a:latin typeface="Candara" panose="020E0502030303020204" pitchFamily="34" charset="0"/>
                <a:cs typeface="Cambria"/>
              </a:rPr>
              <a:t>	O heavenly Father, in the Name of Jesus the Son of God, I pray that You'll grant this and give her her deliverance and her husband, in Christ's Name. Amen.</a:t>
            </a:r>
          </a:p>
          <a:p>
            <a:r>
              <a:rPr lang="en-US" sz="4000" dirty="0">
                <a:latin typeface="Candara" panose="020E0502030303020204" pitchFamily="34" charset="0"/>
                <a:cs typeface="Cambria"/>
              </a:rPr>
              <a:t>	Looking down at the hospital at the chart, Mrs. Hill you can go ahead then. Amen. That strengthened you, didn't it? I seen the chart with the name; that's the reason I said that. </a:t>
            </a:r>
          </a:p>
          <a:p>
            <a:pPr algn="r"/>
            <a:r>
              <a:rPr lang="en-US" sz="4000" dirty="0">
                <a:latin typeface="Candara" panose="020E0502030303020204" pitchFamily="34" charset="0"/>
                <a:cs typeface="Cambria"/>
              </a:rPr>
              <a:t>56-1005 </a:t>
            </a:r>
            <a:endParaRPr lang="en-US" sz="4000" dirty="0">
              <a:latin typeface="Candara" panose="020E0502030303020204" pitchFamily="34" charset="0"/>
            </a:endParaRPr>
          </a:p>
        </p:txBody>
      </p:sp>
    </p:spTree>
    <p:extLst>
      <p:ext uri="{BB962C8B-B14F-4D97-AF65-F5344CB8AC3E}">
        <p14:creationId xmlns:p14="http://schemas.microsoft.com/office/powerpoint/2010/main" val="262788416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32</a:t>
            </a:fld>
            <a:endParaRPr lang="en-US"/>
          </a:p>
        </p:txBody>
      </p:sp>
      <p:sp>
        <p:nvSpPr>
          <p:cNvPr id="5" name="Rectangle 4"/>
          <p:cNvSpPr/>
          <p:nvPr/>
        </p:nvSpPr>
        <p:spPr>
          <a:xfrm>
            <a:off x="228600" y="152401"/>
            <a:ext cx="11811000" cy="5755422"/>
          </a:xfrm>
          <a:prstGeom prst="rect">
            <a:avLst/>
          </a:prstGeom>
        </p:spPr>
        <p:txBody>
          <a:bodyPr wrap="square">
            <a:spAutoFit/>
          </a:bodyPr>
          <a:lstStyle/>
          <a:p>
            <a:r>
              <a:rPr lang="en-US" sz="4800" b="1" spc="-150" dirty="0">
                <a:latin typeface="Candara" panose="020E0502030303020204" pitchFamily="34" charset="0"/>
              </a:rPr>
              <a:t>WORD.BECAME.FLESH.INDIA.TRIP.REPORT</a:t>
            </a:r>
            <a:r>
              <a:rPr lang="en-US" sz="4000" dirty="0">
                <a:latin typeface="Candara" panose="020E0502030303020204" pitchFamily="34" charset="0"/>
              </a:rPr>
              <a:t>  </a:t>
            </a:r>
          </a:p>
          <a:p>
            <a:r>
              <a:rPr lang="en-US" sz="4000" dirty="0">
                <a:latin typeface="Candara" panose="020E0502030303020204" pitchFamily="34" charset="0"/>
              </a:rPr>
              <a:t>	170 Now, before there was a man. Before. </a:t>
            </a:r>
            <a:r>
              <a:rPr lang="en-US" sz="4000" i="1" dirty="0">
                <a:latin typeface="Candara" panose="020E0502030303020204" pitchFamily="34" charset="0"/>
              </a:rPr>
              <a:t>"In the beginning was the Word..." </a:t>
            </a:r>
            <a:r>
              <a:rPr lang="en-US" sz="4000" dirty="0">
                <a:latin typeface="Candara" panose="020E0502030303020204" pitchFamily="34" charset="0"/>
              </a:rPr>
              <a:t>Now, just about as far as the human mind can go, that's as far as we can go back now to </a:t>
            </a:r>
            <a:r>
              <a:rPr lang="en-US" sz="4000" i="1" dirty="0">
                <a:latin typeface="Candara" panose="020E0502030303020204" pitchFamily="34" charset="0"/>
              </a:rPr>
              <a:t>"the beginning.”</a:t>
            </a:r>
            <a:r>
              <a:rPr lang="en-US" sz="4000" dirty="0">
                <a:latin typeface="Candara" panose="020E0502030303020204" pitchFamily="34" charset="0"/>
              </a:rPr>
              <a:t> "In the beginning was the Word." But now, that's as far as we can go by theology. </a:t>
            </a:r>
            <a:r>
              <a:rPr lang="en-US" sz="4000" b="1" dirty="0">
                <a:latin typeface="Candara" panose="020E0502030303020204" pitchFamily="34" charset="0"/>
              </a:rPr>
              <a:t>That's as far as we can go by our mind. But revelation carries us beyond that</a:t>
            </a:r>
            <a:r>
              <a:rPr lang="en-US" sz="4000" dirty="0">
                <a:latin typeface="Candara" panose="020E0502030303020204" pitchFamily="34" charset="0"/>
              </a:rPr>
              <a:t>.</a:t>
            </a:r>
          </a:p>
          <a:p>
            <a:pPr algn="r"/>
            <a:r>
              <a:rPr lang="en-US" sz="4000" dirty="0">
                <a:latin typeface="Candara" panose="020E0502030303020204" pitchFamily="34" charset="0"/>
              </a:rPr>
              <a:t>54-1003 </a:t>
            </a:r>
          </a:p>
        </p:txBody>
      </p:sp>
    </p:spTree>
    <p:extLst>
      <p:ext uri="{BB962C8B-B14F-4D97-AF65-F5344CB8AC3E}">
        <p14:creationId xmlns:p14="http://schemas.microsoft.com/office/powerpoint/2010/main" val="58981993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sastrangeworld.com/wp-content/uploads/2013/12/noahs-ar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772400" y="304800"/>
            <a:ext cx="3939191" cy="32194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91C9A1BC-D394-4A34-9B72-C3515DF58093}" type="slidenum">
              <a:rPr lang="en-US" smtClean="0"/>
              <a:pPr/>
              <a:t>33</a:t>
            </a:fld>
            <a:endParaRPr lang="en-US"/>
          </a:p>
        </p:txBody>
      </p:sp>
      <p:sp>
        <p:nvSpPr>
          <p:cNvPr id="5" name="Rectangle 4"/>
          <p:cNvSpPr/>
          <p:nvPr/>
        </p:nvSpPr>
        <p:spPr>
          <a:xfrm>
            <a:off x="304800" y="152402"/>
            <a:ext cx="7281860" cy="6370975"/>
          </a:xfrm>
          <a:prstGeom prst="rect">
            <a:avLst/>
          </a:prstGeom>
        </p:spPr>
        <p:txBody>
          <a:bodyPr wrap="square">
            <a:spAutoFit/>
          </a:bodyPr>
          <a:lstStyle/>
          <a:p>
            <a:r>
              <a:rPr lang="en-US" sz="4800" b="1" dirty="0">
                <a:latin typeface="Candara" panose="020E0502030303020204" pitchFamily="34" charset="0"/>
              </a:rPr>
              <a:t>PERSEVERANT</a:t>
            </a:r>
          </a:p>
          <a:p>
            <a:r>
              <a:rPr lang="en-US" sz="3600" dirty="0">
                <a:latin typeface="Candara" panose="020E0502030303020204" pitchFamily="34" charset="0"/>
              </a:rPr>
              <a:t>	28 And Noah was persistent, very perseverant. I can imagine them taking the doctors and bringing him before psychiatrists to find out what's the matter with the old man's mind. But it wasn't his mind; it was in his heart. And he had the Word of the Lord, and he knew that it was God.</a:t>
            </a:r>
          </a:p>
          <a:p>
            <a:pPr algn="r"/>
            <a:r>
              <a:rPr lang="en-US" sz="3600" dirty="0">
                <a:latin typeface="Candara" panose="020E0502030303020204" pitchFamily="34" charset="0"/>
              </a:rPr>
              <a:t> 62-0623</a:t>
            </a:r>
          </a:p>
        </p:txBody>
      </p:sp>
    </p:spTree>
    <p:extLst>
      <p:ext uri="{BB962C8B-B14F-4D97-AF65-F5344CB8AC3E}">
        <p14:creationId xmlns:p14="http://schemas.microsoft.com/office/powerpoint/2010/main" val="283823837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515FC477-0A05-4F3E-8EE9-E015C9089D56}" type="slidenum">
              <a:rPr lang="en-US" smtClean="0"/>
              <a:t>34</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657688">
            <a:off x="6324339" y="738055"/>
            <a:ext cx="3404982" cy="46997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6698">
            <a:off x="2410630" y="554464"/>
            <a:ext cx="3566759" cy="5548292"/>
          </a:xfrm>
          <a:prstGeom prst="rect">
            <a:avLst/>
          </a:prstGeom>
        </p:spPr>
      </p:pic>
    </p:spTree>
    <p:extLst>
      <p:ext uri="{BB962C8B-B14F-4D97-AF65-F5344CB8AC3E}">
        <p14:creationId xmlns:p14="http://schemas.microsoft.com/office/powerpoint/2010/main" val="169109404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2-5-2025</a:t>
            </a:r>
          </a:p>
        </p:txBody>
      </p:sp>
      <p:sp>
        <p:nvSpPr>
          <p:cNvPr id="5" name="Footer Placeholder 4"/>
          <p:cNvSpPr>
            <a:spLocks noGrp="1"/>
          </p:cNvSpPr>
          <p:nvPr>
            <p:ph type="ftr" sz="quarter" idx="11"/>
          </p:nvPr>
        </p:nvSpPr>
        <p:spPr/>
        <p:txBody>
          <a:bodyPr/>
          <a:lstStyle/>
          <a:p>
            <a:r>
              <a:rPr lang="en-US"/>
              <a:t>If I Had A Family Traps 1</a:t>
            </a:r>
          </a:p>
        </p:txBody>
      </p:sp>
      <p:sp>
        <p:nvSpPr>
          <p:cNvPr id="6" name="Slide Number Placeholder 5"/>
          <p:cNvSpPr>
            <a:spLocks noGrp="1"/>
          </p:cNvSpPr>
          <p:nvPr>
            <p:ph type="sldNum" sz="quarter" idx="12"/>
          </p:nvPr>
        </p:nvSpPr>
        <p:spPr/>
        <p:txBody>
          <a:bodyPr/>
          <a:lstStyle/>
          <a:p>
            <a:fld id="{515FC477-0A05-4F3E-8EE9-E015C9089D56}" type="slidenum">
              <a:rPr lang="en-US" smtClean="0"/>
              <a:t>35</a:t>
            </a:fld>
            <a:endParaRPr lang="en-US"/>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524000" y="0"/>
            <a:ext cx="8753400" cy="6778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85140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515FC477-0A05-4F3E-8EE9-E015C9089D56}" type="slidenum">
              <a:rPr lang="en-US" smtClean="0"/>
              <a:t>36</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0"/>
            <a:ext cx="9220200" cy="6858000"/>
          </a:xfrm>
          <a:prstGeom prst="rect">
            <a:avLst/>
          </a:prstGeom>
        </p:spPr>
      </p:pic>
      <p:sp>
        <p:nvSpPr>
          <p:cNvPr id="7" name="TextBox 6">
            <a:extLst>
              <a:ext uri="{FF2B5EF4-FFF2-40B4-BE49-F238E27FC236}">
                <a16:creationId xmlns:a16="http://schemas.microsoft.com/office/drawing/2014/main" id="{D2288962-627D-0CDA-43A9-F6F4F1DD989E}"/>
              </a:ext>
            </a:extLst>
          </p:cNvPr>
          <p:cNvSpPr txBox="1"/>
          <p:nvPr/>
        </p:nvSpPr>
        <p:spPr>
          <a:xfrm>
            <a:off x="1523999" y="304800"/>
            <a:ext cx="8990011" cy="5847755"/>
          </a:xfrm>
          <a:prstGeom prst="rect">
            <a:avLst/>
          </a:prstGeom>
          <a:solidFill>
            <a:srgbClr val="002060"/>
          </a:solidFill>
        </p:spPr>
        <p:txBody>
          <a:bodyPr wrap="square">
            <a:spAutoFit/>
          </a:bodyPr>
          <a:lstStyle/>
          <a:p>
            <a:r>
              <a:rPr lang="en-US" sz="5400" b="1" dirty="0">
                <a:latin typeface="Candara" panose="020E0502030303020204" pitchFamily="34" charset="0"/>
              </a:rPr>
              <a:t>COD</a:t>
            </a:r>
          </a:p>
          <a:p>
            <a:r>
              <a:rPr lang="en-US" sz="4000" dirty="0">
                <a:latin typeface="Candara" panose="020E0502030303020204" pitchFamily="34" charset="0"/>
              </a:rPr>
              <a:t>     362. Please explain the mystery of the translation of the Bride.</a:t>
            </a:r>
          </a:p>
          <a:p>
            <a:r>
              <a:rPr lang="en-US" sz="4000" dirty="0">
                <a:latin typeface="Candara" panose="020E0502030303020204" pitchFamily="34" charset="0"/>
              </a:rPr>
              <a:t>	Just a change (See?), our bodies now... Let's say our. You know what I mean when I say that? I don't mean to say ours; I don't mean to say this church; I mean to say every believer. </a:t>
            </a:r>
          </a:p>
          <a:p>
            <a:r>
              <a:rPr lang="en-US" sz="4000" dirty="0">
                <a:latin typeface="Candara" panose="020E0502030303020204" pitchFamily="34" charset="0"/>
              </a:rPr>
              <a:t>															64-0830</a:t>
            </a:r>
          </a:p>
        </p:txBody>
      </p:sp>
    </p:spTree>
    <p:extLst>
      <p:ext uri="{BB962C8B-B14F-4D97-AF65-F5344CB8AC3E}">
        <p14:creationId xmlns:p14="http://schemas.microsoft.com/office/powerpoint/2010/main" val="135274597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1-22-2025</a:t>
            </a:r>
          </a:p>
        </p:txBody>
      </p:sp>
      <p:sp>
        <p:nvSpPr>
          <p:cNvPr id="4" name="Slide Number Placeholder 3"/>
          <p:cNvSpPr>
            <a:spLocks noGrp="1"/>
          </p:cNvSpPr>
          <p:nvPr>
            <p:ph type="sldNum" sz="quarter" idx="12"/>
          </p:nvPr>
        </p:nvSpPr>
        <p:spPr/>
        <p:txBody>
          <a:bodyPr/>
          <a:lstStyle/>
          <a:p>
            <a:fld id="{3F024269-775C-4041-A484-B713B00E2E0C}" type="slidenum">
              <a:rPr lang="en-US" smtClean="0"/>
              <a:pPr/>
              <a:t>4</a:t>
            </a:fld>
            <a:endParaRPr lang="en-US"/>
          </a:p>
        </p:txBody>
      </p:sp>
      <p:sp>
        <p:nvSpPr>
          <p:cNvPr id="5" name="TextBox 4"/>
          <p:cNvSpPr txBox="1"/>
          <p:nvPr/>
        </p:nvSpPr>
        <p:spPr>
          <a:xfrm>
            <a:off x="2357194" y="223747"/>
            <a:ext cx="7588937" cy="1107996"/>
          </a:xfrm>
          <a:prstGeom prst="rect">
            <a:avLst/>
          </a:prstGeom>
          <a:noFill/>
        </p:spPr>
        <p:txBody>
          <a:bodyPr wrap="none" rtlCol="0">
            <a:spAutoFit/>
          </a:bodyPr>
          <a:lstStyle/>
          <a:p>
            <a:r>
              <a:rPr lang="en-US" sz="6600" dirty="0"/>
              <a:t>Thinking Man’s Filter</a:t>
            </a:r>
          </a:p>
        </p:txBody>
      </p:sp>
      <p:sp>
        <p:nvSpPr>
          <p:cNvPr id="7" name="Frame 6"/>
          <p:cNvSpPr/>
          <p:nvPr/>
        </p:nvSpPr>
        <p:spPr>
          <a:xfrm>
            <a:off x="5896784" y="1500495"/>
            <a:ext cx="2442006" cy="3132257"/>
          </a:xfrm>
          <a:prstGeom prst="frame">
            <a:avLst/>
          </a:prstGeom>
          <a:scene3d>
            <a:camera prst="perspectiveContrastingLeftFacing"/>
            <a:lightRig rig="chilly" dir="tl">
              <a:rot lat="0" lon="0" rev="5400000"/>
            </a:lightRig>
          </a:scene3d>
          <a:sp3d prstMaterial="softEdge">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489338" y="2531984"/>
            <a:ext cx="1281120" cy="830997"/>
          </a:xfrm>
          <a:prstGeom prst="rect">
            <a:avLst/>
          </a:prstGeom>
          <a:noFill/>
        </p:spPr>
        <p:txBody>
          <a:bodyPr wrap="none" rtlCol="0">
            <a:spAutoFit/>
          </a:bodyPr>
          <a:lstStyle/>
          <a:p>
            <a:pPr algn="ctr"/>
            <a:r>
              <a:rPr lang="en-US" sz="4800" b="1" dirty="0"/>
              <a:t>Hair</a:t>
            </a:r>
          </a:p>
        </p:txBody>
      </p:sp>
      <p:cxnSp>
        <p:nvCxnSpPr>
          <p:cNvPr id="9" name="Curved Connector 8"/>
          <p:cNvCxnSpPr/>
          <p:nvPr/>
        </p:nvCxnSpPr>
        <p:spPr>
          <a:xfrm>
            <a:off x="4296916" y="2685837"/>
            <a:ext cx="2753758" cy="465375"/>
          </a:xfrm>
          <a:prstGeom prst="curvedConnector3">
            <a:avLst>
              <a:gd name="adj1" fmla="val 50000"/>
            </a:avLst>
          </a:prstGeom>
          <a:ln w="952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93143" y="4919448"/>
            <a:ext cx="11205714" cy="1569660"/>
          </a:xfrm>
          <a:prstGeom prst="rect">
            <a:avLst/>
          </a:prstGeom>
        </p:spPr>
        <p:txBody>
          <a:bodyPr wrap="square">
            <a:spAutoFit/>
          </a:bodyPr>
          <a:lstStyle/>
          <a:p>
            <a:pPr algn="ctr"/>
            <a:r>
              <a:rPr lang="en-US" sz="3200" i="1" dirty="0"/>
              <a:t>14 Doth not even nature itself teach you, that, if </a:t>
            </a:r>
            <a:r>
              <a:rPr lang="en-US" sz="3200" b="1" i="1" dirty="0"/>
              <a:t>a man </a:t>
            </a:r>
            <a:r>
              <a:rPr lang="en-US" sz="3200" i="1" dirty="0"/>
              <a:t>have long hair, it is a shame unto him? 15 But </a:t>
            </a:r>
            <a:r>
              <a:rPr lang="en-US" sz="3200" b="1" i="1" dirty="0"/>
              <a:t>if a woman </a:t>
            </a:r>
            <a:r>
              <a:rPr lang="en-US" sz="3200" i="1" dirty="0"/>
              <a:t>have long hair, it is a glory to her: for her hair is given her for a covering. </a:t>
            </a:r>
          </a:p>
        </p:txBody>
      </p:sp>
      <p:sp>
        <p:nvSpPr>
          <p:cNvPr id="10" name="TextBox 9"/>
          <p:cNvSpPr txBox="1"/>
          <p:nvPr/>
        </p:nvSpPr>
        <p:spPr>
          <a:xfrm>
            <a:off x="6607648" y="2116486"/>
            <a:ext cx="1168259" cy="830997"/>
          </a:xfrm>
          <a:prstGeom prst="rect">
            <a:avLst/>
          </a:prstGeom>
          <a:noFill/>
        </p:spPr>
        <p:txBody>
          <a:bodyPr wrap="none" rtlCol="0">
            <a:spAutoFit/>
          </a:bodyPr>
          <a:lstStyle/>
          <a:p>
            <a:pPr algn="ctr"/>
            <a:r>
              <a:rPr lang="en-US" sz="2400" b="1" dirty="0"/>
              <a:t>I  I Cor. </a:t>
            </a:r>
          </a:p>
          <a:p>
            <a:pPr algn="ctr"/>
            <a:r>
              <a:rPr lang="en-US" sz="2400" b="1" dirty="0"/>
              <a:t>11:14</a:t>
            </a:r>
          </a:p>
        </p:txBody>
      </p:sp>
      <p:cxnSp>
        <p:nvCxnSpPr>
          <p:cNvPr id="11" name="Curved Connector 10"/>
          <p:cNvCxnSpPr/>
          <p:nvPr/>
        </p:nvCxnSpPr>
        <p:spPr>
          <a:xfrm>
            <a:off x="4296916" y="3437908"/>
            <a:ext cx="2565150" cy="465375"/>
          </a:xfrm>
          <a:prstGeom prst="curvedConnector3">
            <a:avLst>
              <a:gd name="adj1" fmla="val 50000"/>
            </a:avLst>
          </a:prstGeom>
          <a:ln w="952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96917" y="2133772"/>
            <a:ext cx="864339" cy="523220"/>
          </a:xfrm>
          <a:prstGeom prst="rect">
            <a:avLst/>
          </a:prstGeom>
          <a:noFill/>
        </p:spPr>
        <p:txBody>
          <a:bodyPr wrap="none" rtlCol="0">
            <a:spAutoFit/>
          </a:bodyPr>
          <a:lstStyle/>
          <a:p>
            <a:r>
              <a:rPr lang="en-US" sz="2800" dirty="0"/>
              <a:t>Man</a:t>
            </a:r>
          </a:p>
        </p:txBody>
      </p:sp>
      <p:sp>
        <p:nvSpPr>
          <p:cNvPr id="14" name="TextBox 13"/>
          <p:cNvSpPr txBox="1"/>
          <p:nvPr/>
        </p:nvSpPr>
        <p:spPr>
          <a:xfrm>
            <a:off x="4296916" y="2889602"/>
            <a:ext cx="1210588" cy="461665"/>
          </a:xfrm>
          <a:prstGeom prst="rect">
            <a:avLst/>
          </a:prstGeom>
          <a:noFill/>
        </p:spPr>
        <p:txBody>
          <a:bodyPr wrap="none" rtlCol="0">
            <a:spAutoFit/>
          </a:bodyPr>
          <a:lstStyle/>
          <a:p>
            <a:r>
              <a:rPr lang="en-US" sz="2400" dirty="0"/>
              <a:t>Woman</a:t>
            </a:r>
          </a:p>
        </p:txBody>
      </p:sp>
    </p:spTree>
    <p:extLst>
      <p:ext uri="{BB962C8B-B14F-4D97-AF65-F5344CB8AC3E}">
        <p14:creationId xmlns:p14="http://schemas.microsoft.com/office/powerpoint/2010/main" val="1857936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1-22-2025</a:t>
            </a:r>
          </a:p>
        </p:txBody>
      </p:sp>
      <p:sp>
        <p:nvSpPr>
          <p:cNvPr id="4" name="Slide Number Placeholder 3"/>
          <p:cNvSpPr>
            <a:spLocks noGrp="1"/>
          </p:cNvSpPr>
          <p:nvPr>
            <p:ph type="sldNum" sz="quarter" idx="12"/>
          </p:nvPr>
        </p:nvSpPr>
        <p:spPr/>
        <p:txBody>
          <a:bodyPr/>
          <a:lstStyle/>
          <a:p>
            <a:fld id="{3F024269-775C-4041-A484-B713B00E2E0C}" type="slidenum">
              <a:rPr lang="en-US" smtClean="0"/>
              <a:pPr/>
              <a:t>5</a:t>
            </a:fld>
            <a:endParaRPr lang="en-US"/>
          </a:p>
        </p:txBody>
      </p:sp>
      <p:sp>
        <p:nvSpPr>
          <p:cNvPr id="5" name="TextBox 4"/>
          <p:cNvSpPr txBox="1"/>
          <p:nvPr/>
        </p:nvSpPr>
        <p:spPr>
          <a:xfrm>
            <a:off x="2357194" y="223747"/>
            <a:ext cx="7588937" cy="1107996"/>
          </a:xfrm>
          <a:prstGeom prst="rect">
            <a:avLst/>
          </a:prstGeom>
          <a:noFill/>
        </p:spPr>
        <p:txBody>
          <a:bodyPr wrap="none" rtlCol="0">
            <a:spAutoFit/>
          </a:bodyPr>
          <a:lstStyle/>
          <a:p>
            <a:r>
              <a:rPr lang="en-US" sz="6600" dirty="0"/>
              <a:t>Thinking Man’s Filter</a:t>
            </a:r>
          </a:p>
        </p:txBody>
      </p:sp>
      <p:sp>
        <p:nvSpPr>
          <p:cNvPr id="7" name="Frame 6"/>
          <p:cNvSpPr/>
          <p:nvPr/>
        </p:nvSpPr>
        <p:spPr>
          <a:xfrm>
            <a:off x="5896784" y="1500495"/>
            <a:ext cx="2442006" cy="3132257"/>
          </a:xfrm>
          <a:prstGeom prst="frame">
            <a:avLst/>
          </a:prstGeom>
          <a:scene3d>
            <a:camera prst="perspectiveContrastingLeftFacing"/>
            <a:lightRig rig="chilly" dir="tl">
              <a:rot lat="0" lon="0" rev="5400000"/>
            </a:lightRig>
          </a:scene3d>
          <a:sp3d prstMaterial="softEdge">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069140" y="2116486"/>
            <a:ext cx="2497800" cy="1200329"/>
          </a:xfrm>
          <a:prstGeom prst="rect">
            <a:avLst/>
          </a:prstGeom>
          <a:noFill/>
        </p:spPr>
        <p:txBody>
          <a:bodyPr wrap="none" rtlCol="0">
            <a:spAutoFit/>
          </a:bodyPr>
          <a:lstStyle/>
          <a:p>
            <a:pPr algn="ctr"/>
            <a:r>
              <a:rPr lang="en-US" sz="3600" b="1" dirty="0"/>
              <a:t>Marriage/</a:t>
            </a:r>
          </a:p>
          <a:p>
            <a:pPr algn="ctr"/>
            <a:r>
              <a:rPr lang="en-US" sz="3600" b="1" dirty="0"/>
              <a:t>Remarriage</a:t>
            </a:r>
          </a:p>
        </p:txBody>
      </p:sp>
      <p:cxnSp>
        <p:nvCxnSpPr>
          <p:cNvPr id="9" name="Curved Connector 8"/>
          <p:cNvCxnSpPr/>
          <p:nvPr/>
        </p:nvCxnSpPr>
        <p:spPr>
          <a:xfrm>
            <a:off x="4485524" y="2685837"/>
            <a:ext cx="2565150" cy="465375"/>
          </a:xfrm>
          <a:prstGeom prst="curvedConnector3">
            <a:avLst>
              <a:gd name="adj1" fmla="val 50000"/>
            </a:avLst>
          </a:prstGeom>
          <a:ln w="952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04081" y="5125596"/>
            <a:ext cx="10895162" cy="1384995"/>
          </a:xfrm>
          <a:prstGeom prst="rect">
            <a:avLst/>
          </a:prstGeom>
        </p:spPr>
        <p:txBody>
          <a:bodyPr wrap="square">
            <a:spAutoFit/>
          </a:bodyPr>
          <a:lstStyle/>
          <a:p>
            <a:pPr algn="ctr"/>
            <a:r>
              <a:rPr lang="en-US" sz="2800" i="1" dirty="0"/>
              <a:t>For the woman which hath an husband is bound by the law to her husband so long as he </a:t>
            </a:r>
            <a:r>
              <a:rPr lang="en-US" sz="2800" i="1" dirty="0" err="1"/>
              <a:t>liveth</a:t>
            </a:r>
            <a:r>
              <a:rPr lang="en-US" sz="2800" i="1" dirty="0"/>
              <a:t>; but if the husband be dead, she is loosed from the law of her husband. </a:t>
            </a:r>
          </a:p>
        </p:txBody>
      </p:sp>
      <p:sp>
        <p:nvSpPr>
          <p:cNvPr id="10" name="TextBox 9"/>
          <p:cNvSpPr txBox="1"/>
          <p:nvPr/>
        </p:nvSpPr>
        <p:spPr>
          <a:xfrm>
            <a:off x="6410145" y="2163517"/>
            <a:ext cx="1492716" cy="523220"/>
          </a:xfrm>
          <a:prstGeom prst="rect">
            <a:avLst/>
          </a:prstGeom>
          <a:noFill/>
        </p:spPr>
        <p:txBody>
          <a:bodyPr wrap="none" rtlCol="0">
            <a:spAutoFit/>
          </a:bodyPr>
          <a:lstStyle/>
          <a:p>
            <a:pPr algn="ctr"/>
            <a:r>
              <a:rPr lang="en-US" sz="2800" b="1" dirty="0"/>
              <a:t> Rom.7:2</a:t>
            </a:r>
          </a:p>
        </p:txBody>
      </p:sp>
    </p:spTree>
    <p:extLst>
      <p:ext uri="{BB962C8B-B14F-4D97-AF65-F5344CB8AC3E}">
        <p14:creationId xmlns:p14="http://schemas.microsoft.com/office/powerpoint/2010/main" val="3657534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2-5-2025</a:t>
            </a:r>
          </a:p>
        </p:txBody>
      </p:sp>
      <p:sp>
        <p:nvSpPr>
          <p:cNvPr id="4" name="Footer Placeholder 3"/>
          <p:cNvSpPr>
            <a:spLocks noGrp="1"/>
          </p:cNvSpPr>
          <p:nvPr>
            <p:ph type="ftr" sz="quarter" idx="11"/>
          </p:nvPr>
        </p:nvSpPr>
        <p:spPr/>
        <p:txBody>
          <a:bodyPr/>
          <a:lstStyle/>
          <a:p>
            <a:r>
              <a:rPr lang="en-US"/>
              <a:t>If I Had A Family Traps 1</a:t>
            </a:r>
          </a:p>
        </p:txBody>
      </p:sp>
      <p:sp>
        <p:nvSpPr>
          <p:cNvPr id="5" name="Slide Number Placeholder 4"/>
          <p:cNvSpPr>
            <a:spLocks noGrp="1"/>
          </p:cNvSpPr>
          <p:nvPr>
            <p:ph type="sldNum" sz="quarter" idx="12"/>
          </p:nvPr>
        </p:nvSpPr>
        <p:spPr/>
        <p:txBody>
          <a:bodyPr/>
          <a:lstStyle/>
          <a:p>
            <a:fld id="{34FBDB5F-F88B-4ECD-8AC6-E346D095E253}" type="slidenum">
              <a:rPr lang="en-US" smtClean="0"/>
              <a:pPr/>
              <a:t>6</a:t>
            </a:fld>
            <a:endParaRPr lang="en-US"/>
          </a:p>
        </p:txBody>
      </p:sp>
      <p:sp>
        <p:nvSpPr>
          <p:cNvPr id="2" name="Title 1"/>
          <p:cNvSpPr>
            <a:spLocks noGrp="1"/>
          </p:cNvSpPr>
          <p:nvPr>
            <p:ph type="title" idx="4294967295"/>
          </p:nvPr>
        </p:nvSpPr>
        <p:spPr>
          <a:xfrm>
            <a:off x="6400800" y="2819400"/>
            <a:ext cx="5638800" cy="969963"/>
          </a:xfrm>
        </p:spPr>
        <p:txBody>
          <a:bodyPr>
            <a:noAutofit/>
          </a:bodyPr>
          <a:lstStyle/>
          <a:p>
            <a:pPr algn="l"/>
            <a:r>
              <a:rPr lang="en-US" sz="7200" dirty="0">
                <a:solidFill>
                  <a:srgbClr val="FFFF00"/>
                </a:solidFill>
                <a:latin typeface="Candara" panose="020E0502030303020204" pitchFamily="34" charset="0"/>
                <a:cs typeface="Cambria"/>
              </a:rPr>
              <a:t>Trap:</a:t>
            </a:r>
            <a:r>
              <a:rPr lang="en-US" sz="6000" dirty="0">
                <a:latin typeface="Candara" panose="020E0502030303020204" pitchFamily="34" charset="0"/>
                <a:cs typeface="Cambria"/>
              </a:rPr>
              <a:t> </a:t>
            </a:r>
            <a:r>
              <a:rPr lang="en-US" dirty="0">
                <a:latin typeface="Candara" panose="020E0502030303020204" pitchFamily="34" charset="0"/>
                <a:cs typeface="Cambria"/>
              </a:rPr>
              <a:t>(w) </a:t>
            </a:r>
            <a:br>
              <a:rPr lang="en-US" dirty="0">
                <a:latin typeface="Candara" panose="020E0502030303020204" pitchFamily="34" charset="0"/>
                <a:cs typeface="Cambria"/>
              </a:rPr>
            </a:br>
            <a:r>
              <a:rPr lang="en-US" dirty="0">
                <a:latin typeface="Candara" panose="020E0502030303020204" pitchFamily="34" charset="0"/>
                <a:cs typeface="Cambria"/>
              </a:rPr>
              <a:t>	A mechanical device or enclosed place in which something, esp. an animal, is caught or penned.</a:t>
            </a:r>
            <a:br>
              <a:rPr lang="en-US" dirty="0">
                <a:latin typeface="Candara" panose="020E0502030303020204" pitchFamily="34" charset="0"/>
                <a:cs typeface="Cambria"/>
              </a:rPr>
            </a:br>
            <a:r>
              <a:rPr lang="en-US" dirty="0">
                <a:latin typeface="Candara" panose="020E0502030303020204" pitchFamily="34" charset="0"/>
                <a:cs typeface="Cambria"/>
              </a:rPr>
              <a:t>	Any device or plan for tricking a person or thing into being caught unawares. </a:t>
            </a:r>
          </a:p>
        </p:txBody>
      </p:sp>
      <p:pic>
        <p:nvPicPr>
          <p:cNvPr id="6" name="Picture 5">
            <a:extLst>
              <a:ext uri="{FF2B5EF4-FFF2-40B4-BE49-F238E27FC236}">
                <a16:creationId xmlns:a16="http://schemas.microsoft.com/office/drawing/2014/main" id="{436C73A4-A55A-A2C7-BC34-8072B86EB0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4800" y="304800"/>
            <a:ext cx="5867400" cy="5257800"/>
          </a:xfrm>
          <a:prstGeom prst="rect">
            <a:avLst/>
          </a:prstGeom>
        </p:spPr>
      </p:pic>
    </p:spTree>
    <p:extLst>
      <p:ext uri="{BB962C8B-B14F-4D97-AF65-F5344CB8AC3E}">
        <p14:creationId xmlns:p14="http://schemas.microsoft.com/office/powerpoint/2010/main" val="92655821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34FBDB5F-F88B-4ECD-8AC6-E346D095E253}" type="slidenum">
              <a:rPr lang="en-US" smtClean="0"/>
              <a:pPr/>
              <a:t>7</a:t>
            </a:fld>
            <a:endParaRPr lang="en-US"/>
          </a:p>
        </p:txBody>
      </p:sp>
      <p:sp>
        <p:nvSpPr>
          <p:cNvPr id="6" name="TextBox 5"/>
          <p:cNvSpPr txBox="1"/>
          <p:nvPr/>
        </p:nvSpPr>
        <p:spPr>
          <a:xfrm>
            <a:off x="1676400" y="1143000"/>
            <a:ext cx="2971800" cy="1754326"/>
          </a:xfrm>
          <a:prstGeom prst="rect">
            <a:avLst/>
          </a:prstGeom>
          <a:noFill/>
        </p:spPr>
        <p:txBody>
          <a:bodyPr wrap="square" rtlCol="0">
            <a:spAutoFit/>
          </a:bodyPr>
          <a:lstStyle/>
          <a:p>
            <a:pPr marL="742950" indent="-742950" algn="r">
              <a:buAutoNum type="arabicPeriod"/>
            </a:pPr>
            <a:r>
              <a:rPr lang="en-US" sz="5400" dirty="0">
                <a:latin typeface="Candara" panose="020E0502030303020204" pitchFamily="34" charset="0"/>
              </a:rPr>
              <a:t>Traps </a:t>
            </a:r>
          </a:p>
          <a:p>
            <a:pPr algn="r"/>
            <a:r>
              <a:rPr lang="en-US" sz="5400" dirty="0">
                <a:latin typeface="Candara" panose="020E0502030303020204" pitchFamily="34" charset="0"/>
              </a:rPr>
              <a:t>Deceive</a:t>
            </a:r>
          </a:p>
        </p:txBody>
      </p:sp>
      <p:pic>
        <p:nvPicPr>
          <p:cNvPr id="8" name="Picture 2" descr="http://www.texasbeyondhistory.net/hinds/images/SpringSn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76200"/>
            <a:ext cx="5638800" cy="6820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470378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34FBDB5F-F88B-4ECD-8AC6-E346D095E253}" type="slidenum">
              <a:rPr lang="en-US" smtClean="0"/>
              <a:pPr/>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567188"/>
            <a:ext cx="8839200" cy="4267200"/>
          </a:xfrm>
          <a:prstGeom prst="rect">
            <a:avLst/>
          </a:prstGeom>
        </p:spPr>
      </p:pic>
      <p:sp>
        <p:nvSpPr>
          <p:cNvPr id="6" name="TextBox 5"/>
          <p:cNvSpPr txBox="1"/>
          <p:nvPr/>
        </p:nvSpPr>
        <p:spPr>
          <a:xfrm>
            <a:off x="1371600" y="304800"/>
            <a:ext cx="9067800" cy="1754326"/>
          </a:xfrm>
          <a:prstGeom prst="rect">
            <a:avLst/>
          </a:prstGeom>
          <a:noFill/>
        </p:spPr>
        <p:txBody>
          <a:bodyPr wrap="square" rtlCol="0">
            <a:spAutoFit/>
          </a:bodyPr>
          <a:lstStyle/>
          <a:p>
            <a:pPr algn="ctr"/>
            <a:r>
              <a:rPr lang="en-US" sz="5400" dirty="0">
                <a:latin typeface="Candara" panose="020E0502030303020204" pitchFamily="34" charset="0"/>
              </a:rPr>
              <a:t>2. A Trap Always Promises </a:t>
            </a:r>
          </a:p>
          <a:p>
            <a:pPr algn="ctr"/>
            <a:r>
              <a:rPr lang="en-US" sz="5400" dirty="0">
                <a:latin typeface="Candara" panose="020E0502030303020204" pitchFamily="34" charset="0"/>
              </a:rPr>
              <a:t>Something Good</a:t>
            </a:r>
          </a:p>
        </p:txBody>
      </p:sp>
    </p:spTree>
    <p:extLst>
      <p:ext uri="{BB962C8B-B14F-4D97-AF65-F5344CB8AC3E}">
        <p14:creationId xmlns:p14="http://schemas.microsoft.com/office/powerpoint/2010/main" val="304520582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66800" y="-18287"/>
            <a:ext cx="10550769" cy="6857999"/>
          </a:xfrm>
          <a:prstGeom prst="rect">
            <a:avLst/>
          </a:prstGeom>
        </p:spPr>
      </p:pic>
      <p:sp>
        <p:nvSpPr>
          <p:cNvPr id="2" name="Date Placeholder 1"/>
          <p:cNvSpPr>
            <a:spLocks noGrp="1"/>
          </p:cNvSpPr>
          <p:nvPr>
            <p:ph type="dt" sz="half" idx="10"/>
          </p:nvPr>
        </p:nvSpPr>
        <p:spPr/>
        <p:txBody>
          <a:bodyPr/>
          <a:lstStyle/>
          <a:p>
            <a:r>
              <a:rPr lang="en-US"/>
              <a:t>2-5-2025</a:t>
            </a:r>
          </a:p>
        </p:txBody>
      </p:sp>
      <p:sp>
        <p:nvSpPr>
          <p:cNvPr id="3" name="Footer Placeholder 2"/>
          <p:cNvSpPr>
            <a:spLocks noGrp="1"/>
          </p:cNvSpPr>
          <p:nvPr>
            <p:ph type="ftr" sz="quarter" idx="11"/>
          </p:nvPr>
        </p:nvSpPr>
        <p:spPr/>
        <p:txBody>
          <a:bodyPr/>
          <a:lstStyle/>
          <a:p>
            <a:r>
              <a:rPr lang="en-US"/>
              <a:t>If I Had A Family Traps 1</a:t>
            </a:r>
          </a:p>
        </p:txBody>
      </p:sp>
      <p:sp>
        <p:nvSpPr>
          <p:cNvPr id="4" name="Slide Number Placeholder 3"/>
          <p:cNvSpPr>
            <a:spLocks noGrp="1"/>
          </p:cNvSpPr>
          <p:nvPr>
            <p:ph type="sldNum" sz="quarter" idx="12"/>
          </p:nvPr>
        </p:nvSpPr>
        <p:spPr/>
        <p:txBody>
          <a:bodyPr/>
          <a:lstStyle/>
          <a:p>
            <a:fld id="{190D9BD3-E57B-4194-A545-2804EB95D970}" type="slidenum">
              <a:rPr lang="en-US" smtClean="0"/>
              <a:t>9</a:t>
            </a:fld>
            <a:endParaRPr lang="en-US"/>
          </a:p>
        </p:txBody>
      </p:sp>
      <p:sp>
        <p:nvSpPr>
          <p:cNvPr id="5" name="Rectangle 4"/>
          <p:cNvSpPr/>
          <p:nvPr/>
        </p:nvSpPr>
        <p:spPr>
          <a:xfrm>
            <a:off x="1873624" y="447009"/>
            <a:ext cx="8108576" cy="830997"/>
          </a:xfrm>
          <a:prstGeom prst="rect">
            <a:avLst/>
          </a:prstGeom>
          <a:solidFill>
            <a:schemeClr val="bg2">
              <a:lumMod val="25000"/>
              <a:alpha val="63000"/>
            </a:schemeClr>
          </a:solidFill>
        </p:spPr>
        <p:txBody>
          <a:bodyPr wrap="square">
            <a:spAutoFit/>
          </a:bodyPr>
          <a:lstStyle/>
          <a:p>
            <a:r>
              <a:rPr lang="en-US" sz="4800" dirty="0">
                <a:latin typeface="Candara" panose="020E0502030303020204" pitchFamily="34" charset="0"/>
              </a:rPr>
              <a:t>3. Traps Never look like Traps! </a:t>
            </a:r>
          </a:p>
        </p:txBody>
      </p:sp>
    </p:spTree>
    <p:extLst>
      <p:ext uri="{BB962C8B-B14F-4D97-AF65-F5344CB8AC3E}">
        <p14:creationId xmlns:p14="http://schemas.microsoft.com/office/powerpoint/2010/main" val="2024821047"/>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3793</TotalTime>
  <Words>2947</Words>
  <Application>Microsoft Office PowerPoint</Application>
  <PresentationFormat>Widescreen</PresentationFormat>
  <Paragraphs>216</Paragraphs>
  <Slides>36</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 Black</vt:lpstr>
      <vt:lpstr>Calibri</vt:lpstr>
      <vt:lpstr>Candara</vt:lpstr>
      <vt:lpstr>Chalkboard</vt:lpstr>
      <vt:lpstr>Wingdings 2</vt:lpstr>
      <vt:lpstr>Slate</vt:lpstr>
      <vt:lpstr>If I Had A Family The Intellect</vt:lpstr>
      <vt:lpstr>PowerPoint Presentation</vt:lpstr>
      <vt:lpstr>PowerPoint Presentation</vt:lpstr>
      <vt:lpstr>PowerPoint Presentation</vt:lpstr>
      <vt:lpstr>PowerPoint Presentation</vt:lpstr>
      <vt:lpstr>Trap: (w)   A mechanical device or enclosed place in which something, esp. an animal, is caught or penned.  Any device or plan for tricking a person or thing into being caught unawares.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I Had a Family: I Would Warn them about Traps  The Intellect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Coffey</dc:creator>
  <cp:lastModifiedBy>Barry Coffey</cp:lastModifiedBy>
  <cp:revision>274</cp:revision>
  <dcterms:created xsi:type="dcterms:W3CDTF">2010-02-26T19:17:35Z</dcterms:created>
  <dcterms:modified xsi:type="dcterms:W3CDTF">2025-02-06T00:16:09Z</dcterms:modified>
</cp:coreProperties>
</file>