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22"/>
  </p:notesMasterIdLst>
  <p:sldIdLst>
    <p:sldId id="256" r:id="rId2"/>
    <p:sldId id="516" r:id="rId3"/>
    <p:sldId id="262" r:id="rId4"/>
    <p:sldId id="295" r:id="rId5"/>
    <p:sldId id="296" r:id="rId6"/>
    <p:sldId id="515" r:id="rId7"/>
    <p:sldId id="513" r:id="rId8"/>
    <p:sldId id="258" r:id="rId9"/>
    <p:sldId id="260" r:id="rId10"/>
    <p:sldId id="523" r:id="rId11"/>
    <p:sldId id="518" r:id="rId12"/>
    <p:sldId id="517" r:id="rId13"/>
    <p:sldId id="520" r:id="rId14"/>
    <p:sldId id="259" r:id="rId15"/>
    <p:sldId id="281" r:id="rId16"/>
    <p:sldId id="521" r:id="rId17"/>
    <p:sldId id="263" r:id="rId18"/>
    <p:sldId id="519" r:id="rId19"/>
    <p:sldId id="522" r:id="rId20"/>
    <p:sldId id="29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95" d="100"/>
          <a:sy n="95" d="100"/>
        </p:scale>
        <p:origin x="1134" y="90"/>
      </p:cViewPr>
      <p:guideLst/>
    </p:cSldViewPr>
  </p:slideViewPr>
  <p:notesTextViewPr>
    <p:cViewPr>
      <p:scale>
        <a:sx n="1" d="1"/>
        <a:sy n="1" d="1"/>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20DC1-E812-4B05-AB2B-026F9CCA7A6E}"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E7045-094B-4622-8B5E-CD35658B803D}" type="slidenum">
              <a:rPr lang="en-US" smtClean="0"/>
              <a:t>‹#›</a:t>
            </a:fld>
            <a:endParaRPr lang="en-US"/>
          </a:p>
        </p:txBody>
      </p:sp>
    </p:spTree>
    <p:extLst>
      <p:ext uri="{BB962C8B-B14F-4D97-AF65-F5344CB8AC3E}">
        <p14:creationId xmlns:p14="http://schemas.microsoft.com/office/powerpoint/2010/main" val="125840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r>
              <a:rPr lang="en-US"/>
              <a:t>05-04-2025</a:t>
            </a:r>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Go Up Your Mountain</a:t>
            </a:r>
            <a:endParaRPr lang="en-US" dirty="0"/>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05-04-2025</a:t>
            </a:r>
            <a:endParaRPr lang="en-US" dirty="0"/>
          </a:p>
        </p:txBody>
      </p:sp>
      <p:sp>
        <p:nvSpPr>
          <p:cNvPr id="5" name="Footer Placeholder 4"/>
          <p:cNvSpPr>
            <a:spLocks noGrp="1"/>
          </p:cNvSpPr>
          <p:nvPr>
            <p:ph type="ftr" sz="quarter" idx="11"/>
          </p:nvPr>
        </p:nvSpPr>
        <p:spPr/>
        <p:txBody>
          <a:bodyPr/>
          <a:lstStyle/>
          <a:p>
            <a:r>
              <a:rPr lang="en-US"/>
              <a:t>Go Up Your Mountain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05-04-2025</a:t>
            </a:r>
            <a:endParaRPr lang="en-US" dirty="0"/>
          </a:p>
        </p:txBody>
      </p:sp>
      <p:sp>
        <p:nvSpPr>
          <p:cNvPr id="5" name="Footer Placeholder 4"/>
          <p:cNvSpPr>
            <a:spLocks noGrp="1"/>
          </p:cNvSpPr>
          <p:nvPr>
            <p:ph type="ftr" sz="quarter" idx="11"/>
          </p:nvPr>
        </p:nvSpPr>
        <p:spPr/>
        <p:txBody>
          <a:bodyPr/>
          <a:lstStyle/>
          <a:p>
            <a:r>
              <a:rPr lang="en-US"/>
              <a:t>Go Up Your Mountain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05-04-2025</a:t>
            </a:r>
            <a:endParaRPr lang="en-US" dirty="0"/>
          </a:p>
        </p:txBody>
      </p:sp>
      <p:sp>
        <p:nvSpPr>
          <p:cNvPr id="5" name="Footer Placeholder 4"/>
          <p:cNvSpPr>
            <a:spLocks noGrp="1"/>
          </p:cNvSpPr>
          <p:nvPr>
            <p:ph type="ftr" sz="quarter" idx="11"/>
          </p:nvPr>
        </p:nvSpPr>
        <p:spPr/>
        <p:txBody>
          <a:bodyPr/>
          <a:lstStyle/>
          <a:p>
            <a:r>
              <a:rPr lang="en-US"/>
              <a:t>Go Up Your Mountain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05-04-2025</a:t>
            </a:r>
            <a:endParaRPr lang="en-US" dirty="0"/>
          </a:p>
        </p:txBody>
      </p:sp>
      <p:sp>
        <p:nvSpPr>
          <p:cNvPr id="5" name="Footer Placeholder 4"/>
          <p:cNvSpPr>
            <a:spLocks noGrp="1"/>
          </p:cNvSpPr>
          <p:nvPr>
            <p:ph type="ftr" sz="quarter" idx="11"/>
          </p:nvPr>
        </p:nvSpPr>
        <p:spPr/>
        <p:txBody>
          <a:bodyPr/>
          <a:lstStyle/>
          <a:p>
            <a:r>
              <a:rPr lang="en-US"/>
              <a:t>Go Up Your Mountain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05-04-2025</a:t>
            </a:r>
            <a:endParaRPr lang="en-US" dirty="0"/>
          </a:p>
        </p:txBody>
      </p:sp>
      <p:sp>
        <p:nvSpPr>
          <p:cNvPr id="6" name="Footer Placeholder 5"/>
          <p:cNvSpPr>
            <a:spLocks noGrp="1"/>
          </p:cNvSpPr>
          <p:nvPr>
            <p:ph type="ftr" sz="quarter" idx="11"/>
          </p:nvPr>
        </p:nvSpPr>
        <p:spPr/>
        <p:txBody>
          <a:bodyPr/>
          <a:lstStyle/>
          <a:p>
            <a:r>
              <a:rPr lang="en-US"/>
              <a:t>Go Up Your Mountain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05-04-2025</a:t>
            </a:r>
            <a:endParaRPr lang="en-US" dirty="0"/>
          </a:p>
        </p:txBody>
      </p:sp>
      <p:sp>
        <p:nvSpPr>
          <p:cNvPr id="8" name="Footer Placeholder 7"/>
          <p:cNvSpPr>
            <a:spLocks noGrp="1"/>
          </p:cNvSpPr>
          <p:nvPr>
            <p:ph type="ftr" sz="quarter" idx="11"/>
          </p:nvPr>
        </p:nvSpPr>
        <p:spPr/>
        <p:txBody>
          <a:bodyPr/>
          <a:lstStyle/>
          <a:p>
            <a:r>
              <a:rPr lang="en-US"/>
              <a:t>Go Up Your Mountain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05-04-2025</a:t>
            </a:r>
            <a:endParaRPr lang="en-US" dirty="0"/>
          </a:p>
        </p:txBody>
      </p:sp>
      <p:sp>
        <p:nvSpPr>
          <p:cNvPr id="4" name="Footer Placeholder 3"/>
          <p:cNvSpPr>
            <a:spLocks noGrp="1"/>
          </p:cNvSpPr>
          <p:nvPr>
            <p:ph type="ftr" sz="quarter" idx="11"/>
          </p:nvPr>
        </p:nvSpPr>
        <p:spPr/>
        <p:txBody>
          <a:bodyPr/>
          <a:lstStyle/>
          <a:p>
            <a:r>
              <a:rPr lang="en-US"/>
              <a:t>Go Up Your Mountain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05-04-2025</a:t>
            </a:r>
            <a:endParaRPr lang="en-US" dirty="0"/>
          </a:p>
        </p:txBody>
      </p:sp>
      <p:sp>
        <p:nvSpPr>
          <p:cNvPr id="3" name="Footer Placeholder 2"/>
          <p:cNvSpPr>
            <a:spLocks noGrp="1"/>
          </p:cNvSpPr>
          <p:nvPr>
            <p:ph type="ftr" sz="quarter" idx="11"/>
          </p:nvPr>
        </p:nvSpPr>
        <p:spPr/>
        <p:txBody>
          <a:bodyPr/>
          <a:lstStyle/>
          <a:p>
            <a:r>
              <a:rPr lang="en-US"/>
              <a:t>Go Up Your Mountain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05-04-2025</a:t>
            </a:r>
            <a:endParaRPr lang="en-US" dirty="0"/>
          </a:p>
        </p:txBody>
      </p:sp>
      <p:sp>
        <p:nvSpPr>
          <p:cNvPr id="6" name="Footer Placeholder 5"/>
          <p:cNvSpPr>
            <a:spLocks noGrp="1"/>
          </p:cNvSpPr>
          <p:nvPr>
            <p:ph type="ftr" sz="quarter" idx="11"/>
          </p:nvPr>
        </p:nvSpPr>
        <p:spPr/>
        <p:txBody>
          <a:bodyPr/>
          <a:lstStyle/>
          <a:p>
            <a:r>
              <a:rPr lang="en-US"/>
              <a:t>Go Up Your Mountain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05-04-2025</a:t>
            </a:r>
            <a:endParaRPr lang="en-US" dirty="0"/>
          </a:p>
        </p:txBody>
      </p:sp>
      <p:sp>
        <p:nvSpPr>
          <p:cNvPr id="6" name="Footer Placeholder 5"/>
          <p:cNvSpPr>
            <a:spLocks noGrp="1"/>
          </p:cNvSpPr>
          <p:nvPr>
            <p:ph type="ftr" sz="quarter" idx="11"/>
          </p:nvPr>
        </p:nvSpPr>
        <p:spPr/>
        <p:txBody>
          <a:bodyPr/>
          <a:lstStyle/>
          <a:p>
            <a:r>
              <a:rPr lang="en-US"/>
              <a:t>Go Up Your Mountain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r>
              <a:rPr lang="en-US"/>
              <a:t>05-04-2025</a:t>
            </a:r>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r>
              <a:rPr lang="en-US"/>
              <a:t>Go Up Your Mountain</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52" r:id="rId6"/>
    <p:sldLayoutId id="2147483847" r:id="rId7"/>
    <p:sldLayoutId id="2147483848" r:id="rId8"/>
    <p:sldLayoutId id="2147483849" r:id="rId9"/>
    <p:sldLayoutId id="2147483850" r:id="rId10"/>
    <p:sldLayoutId id="2147483851" r:id="rId11"/>
  </p:sldLayoutIdLst>
  <p:transition spd="slow">
    <p:cover/>
  </p:transition>
  <p:hf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ilhouette of a person climbing a mountain&#10;&#10;AI-generated content may be incorrect.">
            <a:extLst>
              <a:ext uri="{FF2B5EF4-FFF2-40B4-BE49-F238E27FC236}">
                <a16:creationId xmlns:a16="http://schemas.microsoft.com/office/drawing/2014/main" id="{DCC3CE86-CD7D-37BC-78C6-F3A5FB92D7F0}"/>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20" y="-2"/>
            <a:ext cx="12191980" cy="6858000"/>
          </a:xfrm>
          <a:prstGeom prst="rect">
            <a:avLst/>
          </a:prstGeom>
        </p:spPr>
      </p:pic>
      <p:sp>
        <p:nvSpPr>
          <p:cNvPr id="2" name="Title 1">
            <a:extLst>
              <a:ext uri="{FF2B5EF4-FFF2-40B4-BE49-F238E27FC236}">
                <a16:creationId xmlns:a16="http://schemas.microsoft.com/office/drawing/2014/main" id="{771844BB-C240-441C-A693-29BFCAE4F97F}"/>
              </a:ext>
            </a:extLst>
          </p:cNvPr>
          <p:cNvSpPr>
            <a:spLocks noGrp="1"/>
          </p:cNvSpPr>
          <p:nvPr>
            <p:ph type="ctrTitle"/>
          </p:nvPr>
        </p:nvSpPr>
        <p:spPr>
          <a:xfrm>
            <a:off x="598721" y="0"/>
            <a:ext cx="9418320" cy="4041648"/>
          </a:xfrm>
        </p:spPr>
        <p:txBody>
          <a:bodyPr>
            <a:normAutofit/>
          </a:bodyPr>
          <a:lstStyle/>
          <a:p>
            <a:r>
              <a:rPr lang="en-US" sz="8800" spc="-150" dirty="0"/>
              <a:t>Go Ye Up </a:t>
            </a:r>
            <a:br>
              <a:rPr lang="en-US" sz="8800" spc="-150" dirty="0"/>
            </a:br>
            <a:r>
              <a:rPr lang="en-US" sz="8800" spc="-150" dirty="0"/>
              <a:t>Your Mountain</a:t>
            </a:r>
          </a:p>
        </p:txBody>
      </p:sp>
      <p:sp>
        <p:nvSpPr>
          <p:cNvPr id="3" name="Subtitle 2">
            <a:extLst>
              <a:ext uri="{FF2B5EF4-FFF2-40B4-BE49-F238E27FC236}">
                <a16:creationId xmlns:a16="http://schemas.microsoft.com/office/drawing/2014/main" id="{BF188A31-6E12-4EE8-B074-E327745B4AC4}"/>
              </a:ext>
            </a:extLst>
          </p:cNvPr>
          <p:cNvSpPr>
            <a:spLocks noGrp="1"/>
          </p:cNvSpPr>
          <p:nvPr>
            <p:ph type="subTitle" idx="1"/>
          </p:nvPr>
        </p:nvSpPr>
        <p:spPr>
          <a:xfrm>
            <a:off x="598721" y="3868615"/>
            <a:ext cx="10379947" cy="1919236"/>
          </a:xfrm>
        </p:spPr>
        <p:txBody>
          <a:bodyPr>
            <a:noAutofit/>
          </a:bodyPr>
          <a:lstStyle/>
          <a:p>
            <a:r>
              <a:rPr lang="en-US" sz="2400" b="1" dirty="0">
                <a:solidFill>
                  <a:schemeClr val="tx1">
                    <a:lumMod val="85000"/>
                  </a:schemeClr>
                </a:solidFill>
              </a:rPr>
              <a:t>EZRA 6:14 </a:t>
            </a:r>
            <a:r>
              <a:rPr lang="en-US" sz="2400" i="1" dirty="0">
                <a:solidFill>
                  <a:schemeClr val="tx1">
                    <a:lumMod val="85000"/>
                  </a:schemeClr>
                </a:solidFill>
              </a:rPr>
              <a:t>And the elders of the Jews </a:t>
            </a:r>
            <a:r>
              <a:rPr lang="en-US" sz="2400" i="1" dirty="0" err="1">
                <a:solidFill>
                  <a:schemeClr val="tx1">
                    <a:lumMod val="85000"/>
                  </a:schemeClr>
                </a:solidFill>
              </a:rPr>
              <a:t>builded</a:t>
            </a:r>
            <a:r>
              <a:rPr lang="en-US" sz="2400" i="1" dirty="0">
                <a:solidFill>
                  <a:schemeClr val="tx1">
                    <a:lumMod val="85000"/>
                  </a:schemeClr>
                </a:solidFill>
              </a:rPr>
              <a:t>, and they prospered through the prophesying of Haggai the prophet and Zechariah the son of Iddo. And they </a:t>
            </a:r>
            <a:r>
              <a:rPr lang="en-US" sz="2400" i="1" dirty="0" err="1">
                <a:solidFill>
                  <a:schemeClr val="tx1">
                    <a:lumMod val="85000"/>
                  </a:schemeClr>
                </a:solidFill>
              </a:rPr>
              <a:t>builded</a:t>
            </a:r>
            <a:r>
              <a:rPr lang="en-US" sz="2400" i="1" dirty="0">
                <a:solidFill>
                  <a:schemeClr val="tx1">
                    <a:lumMod val="85000"/>
                  </a:schemeClr>
                </a:solidFill>
              </a:rPr>
              <a:t>, and finished it, according to the commandment of the God of Israel, and according to the commandment of Cyrus, and Darius, and Artaxerxes king of Persia.</a:t>
            </a:r>
          </a:p>
          <a:p>
            <a:r>
              <a:rPr lang="en-US" sz="2400" b="1" dirty="0">
                <a:solidFill>
                  <a:schemeClr val="tx1">
                    <a:lumMod val="85000"/>
                  </a:schemeClr>
                </a:solidFill>
              </a:rPr>
              <a:t>HAGGAI 1:8 </a:t>
            </a:r>
            <a:r>
              <a:rPr lang="en-US" sz="2400" i="1" dirty="0">
                <a:solidFill>
                  <a:schemeClr val="tx1">
                    <a:lumMod val="85000"/>
                  </a:schemeClr>
                </a:solidFill>
              </a:rPr>
              <a:t>Go up to the mountain, and bring wood, and build the house; and I will take pleasure in it, and I will be glorified, saith the LORD.</a:t>
            </a:r>
          </a:p>
        </p:txBody>
      </p:sp>
      <p:sp>
        <p:nvSpPr>
          <p:cNvPr id="14" name="Rectangle 13">
            <a:extLst>
              <a:ext uri="{FF2B5EF4-FFF2-40B4-BE49-F238E27FC236}">
                <a16:creationId xmlns:a16="http://schemas.microsoft.com/office/drawing/2014/main" id="{948C6639-F651-4D15-A695-E9D03BB2A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 y="0"/>
            <a:ext cx="457200" cy="6858000"/>
          </a:xfrm>
          <a:prstGeom prst="rect">
            <a:avLst/>
          </a:prstGeom>
          <a:solidFill>
            <a:srgbClr val="3030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F8C1B9D8-212A-444E-B28D-25DA59618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3030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359819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91758-AC19-B0A5-3C74-836D925BB262}"/>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E37CAE87-5DE5-EE01-20DB-0C53F9963C44}"/>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7D915BA7-1FA3-A53E-4A29-21A1C8F8F30C}"/>
              </a:ext>
            </a:extLst>
          </p:cNvPr>
          <p:cNvSpPr>
            <a:spLocks noGrp="1"/>
          </p:cNvSpPr>
          <p:nvPr>
            <p:ph type="sldNum" sz="quarter" idx="12"/>
          </p:nvPr>
        </p:nvSpPr>
        <p:spPr/>
        <p:txBody>
          <a:bodyPr>
            <a:normAutofit lnSpcReduction="10000"/>
          </a:bodyPr>
          <a:lstStyle/>
          <a:p>
            <a:fld id="{4FAB73BC-B049-4115-A692-8D63A059BFB8}" type="slidenum">
              <a:rPr lang="en-US" smtClean="0"/>
              <a:t>10</a:t>
            </a:fld>
            <a:endParaRPr lang="en-US" dirty="0"/>
          </a:p>
        </p:txBody>
      </p:sp>
      <p:sp>
        <p:nvSpPr>
          <p:cNvPr id="6" name="TextBox 5">
            <a:extLst>
              <a:ext uri="{FF2B5EF4-FFF2-40B4-BE49-F238E27FC236}">
                <a16:creationId xmlns:a16="http://schemas.microsoft.com/office/drawing/2014/main" id="{3A97066D-F2C9-0E3B-4BCB-464AAE159ED6}"/>
              </a:ext>
            </a:extLst>
          </p:cNvPr>
          <p:cNvSpPr txBox="1"/>
          <p:nvPr/>
        </p:nvSpPr>
        <p:spPr>
          <a:xfrm>
            <a:off x="198408" y="138023"/>
            <a:ext cx="11188460" cy="6309420"/>
          </a:xfrm>
          <a:prstGeom prst="rect">
            <a:avLst/>
          </a:prstGeom>
          <a:noFill/>
        </p:spPr>
        <p:txBody>
          <a:bodyPr wrap="square">
            <a:spAutoFit/>
          </a:bodyPr>
          <a:lstStyle/>
          <a:p>
            <a:r>
              <a:rPr lang="en-US" sz="4400" b="1" dirty="0"/>
              <a:t>EXODUS 14:13-16</a:t>
            </a:r>
          </a:p>
          <a:p>
            <a:r>
              <a:rPr lang="en-US" sz="3600" i="1" dirty="0"/>
              <a:t>	And Moses said unto the people, Fear ye not, stand still, and see the salvation of the LORD, which he will shew to you to day: for the Egyptians whom ye have seen to day, ye shall see them again no more for ever. 14 The LORD shall fight for you, and ye shall hold your peace. 15 And the LORD said unto Moses, Wherefore </a:t>
            </a:r>
            <a:r>
              <a:rPr lang="en-US" sz="3600" i="1" dirty="0" err="1"/>
              <a:t>criest</a:t>
            </a:r>
            <a:r>
              <a:rPr lang="en-US" sz="3600" i="1" dirty="0"/>
              <a:t> thou unto me? speak unto the children of Israel, that they go forward: 16 But lift thou up thy rod, and stretch out thine hand over the sea, and divide it: and the children of Israel shall go on dry ground through the midst of the sea.</a:t>
            </a:r>
          </a:p>
        </p:txBody>
      </p:sp>
    </p:spTree>
    <p:extLst>
      <p:ext uri="{BB962C8B-B14F-4D97-AF65-F5344CB8AC3E}">
        <p14:creationId xmlns:p14="http://schemas.microsoft.com/office/powerpoint/2010/main" val="153581772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674FAE-6C90-B97E-2666-75B254EEA6A5}"/>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555B7523-2DCF-5518-C560-6255A27AB0D4}"/>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E020792C-8F0C-391D-B4FC-64BCFBDE9F69}"/>
              </a:ext>
            </a:extLst>
          </p:cNvPr>
          <p:cNvSpPr>
            <a:spLocks noGrp="1"/>
          </p:cNvSpPr>
          <p:nvPr>
            <p:ph type="sldNum" sz="quarter" idx="12"/>
          </p:nvPr>
        </p:nvSpPr>
        <p:spPr/>
        <p:txBody>
          <a:bodyPr>
            <a:normAutofit lnSpcReduction="10000"/>
          </a:bodyPr>
          <a:lstStyle/>
          <a:p>
            <a:fld id="{4FAB73BC-B049-4115-A692-8D63A059BFB8}" type="slidenum">
              <a:rPr lang="en-US" smtClean="0"/>
              <a:t>11</a:t>
            </a:fld>
            <a:endParaRPr lang="en-US" dirty="0"/>
          </a:p>
        </p:txBody>
      </p:sp>
      <p:sp>
        <p:nvSpPr>
          <p:cNvPr id="6" name="TextBox 5">
            <a:extLst>
              <a:ext uri="{FF2B5EF4-FFF2-40B4-BE49-F238E27FC236}">
                <a16:creationId xmlns:a16="http://schemas.microsoft.com/office/drawing/2014/main" id="{84FE17A8-CD03-BC1B-6877-16A8553E2566}"/>
              </a:ext>
            </a:extLst>
          </p:cNvPr>
          <p:cNvSpPr txBox="1"/>
          <p:nvPr/>
        </p:nvSpPr>
        <p:spPr>
          <a:xfrm>
            <a:off x="80387" y="92075"/>
            <a:ext cx="11384781" cy="6863417"/>
          </a:xfrm>
          <a:prstGeom prst="rect">
            <a:avLst/>
          </a:prstGeom>
          <a:noFill/>
        </p:spPr>
        <p:txBody>
          <a:bodyPr wrap="square">
            <a:spAutoFit/>
          </a:bodyPr>
          <a:lstStyle/>
          <a:p>
            <a:r>
              <a:rPr lang="en-US" sz="4400" b="1" dirty="0"/>
              <a:t>ISAIAH 51:11-13</a:t>
            </a:r>
          </a:p>
          <a:p>
            <a:r>
              <a:rPr lang="en-US" sz="3600" i="1" dirty="0"/>
              <a:t>	Therefore the redeemed of the LORD shall return, and come with singing unto Zion; and everlasting joy shall be upon their head: they shall obtain gladness and joy; and sorrow and mourning shall flee away. 12 I, even I, am he that </a:t>
            </a:r>
            <a:r>
              <a:rPr lang="en-US" sz="3600" i="1" dirty="0" err="1"/>
              <a:t>comforteth</a:t>
            </a:r>
            <a:r>
              <a:rPr lang="en-US" sz="3600" i="1" dirty="0"/>
              <a:t> you: </a:t>
            </a:r>
            <a:r>
              <a:rPr lang="en-US" sz="3600" i="1" u="sng" dirty="0"/>
              <a:t>who art thou</a:t>
            </a:r>
            <a:r>
              <a:rPr lang="en-US" sz="3600" i="1" dirty="0"/>
              <a:t>, that thou shouldest be afraid of a man that shall die, and of the son of man which shall be made as grass; 13 And </a:t>
            </a:r>
            <a:r>
              <a:rPr lang="en-US" sz="3600" i="1" dirty="0" err="1"/>
              <a:t>forgettest</a:t>
            </a:r>
            <a:r>
              <a:rPr lang="en-US" sz="3600" i="1" dirty="0"/>
              <a:t> the LORD thy </a:t>
            </a:r>
            <a:r>
              <a:rPr lang="en-US" sz="3600" i="1" spc="-150" dirty="0"/>
              <a:t>maker, that hath stretched forth the heavens, and laid the foundations of the earth; and hast feared continually every day because of the fury of the oppressor, as if he were ready to destroy? and where is the fury of the oppressor?</a:t>
            </a:r>
          </a:p>
        </p:txBody>
      </p:sp>
    </p:spTree>
    <p:extLst>
      <p:ext uri="{BB962C8B-B14F-4D97-AF65-F5344CB8AC3E}">
        <p14:creationId xmlns:p14="http://schemas.microsoft.com/office/powerpoint/2010/main" val="195515363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2182E8-89BA-B831-C13A-9B1BE938D799}"/>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72C876CF-10CD-7BF8-73C6-0AB249F26B81}"/>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AD03546A-0106-3A84-AA7D-26066E0C44FC}"/>
              </a:ext>
            </a:extLst>
          </p:cNvPr>
          <p:cNvSpPr>
            <a:spLocks noGrp="1"/>
          </p:cNvSpPr>
          <p:nvPr>
            <p:ph type="sldNum" sz="quarter" idx="12"/>
          </p:nvPr>
        </p:nvSpPr>
        <p:spPr/>
        <p:txBody>
          <a:bodyPr>
            <a:normAutofit lnSpcReduction="10000"/>
          </a:bodyPr>
          <a:lstStyle/>
          <a:p>
            <a:fld id="{4FAB73BC-B049-4115-A692-8D63A059BFB8}" type="slidenum">
              <a:rPr lang="en-US" smtClean="0"/>
              <a:t>12</a:t>
            </a:fld>
            <a:endParaRPr lang="en-US" dirty="0"/>
          </a:p>
        </p:txBody>
      </p:sp>
      <p:sp>
        <p:nvSpPr>
          <p:cNvPr id="6" name="TextBox 5">
            <a:extLst>
              <a:ext uri="{FF2B5EF4-FFF2-40B4-BE49-F238E27FC236}">
                <a16:creationId xmlns:a16="http://schemas.microsoft.com/office/drawing/2014/main" id="{93E4D48A-ACA3-2DF4-681F-AF47EFD3302D}"/>
              </a:ext>
            </a:extLst>
          </p:cNvPr>
          <p:cNvSpPr txBox="1"/>
          <p:nvPr/>
        </p:nvSpPr>
        <p:spPr>
          <a:xfrm>
            <a:off x="259396" y="228601"/>
            <a:ext cx="10914371" cy="5139869"/>
          </a:xfrm>
          <a:prstGeom prst="rect">
            <a:avLst/>
          </a:prstGeom>
          <a:noFill/>
        </p:spPr>
        <p:txBody>
          <a:bodyPr wrap="square">
            <a:spAutoFit/>
          </a:bodyPr>
          <a:lstStyle/>
          <a:p>
            <a:r>
              <a:rPr lang="en-US" sz="4800" b="1" dirty="0"/>
              <a:t>EZRA 6:14</a:t>
            </a:r>
          </a:p>
          <a:p>
            <a:r>
              <a:rPr lang="en-US" sz="4000" i="1" dirty="0"/>
              <a:t>	And the elders of the Jews </a:t>
            </a:r>
            <a:r>
              <a:rPr lang="en-US" sz="4000" i="1" dirty="0" err="1"/>
              <a:t>builded</a:t>
            </a:r>
            <a:r>
              <a:rPr lang="en-US" sz="4000" i="1" dirty="0"/>
              <a:t>, and they prospered through the prophesying of Haggai the prophet and Zechariah the son of Iddo. </a:t>
            </a:r>
          </a:p>
          <a:p>
            <a:r>
              <a:rPr lang="en-US" sz="4000" i="1" dirty="0"/>
              <a:t>	And they </a:t>
            </a:r>
            <a:r>
              <a:rPr lang="en-US" sz="4000" i="1" dirty="0" err="1"/>
              <a:t>builded</a:t>
            </a:r>
            <a:r>
              <a:rPr lang="en-US" sz="4000" i="1" dirty="0"/>
              <a:t>, and finished it, according to the commandment of the God of Israel, and according to the commandment of Cyrus, and Darius, and Artaxerxes king of Persia.</a:t>
            </a:r>
          </a:p>
        </p:txBody>
      </p:sp>
    </p:spTree>
    <p:extLst>
      <p:ext uri="{BB962C8B-B14F-4D97-AF65-F5344CB8AC3E}">
        <p14:creationId xmlns:p14="http://schemas.microsoft.com/office/powerpoint/2010/main" val="333884564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C7932-6909-FA4F-CB12-1C3FBEE8692A}"/>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011DB6C8-8E89-406D-601F-D779EFF2BE65}"/>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4CC1D4F0-8202-A1DB-754B-374F1C75BB93}"/>
              </a:ext>
            </a:extLst>
          </p:cNvPr>
          <p:cNvSpPr>
            <a:spLocks noGrp="1"/>
          </p:cNvSpPr>
          <p:nvPr>
            <p:ph type="sldNum" sz="quarter" idx="12"/>
          </p:nvPr>
        </p:nvSpPr>
        <p:spPr/>
        <p:txBody>
          <a:bodyPr>
            <a:normAutofit lnSpcReduction="10000"/>
          </a:bodyPr>
          <a:lstStyle/>
          <a:p>
            <a:fld id="{4FAB73BC-B049-4115-A692-8D63A059BFB8}" type="slidenum">
              <a:rPr lang="en-US" smtClean="0"/>
              <a:t>13</a:t>
            </a:fld>
            <a:endParaRPr lang="en-US" dirty="0"/>
          </a:p>
        </p:txBody>
      </p:sp>
      <p:sp>
        <p:nvSpPr>
          <p:cNvPr id="6" name="TextBox 5">
            <a:extLst>
              <a:ext uri="{FF2B5EF4-FFF2-40B4-BE49-F238E27FC236}">
                <a16:creationId xmlns:a16="http://schemas.microsoft.com/office/drawing/2014/main" id="{05A0C502-CCD9-D6F4-7248-24319887E9F7}"/>
              </a:ext>
            </a:extLst>
          </p:cNvPr>
          <p:cNvSpPr txBox="1"/>
          <p:nvPr/>
        </p:nvSpPr>
        <p:spPr>
          <a:xfrm>
            <a:off x="121379" y="51763"/>
            <a:ext cx="11187857" cy="5139869"/>
          </a:xfrm>
          <a:prstGeom prst="rect">
            <a:avLst/>
          </a:prstGeom>
          <a:noFill/>
        </p:spPr>
        <p:txBody>
          <a:bodyPr wrap="square">
            <a:spAutoFit/>
          </a:bodyPr>
          <a:lstStyle/>
          <a:p>
            <a:r>
              <a:rPr lang="en-US" sz="4800" b="1" dirty="0"/>
              <a:t>GOD'S.COVENANT.WITH.ABRAHAM</a:t>
            </a:r>
            <a:r>
              <a:rPr lang="en-US" sz="4000" dirty="0"/>
              <a:t>  (CHARLOTTE.NC) </a:t>
            </a:r>
          </a:p>
          <a:p>
            <a:r>
              <a:rPr lang="en-US" sz="4000" dirty="0"/>
              <a:t>	 While we got our heads bowed... Sinner friend of mine, I know something great for you, my lost brother, my wayward sister, </a:t>
            </a:r>
            <a:r>
              <a:rPr lang="en-US" sz="4000" u="sng" dirty="0"/>
              <a:t>you </a:t>
            </a:r>
            <a:r>
              <a:rPr lang="en-US" sz="4000" u="sng" dirty="0" err="1"/>
              <a:t>ain't</a:t>
            </a:r>
            <a:r>
              <a:rPr lang="en-US" sz="4000" u="sng" dirty="0"/>
              <a:t> supposed to be in the condition you're in. God made you to serve Him</a:t>
            </a:r>
            <a:r>
              <a:rPr lang="en-US" sz="4000" dirty="0"/>
              <a:t>. Sin's what's wrecked you like this.“																						 56-0428 </a:t>
            </a:r>
          </a:p>
        </p:txBody>
      </p:sp>
    </p:spTree>
    <p:extLst>
      <p:ext uri="{BB962C8B-B14F-4D97-AF65-F5344CB8AC3E}">
        <p14:creationId xmlns:p14="http://schemas.microsoft.com/office/powerpoint/2010/main" val="17926525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39A2F9F-4BFD-43B1-8BBE-ACFE87A0D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lose-up of treble cleff on music sheet">
            <a:extLst>
              <a:ext uri="{FF2B5EF4-FFF2-40B4-BE49-F238E27FC236}">
                <a16:creationId xmlns:a16="http://schemas.microsoft.com/office/drawing/2014/main" id="{A2AABBCC-4523-391F-C3D6-70AFCBE7149B}"/>
              </a:ext>
            </a:extLst>
          </p:cNvPr>
          <p:cNvPicPr>
            <a:picLocks noChangeAspect="1"/>
          </p:cNvPicPr>
          <p:nvPr/>
        </p:nvPicPr>
        <p:blipFill>
          <a:blip r:embed="rId2" cstate="screen">
            <a:alphaModFix amt="2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4E0A3570-EC57-4B5F-8C70-3023F586E5AA}"/>
              </a:ext>
            </a:extLst>
          </p:cNvPr>
          <p:cNvSpPr txBox="1"/>
          <p:nvPr/>
        </p:nvSpPr>
        <p:spPr>
          <a:xfrm>
            <a:off x="259396" y="138224"/>
            <a:ext cx="11138706" cy="6041914"/>
          </a:xfrm>
          <a:prstGeom prst="rect">
            <a:avLst/>
          </a:prstGeom>
        </p:spPr>
        <p:txBody>
          <a:bodyPr vert="horz" lIns="91440" tIns="45720" rIns="91440" bIns="45720" rtlCol="0">
            <a:normAutofit/>
          </a:bodyPr>
          <a:lstStyle/>
          <a:p>
            <a:pPr indent="-182880" defTabSz="914400">
              <a:spcAft>
                <a:spcPts val="600"/>
              </a:spcAft>
              <a:buClr>
                <a:schemeClr val="accent1"/>
              </a:buClr>
            </a:pPr>
            <a:r>
              <a:rPr lang="en-US" sz="4800" b="1" dirty="0"/>
              <a:t>THE.SECOND.SEAL</a:t>
            </a:r>
          </a:p>
          <a:p>
            <a:pPr indent="-182880" defTabSz="914400">
              <a:spcAft>
                <a:spcPts val="600"/>
              </a:spcAft>
              <a:buClr>
                <a:schemeClr val="accent1"/>
              </a:buClr>
            </a:pPr>
            <a:r>
              <a:rPr lang="en-US" sz="4000" dirty="0"/>
              <a:t>	135  The only thing, </a:t>
            </a:r>
            <a:r>
              <a:rPr lang="en-US" sz="4000" u="sng" dirty="0"/>
              <a:t>don't try to line Scriptures up to your thought, but line yourself up with the Scriptures</a:t>
            </a:r>
            <a:r>
              <a:rPr lang="en-US" sz="4000" dirty="0"/>
              <a:t>. Then you're running with God. No matter how much you have to cut away or lay aside, line up with that. </a:t>
            </a:r>
          </a:p>
          <a:p>
            <a:pPr indent="-182880" algn="r" defTabSz="914400">
              <a:spcAft>
                <a:spcPts val="600"/>
              </a:spcAft>
              <a:buClr>
                <a:schemeClr val="accent1"/>
              </a:buClr>
            </a:pPr>
            <a:r>
              <a:rPr lang="en-US" sz="4000" dirty="0"/>
              <a:t>63-0319</a:t>
            </a:r>
          </a:p>
        </p:txBody>
      </p:sp>
      <p:sp>
        <p:nvSpPr>
          <p:cNvPr id="18" name="Rectangle 17">
            <a:extLst>
              <a:ext uri="{FF2B5EF4-FFF2-40B4-BE49-F238E27FC236}">
                <a16:creationId xmlns:a16="http://schemas.microsoft.com/office/drawing/2014/main" id="{DB383DC5-236D-4BB4-AB9E-014F4FCF1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3030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Date Placeholder 3">
            <a:extLst>
              <a:ext uri="{FF2B5EF4-FFF2-40B4-BE49-F238E27FC236}">
                <a16:creationId xmlns:a16="http://schemas.microsoft.com/office/drawing/2014/main" id="{B2C9EBE9-4D88-47D7-8D32-24601D46D064}"/>
              </a:ext>
            </a:extLst>
          </p:cNvPr>
          <p:cNvSpPr>
            <a:spLocks noGrp="1"/>
          </p:cNvSpPr>
          <p:nvPr>
            <p:ph type="dt" sz="half" idx="10"/>
          </p:nvPr>
        </p:nvSpPr>
        <p:spPr>
          <a:xfrm rot="16200000">
            <a:off x="10797542" y="998537"/>
            <a:ext cx="1904999" cy="365125"/>
          </a:xfrm>
        </p:spPr>
        <p:txBody>
          <a:bodyPr vert="horz" lIns="91440" tIns="45720" rIns="91440" bIns="45720" rtlCol="0" anchor="ctr">
            <a:normAutofit/>
          </a:bodyPr>
          <a:lstStyle/>
          <a:p>
            <a:pPr defTabSz="914400">
              <a:spcAft>
                <a:spcPts val="600"/>
              </a:spcAft>
            </a:pPr>
            <a:r>
              <a:rPr lang="en-US">
                <a:solidFill>
                  <a:srgbClr val="46464A">
                    <a:lumMod val="20000"/>
                    <a:lumOff val="80000"/>
                  </a:srgbClr>
                </a:solidFill>
              </a:rPr>
              <a:t>05-04-2025</a:t>
            </a:r>
          </a:p>
        </p:txBody>
      </p:sp>
      <p:sp>
        <p:nvSpPr>
          <p:cNvPr id="5" name="Footer Placeholder 4">
            <a:extLst>
              <a:ext uri="{FF2B5EF4-FFF2-40B4-BE49-F238E27FC236}">
                <a16:creationId xmlns:a16="http://schemas.microsoft.com/office/drawing/2014/main" id="{7D070E24-D353-45E4-BAFF-1DA22BF5650A}"/>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defTabSz="914400">
              <a:spcAft>
                <a:spcPts val="600"/>
              </a:spcAft>
            </a:pPr>
            <a:r>
              <a:rPr lang="en-US" kern="1200">
                <a:solidFill>
                  <a:srgbClr val="46464A">
                    <a:lumMod val="20000"/>
                    <a:lumOff val="80000"/>
                  </a:srgbClr>
                </a:solidFill>
                <a:latin typeface="+mn-lt"/>
                <a:ea typeface="+mn-ea"/>
                <a:cs typeface="+mn-cs"/>
              </a:rPr>
              <a:t>Go Up Your Mountain</a:t>
            </a:r>
          </a:p>
        </p:txBody>
      </p:sp>
      <p:sp>
        <p:nvSpPr>
          <p:cNvPr id="6" name="Slide Number Placeholder 5">
            <a:extLst>
              <a:ext uri="{FF2B5EF4-FFF2-40B4-BE49-F238E27FC236}">
                <a16:creationId xmlns:a16="http://schemas.microsoft.com/office/drawing/2014/main" id="{8A591C87-F0B1-462C-BBD2-91CD7B06F569}"/>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defTabSz="914400">
              <a:lnSpc>
                <a:spcPct val="90000"/>
              </a:lnSpc>
              <a:spcAft>
                <a:spcPts val="600"/>
              </a:spcAft>
            </a:pPr>
            <a:fld id="{4FAB73BC-B049-4115-A692-8D63A059BFB8}" type="slidenum">
              <a:rPr lang="en-US">
                <a:solidFill>
                  <a:srgbClr val="46464A">
                    <a:lumMod val="60000"/>
                    <a:lumOff val="40000"/>
                  </a:srgbClr>
                </a:solidFill>
              </a:rPr>
              <a:pPr defTabSz="914400">
                <a:lnSpc>
                  <a:spcPct val="90000"/>
                </a:lnSpc>
                <a:spcAft>
                  <a:spcPts val="600"/>
                </a:spcAft>
              </a:pPr>
              <a:t>14</a:t>
            </a:fld>
            <a:endParaRPr lang="en-US">
              <a:solidFill>
                <a:srgbClr val="46464A">
                  <a:lumMod val="60000"/>
                  <a:lumOff val="40000"/>
                </a:srgbClr>
              </a:solidFill>
            </a:endParaRPr>
          </a:p>
        </p:txBody>
      </p:sp>
    </p:spTree>
    <p:extLst>
      <p:ext uri="{BB962C8B-B14F-4D97-AF65-F5344CB8AC3E}">
        <p14:creationId xmlns:p14="http://schemas.microsoft.com/office/powerpoint/2010/main" val="176066142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D0CFB6-A1DA-452D-B607-4E1DF808209F}"/>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7B24D1A1-75B5-46DE-A74B-0792C688430A}"/>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B7A00C87-6ADD-4D6B-AA52-0CBFDF32BC0D}"/>
              </a:ext>
            </a:extLst>
          </p:cNvPr>
          <p:cNvSpPr>
            <a:spLocks noGrp="1"/>
          </p:cNvSpPr>
          <p:nvPr>
            <p:ph type="sldNum" sz="quarter" idx="12"/>
          </p:nvPr>
        </p:nvSpPr>
        <p:spPr/>
        <p:txBody>
          <a:bodyPr>
            <a:normAutofit lnSpcReduction="10000"/>
          </a:bodyPr>
          <a:lstStyle/>
          <a:p>
            <a:fld id="{4FAB73BC-B049-4115-A692-8D63A059BFB8}" type="slidenum">
              <a:rPr lang="en-US" smtClean="0"/>
              <a:t>15</a:t>
            </a:fld>
            <a:endParaRPr lang="en-US" dirty="0"/>
          </a:p>
        </p:txBody>
      </p:sp>
      <p:sp>
        <p:nvSpPr>
          <p:cNvPr id="6" name="TextBox 5">
            <a:extLst>
              <a:ext uri="{FF2B5EF4-FFF2-40B4-BE49-F238E27FC236}">
                <a16:creationId xmlns:a16="http://schemas.microsoft.com/office/drawing/2014/main" id="{F29CFA03-34EE-41C7-8D77-F1E88A65A6A9}"/>
              </a:ext>
            </a:extLst>
          </p:cNvPr>
          <p:cNvSpPr txBox="1"/>
          <p:nvPr/>
        </p:nvSpPr>
        <p:spPr>
          <a:xfrm>
            <a:off x="130628" y="0"/>
            <a:ext cx="11162211" cy="6986528"/>
          </a:xfrm>
          <a:prstGeom prst="rect">
            <a:avLst/>
          </a:prstGeom>
          <a:noFill/>
        </p:spPr>
        <p:txBody>
          <a:bodyPr wrap="square">
            <a:spAutoFit/>
          </a:bodyPr>
          <a:lstStyle/>
          <a:p>
            <a:r>
              <a:rPr lang="en-US" sz="4800" b="1" dirty="0"/>
              <a:t>DOOR.TO.THE.HEART</a:t>
            </a:r>
          </a:p>
          <a:p>
            <a:r>
              <a:rPr lang="en-US" sz="4000" dirty="0"/>
              <a:t>	42 You want Him to be your </a:t>
            </a:r>
            <a:r>
              <a:rPr lang="en-US" sz="4000" dirty="0" err="1"/>
              <a:t>Saviour</a:t>
            </a:r>
            <a:r>
              <a:rPr lang="en-US" sz="4000" dirty="0"/>
              <a:t>, but He wants to be your Lord. Lord is rulership. He wants to be your Ruler, not just your </a:t>
            </a:r>
            <a:r>
              <a:rPr lang="en-US" sz="4000" dirty="0" err="1"/>
              <a:t>Saviour</a:t>
            </a:r>
            <a:r>
              <a:rPr lang="en-US" sz="4000" dirty="0"/>
              <a:t> only.</a:t>
            </a:r>
          </a:p>
          <a:p>
            <a:r>
              <a:rPr lang="en-US" sz="4000" dirty="0"/>
              <a:t>	You want Him as a </a:t>
            </a:r>
            <a:r>
              <a:rPr lang="en-US" sz="4000" dirty="0" err="1"/>
              <a:t>Saviour</a:t>
            </a:r>
            <a:r>
              <a:rPr lang="en-US" sz="4000" dirty="0"/>
              <a:t>, but what about being your Lord, that'll control you, your emotions, your thinking, control your every fiber of you, that you could say…"</a:t>
            </a:r>
            <a:r>
              <a:rPr lang="en-US" sz="4000" i="1" dirty="0"/>
              <a:t>For me to live is Christ and to die is gain.</a:t>
            </a:r>
            <a:r>
              <a:rPr lang="en-US" sz="4000" dirty="0"/>
              <a:t>" Let Him in in that way to be Ruler and Lord over you.</a:t>
            </a:r>
          </a:p>
          <a:p>
            <a:pPr algn="r"/>
            <a:r>
              <a:rPr lang="en-US" sz="4000" dirty="0"/>
              <a:t>58-0316</a:t>
            </a:r>
          </a:p>
        </p:txBody>
      </p:sp>
    </p:spTree>
    <p:extLst>
      <p:ext uri="{BB962C8B-B14F-4D97-AF65-F5344CB8AC3E}">
        <p14:creationId xmlns:p14="http://schemas.microsoft.com/office/powerpoint/2010/main" val="77398837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8849D-C589-468A-4A33-658E49A40664}"/>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12A7BDF7-9D0E-D9E9-2748-6D3F84037B9F}"/>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55C15350-C6AB-E7E8-9BA6-31F2004ECB22}"/>
              </a:ext>
            </a:extLst>
          </p:cNvPr>
          <p:cNvSpPr>
            <a:spLocks noGrp="1"/>
          </p:cNvSpPr>
          <p:nvPr>
            <p:ph type="sldNum" sz="quarter" idx="12"/>
          </p:nvPr>
        </p:nvSpPr>
        <p:spPr/>
        <p:txBody>
          <a:bodyPr>
            <a:normAutofit lnSpcReduction="10000"/>
          </a:bodyPr>
          <a:lstStyle/>
          <a:p>
            <a:fld id="{4FAB73BC-B049-4115-A692-8D63A059BFB8}" type="slidenum">
              <a:rPr lang="en-US" smtClean="0"/>
              <a:t>16</a:t>
            </a:fld>
            <a:endParaRPr lang="en-US" dirty="0"/>
          </a:p>
        </p:txBody>
      </p:sp>
      <p:sp>
        <p:nvSpPr>
          <p:cNvPr id="6" name="TextBox 5">
            <a:extLst>
              <a:ext uri="{FF2B5EF4-FFF2-40B4-BE49-F238E27FC236}">
                <a16:creationId xmlns:a16="http://schemas.microsoft.com/office/drawing/2014/main" id="{AD737553-A508-BA4D-33AA-814DBF56AD87}"/>
              </a:ext>
            </a:extLst>
          </p:cNvPr>
          <p:cNvSpPr txBox="1"/>
          <p:nvPr/>
        </p:nvSpPr>
        <p:spPr>
          <a:xfrm>
            <a:off x="189780" y="138023"/>
            <a:ext cx="11205713" cy="6863417"/>
          </a:xfrm>
          <a:prstGeom prst="rect">
            <a:avLst/>
          </a:prstGeom>
          <a:noFill/>
        </p:spPr>
        <p:txBody>
          <a:bodyPr wrap="square">
            <a:spAutoFit/>
          </a:bodyPr>
          <a:lstStyle/>
          <a:p>
            <a:r>
              <a:rPr lang="en-US" sz="4400" b="1" dirty="0"/>
              <a:t>CHRIST.IS.THE.MYSTERY.OF.GOD.REVEALED</a:t>
            </a:r>
          </a:p>
          <a:p>
            <a:r>
              <a:rPr lang="en-US" sz="3600" dirty="0"/>
              <a:t>	503 But all this mystery is revealed only to His Bride. Hell is against this Truth, of the revelation of this mystery. But the Bride is standing on it. Why do you hunger, Church, why do you thirst? </a:t>
            </a:r>
          </a:p>
          <a:p>
            <a:r>
              <a:rPr lang="en-US" sz="3600" dirty="0"/>
              <a:t>	It's the Father trying to reveal this hidden secret to you. But you let so many things get it out of you. You let your job, your wife, you let your husband, your children, the cares of the world, you let some pastor, somebody else get that out of you, when you know that way down in your heart you're thirsting, hungry. </a:t>
            </a:r>
          </a:p>
          <a:p>
            <a:pPr algn="r"/>
            <a:r>
              <a:rPr lang="en-US" sz="3600" dirty="0"/>
              <a:t>63-0728</a:t>
            </a:r>
          </a:p>
        </p:txBody>
      </p:sp>
    </p:spTree>
    <p:extLst>
      <p:ext uri="{BB962C8B-B14F-4D97-AF65-F5344CB8AC3E}">
        <p14:creationId xmlns:p14="http://schemas.microsoft.com/office/powerpoint/2010/main" val="44279313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D39F8-4D53-4E60-8FED-5DE7B13154F8}"/>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2E034E90-B3CF-41DC-936E-444BB36F7495}"/>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E24B9EA6-C66B-402C-BEFB-EFE9B1EB26CA}"/>
              </a:ext>
            </a:extLst>
          </p:cNvPr>
          <p:cNvSpPr>
            <a:spLocks noGrp="1"/>
          </p:cNvSpPr>
          <p:nvPr>
            <p:ph type="sldNum" sz="quarter" idx="12"/>
          </p:nvPr>
        </p:nvSpPr>
        <p:spPr/>
        <p:txBody>
          <a:bodyPr>
            <a:normAutofit lnSpcReduction="10000"/>
          </a:bodyPr>
          <a:lstStyle/>
          <a:p>
            <a:fld id="{4FAB73BC-B049-4115-A692-8D63A059BFB8}" type="slidenum">
              <a:rPr lang="en-US" smtClean="0"/>
              <a:t>17</a:t>
            </a:fld>
            <a:endParaRPr lang="en-US" dirty="0"/>
          </a:p>
        </p:txBody>
      </p:sp>
      <p:sp>
        <p:nvSpPr>
          <p:cNvPr id="6" name="TextBox 5">
            <a:extLst>
              <a:ext uri="{FF2B5EF4-FFF2-40B4-BE49-F238E27FC236}">
                <a16:creationId xmlns:a16="http://schemas.microsoft.com/office/drawing/2014/main" id="{2E96EBB9-2ED3-463F-A4F1-FC7DE0903622}"/>
              </a:ext>
            </a:extLst>
          </p:cNvPr>
          <p:cNvSpPr txBox="1"/>
          <p:nvPr/>
        </p:nvSpPr>
        <p:spPr>
          <a:xfrm>
            <a:off x="170688" y="92076"/>
            <a:ext cx="11122152" cy="6463308"/>
          </a:xfrm>
          <a:prstGeom prst="rect">
            <a:avLst/>
          </a:prstGeom>
          <a:noFill/>
        </p:spPr>
        <p:txBody>
          <a:bodyPr wrap="square">
            <a:spAutoFit/>
          </a:bodyPr>
          <a:lstStyle/>
          <a:p>
            <a:r>
              <a:rPr lang="en-US" sz="5400" b="1" dirty="0"/>
              <a:t>ROMANS 6:12-23</a:t>
            </a:r>
          </a:p>
          <a:p>
            <a:r>
              <a:rPr lang="en-US" sz="4400" i="1" dirty="0"/>
              <a:t>	Let not sin therefore reign in your mortal body, that ye should obey it in the lusts thereof….</a:t>
            </a:r>
          </a:p>
          <a:p>
            <a:endParaRPr lang="en-US" sz="4000" i="1" dirty="0"/>
          </a:p>
          <a:p>
            <a:r>
              <a:rPr lang="en-US" sz="4400" i="1" dirty="0"/>
              <a:t>Bondage: </a:t>
            </a:r>
            <a:r>
              <a:rPr lang="en-US" sz="3600" dirty="0"/>
              <a:t>(Gr.) </a:t>
            </a:r>
            <a:r>
              <a:rPr lang="en-US" sz="3600" dirty="0" err="1"/>
              <a:t>douloo</a:t>
            </a:r>
            <a:r>
              <a:rPr lang="en-US" sz="3600" dirty="0"/>
              <a:t>   </a:t>
            </a:r>
          </a:p>
          <a:p>
            <a:r>
              <a:rPr lang="en-US" sz="3600" dirty="0"/>
              <a:t>	To make a slave of, reduce to bondage.</a:t>
            </a:r>
          </a:p>
          <a:p>
            <a:r>
              <a:rPr lang="en-US" sz="3600" dirty="0"/>
              <a:t>    	Metaphorically, give myself wholly to one's needs and service, make myself a bondman to him.</a:t>
            </a:r>
          </a:p>
          <a:p>
            <a:endParaRPr lang="en-US" sz="3600" dirty="0"/>
          </a:p>
        </p:txBody>
      </p:sp>
    </p:spTree>
    <p:extLst>
      <p:ext uri="{BB962C8B-B14F-4D97-AF65-F5344CB8AC3E}">
        <p14:creationId xmlns:p14="http://schemas.microsoft.com/office/powerpoint/2010/main" val="37959723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E89240-221A-90A4-9236-6427654FDEEA}"/>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4E53C73C-0A03-9EB6-F2F8-9DA9998DF2B5}"/>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46869E04-E2B0-91A6-1AA9-92250F15E06A}"/>
              </a:ext>
            </a:extLst>
          </p:cNvPr>
          <p:cNvSpPr>
            <a:spLocks noGrp="1"/>
          </p:cNvSpPr>
          <p:nvPr>
            <p:ph type="sldNum" sz="quarter" idx="12"/>
          </p:nvPr>
        </p:nvSpPr>
        <p:spPr/>
        <p:txBody>
          <a:bodyPr>
            <a:normAutofit lnSpcReduction="10000"/>
          </a:bodyPr>
          <a:lstStyle/>
          <a:p>
            <a:fld id="{4FAB73BC-B049-4115-A692-8D63A059BFB8}" type="slidenum">
              <a:rPr lang="en-US" smtClean="0"/>
              <a:t>18</a:t>
            </a:fld>
            <a:endParaRPr lang="en-US" dirty="0"/>
          </a:p>
        </p:txBody>
      </p:sp>
      <p:sp>
        <p:nvSpPr>
          <p:cNvPr id="6" name="TextBox 5">
            <a:extLst>
              <a:ext uri="{FF2B5EF4-FFF2-40B4-BE49-F238E27FC236}">
                <a16:creationId xmlns:a16="http://schemas.microsoft.com/office/drawing/2014/main" id="{B420F562-F801-3BB7-3FD9-F5BC01EFD7C5}"/>
              </a:ext>
            </a:extLst>
          </p:cNvPr>
          <p:cNvSpPr txBox="1"/>
          <p:nvPr/>
        </p:nvSpPr>
        <p:spPr>
          <a:xfrm>
            <a:off x="129395" y="103517"/>
            <a:ext cx="11283351" cy="5878532"/>
          </a:xfrm>
          <a:prstGeom prst="rect">
            <a:avLst/>
          </a:prstGeom>
          <a:noFill/>
        </p:spPr>
        <p:txBody>
          <a:bodyPr wrap="square">
            <a:spAutoFit/>
          </a:bodyPr>
          <a:lstStyle/>
          <a:p>
            <a:r>
              <a:rPr lang="en-US" sz="4800" b="1" spc="-150" dirty="0"/>
              <a:t>WHY.SO.MANY.CHRISTIANS.FIND.IT.SO</a:t>
            </a:r>
          </a:p>
          <a:p>
            <a:r>
              <a:rPr lang="en-US" sz="4800" b="1" spc="-150" dirty="0"/>
              <a:t>HARD.TO.LIVE.THE.CHRISTIAN.LIFE</a:t>
            </a:r>
          </a:p>
          <a:p>
            <a:r>
              <a:rPr lang="en-US" sz="4000" dirty="0"/>
              <a:t>	55 Oh, brother, intellectual will never do it. Mental conception will never do it. It's the work of the Holy Spirit that brings the human being to his place. Make your choice. Oh, happy day! </a:t>
            </a:r>
          </a:p>
          <a:p>
            <a:r>
              <a:rPr lang="en-US" sz="4000" dirty="0"/>
              <a:t>	I fixed my choice on Thee my </a:t>
            </a:r>
            <a:r>
              <a:rPr lang="en-US" sz="4000" dirty="0" err="1"/>
              <a:t>Saviour</a:t>
            </a:r>
            <a:r>
              <a:rPr lang="en-US" sz="4000" dirty="0"/>
              <a:t> and my God. No matter what the rest of the world does it's sinking sand, my choice is on Thee. 				57-0303</a:t>
            </a:r>
          </a:p>
        </p:txBody>
      </p:sp>
    </p:spTree>
    <p:extLst>
      <p:ext uri="{BB962C8B-B14F-4D97-AF65-F5344CB8AC3E}">
        <p14:creationId xmlns:p14="http://schemas.microsoft.com/office/powerpoint/2010/main" val="2005880060"/>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7E3F38-578A-5336-FCD7-1DDF5A234C67}"/>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10D7FDDB-21F7-1689-0A95-8E53C26EEA28}"/>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E24A6525-9930-F0F2-C05C-66A003A78E9F}"/>
              </a:ext>
            </a:extLst>
          </p:cNvPr>
          <p:cNvSpPr>
            <a:spLocks noGrp="1"/>
          </p:cNvSpPr>
          <p:nvPr>
            <p:ph type="sldNum" sz="quarter" idx="12"/>
          </p:nvPr>
        </p:nvSpPr>
        <p:spPr/>
        <p:txBody>
          <a:bodyPr>
            <a:normAutofit lnSpcReduction="10000"/>
          </a:bodyPr>
          <a:lstStyle/>
          <a:p>
            <a:fld id="{4FAB73BC-B049-4115-A692-8D63A059BFB8}" type="slidenum">
              <a:rPr lang="en-US" smtClean="0"/>
              <a:t>19</a:t>
            </a:fld>
            <a:endParaRPr lang="en-US" dirty="0"/>
          </a:p>
        </p:txBody>
      </p:sp>
      <p:sp>
        <p:nvSpPr>
          <p:cNvPr id="6" name="TextBox 5">
            <a:extLst>
              <a:ext uri="{FF2B5EF4-FFF2-40B4-BE49-F238E27FC236}">
                <a16:creationId xmlns:a16="http://schemas.microsoft.com/office/drawing/2014/main" id="{01C077F4-3B07-F2BD-700C-0B076A6E04FC}"/>
              </a:ext>
            </a:extLst>
          </p:cNvPr>
          <p:cNvSpPr txBox="1"/>
          <p:nvPr/>
        </p:nvSpPr>
        <p:spPr>
          <a:xfrm>
            <a:off x="189781" y="120770"/>
            <a:ext cx="11309230" cy="6309420"/>
          </a:xfrm>
          <a:prstGeom prst="rect">
            <a:avLst/>
          </a:prstGeom>
          <a:noFill/>
        </p:spPr>
        <p:txBody>
          <a:bodyPr wrap="square">
            <a:spAutoFit/>
          </a:bodyPr>
          <a:lstStyle/>
          <a:p>
            <a:r>
              <a:rPr lang="en-US" sz="4400" b="1" dirty="0"/>
              <a:t>WHY.CRY.SPEAK</a:t>
            </a:r>
          </a:p>
          <a:p>
            <a:r>
              <a:rPr lang="en-US" sz="3600" dirty="0"/>
              <a:t>	307 "Why are you crying to Me, when I've proved to be with you? Haven't I healed your sick, told you things that happened exactly? Your pastor can't do that. Me! He's a man. I'm the One that did this, tells him these things to say. It's My Voice. I'm the One that raises up your dead when they drop down, that heals the sick. I'm the One that does the saving. I'm the One that give the promise."</a:t>
            </a:r>
          </a:p>
          <a:p>
            <a:r>
              <a:rPr lang="en-US" sz="3600" dirty="0"/>
              <a:t>	308 God, give me courage to take that Sword of the Word that He put in my hand and march forward to the Third Pull, is my prayer. 												63-0714</a:t>
            </a:r>
          </a:p>
        </p:txBody>
      </p:sp>
    </p:spTree>
    <p:extLst>
      <p:ext uri="{BB962C8B-B14F-4D97-AF65-F5344CB8AC3E}">
        <p14:creationId xmlns:p14="http://schemas.microsoft.com/office/powerpoint/2010/main" val="413746879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846E20-FBC1-4C08-B4B8-47EAF852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6934" cy="6858000"/>
          </a:xfrm>
          <a:prstGeom prst="rect">
            <a:avLst/>
          </a:prstGeom>
          <a:solidFill>
            <a:srgbClr val="DE9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14" name="Rectangle 13">
            <a:extLst>
              <a:ext uri="{FF2B5EF4-FFF2-40B4-BE49-F238E27FC236}">
                <a16:creationId xmlns:a16="http://schemas.microsoft.com/office/drawing/2014/main" id="{B85F2811-D998-42EB-9542-42A05DBA5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6933" y="0"/>
            <a:ext cx="3367362" cy="6858000"/>
          </a:xfrm>
          <a:prstGeom prst="rect">
            <a:avLst/>
          </a:prstGeom>
          <a:solidFill>
            <a:srgbClr val="37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DDDDD"/>
              </a:solidFill>
              <a:effectLst/>
              <a:uLnTx/>
              <a:uFillTx/>
              <a:latin typeface="Century Schoolbook" panose="02040604050505020304"/>
              <a:ea typeface="+mn-ea"/>
              <a:cs typeface="+mn-cs"/>
            </a:endParaRPr>
          </a:p>
        </p:txBody>
      </p:sp>
      <p:sp>
        <p:nvSpPr>
          <p:cNvPr id="4" name="Date Placeholder 3">
            <a:extLst>
              <a:ext uri="{FF2B5EF4-FFF2-40B4-BE49-F238E27FC236}">
                <a16:creationId xmlns:a16="http://schemas.microsoft.com/office/drawing/2014/main" id="{5F523323-02BC-47A7-D702-E9270091BD36}"/>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t>05-04-2025</a:t>
            </a:r>
          </a:p>
        </p:txBody>
      </p:sp>
      <p:sp>
        <p:nvSpPr>
          <p:cNvPr id="5" name="Footer Placeholder 4">
            <a:extLst>
              <a:ext uri="{FF2B5EF4-FFF2-40B4-BE49-F238E27FC236}">
                <a16:creationId xmlns:a16="http://schemas.microsoft.com/office/drawing/2014/main" id="{D7DDAFD5-BBEF-9CEC-41AB-9C5E2D1A1F48}"/>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en-US"/>
              <a:t>Go Up Your Mountain</a:t>
            </a:r>
          </a:p>
        </p:txBody>
      </p:sp>
      <p:sp>
        <p:nvSpPr>
          <p:cNvPr id="6" name="Slide Number Placeholder 5">
            <a:extLst>
              <a:ext uri="{FF2B5EF4-FFF2-40B4-BE49-F238E27FC236}">
                <a16:creationId xmlns:a16="http://schemas.microsoft.com/office/drawing/2014/main" id="{30B8525A-7477-E0FA-1FE3-66460F136ADD}"/>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2</a:t>
            </a:fld>
            <a:endParaRPr lang="en-US"/>
          </a:p>
        </p:txBody>
      </p:sp>
      <p:pic>
        <p:nvPicPr>
          <p:cNvPr id="7" name="Picture 6" descr="A child in a hospital bed with a stuffed animal&#10;&#10;AI-generated content may be incorrect.">
            <a:extLst>
              <a:ext uri="{FF2B5EF4-FFF2-40B4-BE49-F238E27FC236}">
                <a16:creationId xmlns:a16="http://schemas.microsoft.com/office/drawing/2014/main" id="{87D3B223-C244-750B-CB04-728174115A92}"/>
              </a:ext>
            </a:extLst>
          </p:cNvPr>
          <p:cNvPicPr>
            <a:picLocks noChangeAspect="1"/>
          </p:cNvPicPr>
          <p:nvPr/>
        </p:nvPicPr>
        <p:blipFill>
          <a:blip r:embed="rId2" cstate="screen">
            <a:extLst>
              <a:ext uri="{28A0092B-C50C-407E-A947-70E740481C1C}">
                <a14:useLocalDpi xmlns:a14="http://schemas.microsoft.com/office/drawing/2010/main" val="0"/>
              </a:ext>
            </a:extLst>
          </a:blip>
          <a:srcRect r="-2"/>
          <a:stretch/>
        </p:blipFill>
        <p:spPr>
          <a:xfrm>
            <a:off x="4654295" y="10"/>
            <a:ext cx="6638545" cy="6857990"/>
          </a:xfrm>
          <a:prstGeom prst="rect">
            <a:avLst/>
          </a:prstGeom>
        </p:spPr>
      </p:pic>
      <p:sp>
        <p:nvSpPr>
          <p:cNvPr id="8" name="TextBox 7">
            <a:extLst>
              <a:ext uri="{FF2B5EF4-FFF2-40B4-BE49-F238E27FC236}">
                <a16:creationId xmlns:a16="http://schemas.microsoft.com/office/drawing/2014/main" id="{CB71141C-4C10-178B-CE8C-A472709FE5B6}"/>
              </a:ext>
            </a:extLst>
          </p:cNvPr>
          <p:cNvSpPr txBox="1"/>
          <p:nvPr/>
        </p:nvSpPr>
        <p:spPr>
          <a:xfrm>
            <a:off x="3394917" y="3205424"/>
            <a:ext cx="1969477" cy="923330"/>
          </a:xfrm>
          <a:prstGeom prst="rect">
            <a:avLst/>
          </a:prstGeom>
          <a:noFill/>
        </p:spPr>
        <p:txBody>
          <a:bodyPr wrap="square" rtlCol="0">
            <a:spAutoFit/>
          </a:bodyPr>
          <a:lstStyle/>
          <a:p>
            <a:r>
              <a:rPr lang="en-US" sz="5400" dirty="0"/>
              <a:t>Lily</a:t>
            </a:r>
          </a:p>
        </p:txBody>
      </p:sp>
    </p:spTree>
    <p:extLst>
      <p:ext uri="{BB962C8B-B14F-4D97-AF65-F5344CB8AC3E}">
        <p14:creationId xmlns:p14="http://schemas.microsoft.com/office/powerpoint/2010/main" val="176310341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2D2B9-D4AF-47B3-9746-8C35547A3AF9}"/>
              </a:ext>
            </a:extLst>
          </p:cNvPr>
          <p:cNvSpPr txBox="1"/>
          <p:nvPr/>
        </p:nvSpPr>
        <p:spPr>
          <a:xfrm>
            <a:off x="426720" y="268224"/>
            <a:ext cx="10600944" cy="5201424"/>
          </a:xfrm>
          <a:prstGeom prst="rect">
            <a:avLst/>
          </a:prstGeom>
          <a:noFill/>
        </p:spPr>
        <p:txBody>
          <a:bodyPr wrap="square">
            <a:spAutoFit/>
          </a:bodyPr>
          <a:lstStyle/>
          <a:p>
            <a:r>
              <a:rPr lang="en-US" sz="4400" b="1" dirty="0"/>
              <a:t>THE.INVISIBLE.UNION</a:t>
            </a:r>
          </a:p>
          <a:p>
            <a:r>
              <a:rPr lang="en-US" sz="3600" dirty="0"/>
              <a:t>	34  And we know that history is closing out. The world's history will soon be over, then we're going to step into a new day, to the great Millennium. That, as one believer, I believe in a Millennium reign with Christ, a thousand years upon the earth; the physical return of the Lord Jesus, to take a physical people, glorified, by His cleansing Blood.</a:t>
            </a:r>
          </a:p>
          <a:p>
            <a:pPr algn="r"/>
            <a:r>
              <a:rPr lang="en-US" sz="3600" dirty="0"/>
              <a:t>65-1125</a:t>
            </a:r>
          </a:p>
        </p:txBody>
      </p:sp>
      <p:sp>
        <p:nvSpPr>
          <p:cNvPr id="4" name="Date Placeholder 3">
            <a:extLst>
              <a:ext uri="{FF2B5EF4-FFF2-40B4-BE49-F238E27FC236}">
                <a16:creationId xmlns:a16="http://schemas.microsoft.com/office/drawing/2014/main" id="{724DD25B-FDA0-4E43-9176-1B97A7FBCE6C}"/>
              </a:ext>
            </a:extLst>
          </p:cNvPr>
          <p:cNvSpPr>
            <a:spLocks noGrp="1"/>
          </p:cNvSpPr>
          <p:nvPr>
            <p:ph type="dt" sz="half" idx="10"/>
          </p:nvPr>
        </p:nvSpPr>
        <p:spPr/>
        <p:txBody>
          <a:bodyPr/>
          <a:lstStyle/>
          <a:p>
            <a:r>
              <a:rPr lang="en-US"/>
              <a:t>05-04-2025</a:t>
            </a:r>
            <a:endParaRPr lang="en-US" dirty="0"/>
          </a:p>
        </p:txBody>
      </p:sp>
      <p:sp>
        <p:nvSpPr>
          <p:cNvPr id="5" name="Footer Placeholder 4">
            <a:extLst>
              <a:ext uri="{FF2B5EF4-FFF2-40B4-BE49-F238E27FC236}">
                <a16:creationId xmlns:a16="http://schemas.microsoft.com/office/drawing/2014/main" id="{61EBB065-768E-4C92-88C0-2008C4E1DB01}"/>
              </a:ext>
            </a:extLst>
          </p:cNvPr>
          <p:cNvSpPr>
            <a:spLocks noGrp="1"/>
          </p:cNvSpPr>
          <p:nvPr>
            <p:ph type="ftr" sz="quarter" idx="11"/>
          </p:nvPr>
        </p:nvSpPr>
        <p:spPr/>
        <p:txBody>
          <a:bodyPr/>
          <a:lstStyle/>
          <a:p>
            <a:r>
              <a:rPr lang="en-US"/>
              <a:t>Go Up Your Mountain</a:t>
            </a:r>
            <a:endParaRPr lang="en-US" dirty="0"/>
          </a:p>
        </p:txBody>
      </p:sp>
      <p:sp>
        <p:nvSpPr>
          <p:cNvPr id="6" name="Slide Number Placeholder 5">
            <a:extLst>
              <a:ext uri="{FF2B5EF4-FFF2-40B4-BE49-F238E27FC236}">
                <a16:creationId xmlns:a16="http://schemas.microsoft.com/office/drawing/2014/main" id="{65A09A63-3BCD-4C09-8871-14FBD42E7258}"/>
              </a:ext>
            </a:extLst>
          </p:cNvPr>
          <p:cNvSpPr>
            <a:spLocks noGrp="1"/>
          </p:cNvSpPr>
          <p:nvPr>
            <p:ph type="sldNum" sz="quarter" idx="12"/>
          </p:nvPr>
        </p:nvSpPr>
        <p:spPr/>
        <p:txBody>
          <a:bodyPr>
            <a:normAutofit lnSpcReduction="10000"/>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198895403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00C53-135C-4B70-AE1C-FE0B93036665}"/>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1BA27DC8-3223-4B51-81CB-93DA68CBE024}"/>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E62B0C44-DFAB-43B4-8279-507159448C9E}"/>
              </a:ext>
            </a:extLst>
          </p:cNvPr>
          <p:cNvSpPr>
            <a:spLocks noGrp="1"/>
          </p:cNvSpPr>
          <p:nvPr>
            <p:ph type="sldNum" sz="quarter" idx="12"/>
          </p:nvPr>
        </p:nvSpPr>
        <p:spPr/>
        <p:txBody>
          <a:bodyPr>
            <a:normAutofit lnSpcReduction="10000"/>
          </a:bodyPr>
          <a:lstStyle/>
          <a:p>
            <a:fld id="{4FAB73BC-B049-4115-A692-8D63A059BFB8}" type="slidenum">
              <a:rPr lang="en-US" smtClean="0"/>
              <a:t>3</a:t>
            </a:fld>
            <a:endParaRPr lang="en-US" dirty="0"/>
          </a:p>
        </p:txBody>
      </p:sp>
      <p:sp>
        <p:nvSpPr>
          <p:cNvPr id="6" name="TextBox 5">
            <a:extLst>
              <a:ext uri="{FF2B5EF4-FFF2-40B4-BE49-F238E27FC236}">
                <a16:creationId xmlns:a16="http://schemas.microsoft.com/office/drawing/2014/main" id="{6AB1A095-5E53-4762-9442-CB5836ABC5DC}"/>
              </a:ext>
            </a:extLst>
          </p:cNvPr>
          <p:cNvSpPr txBox="1"/>
          <p:nvPr/>
        </p:nvSpPr>
        <p:spPr>
          <a:xfrm>
            <a:off x="353568" y="280416"/>
            <a:ext cx="10655808" cy="3908762"/>
          </a:xfrm>
          <a:prstGeom prst="rect">
            <a:avLst/>
          </a:prstGeom>
          <a:noFill/>
        </p:spPr>
        <p:txBody>
          <a:bodyPr wrap="square">
            <a:spAutoFit/>
          </a:bodyPr>
          <a:lstStyle/>
          <a:p>
            <a:r>
              <a:rPr lang="en-US" sz="4800" b="1" dirty="0"/>
              <a:t>THINGS.THAT.ARE.TO.BE</a:t>
            </a:r>
          </a:p>
          <a:p>
            <a:r>
              <a:rPr lang="en-US" sz="4000" dirty="0"/>
              <a:t>	103  Christians, I may never see you again. See, it's been years since I been here. May never see you again. </a:t>
            </a:r>
            <a:r>
              <a:rPr lang="en-US" sz="4000" u="sng" dirty="0"/>
              <a:t>Line up with God's Word</a:t>
            </a:r>
            <a:r>
              <a:rPr lang="en-US" sz="4000" dirty="0"/>
              <a:t>. Look in the mirror.</a:t>
            </a:r>
          </a:p>
          <a:p>
            <a:pPr algn="r"/>
            <a:r>
              <a:rPr lang="en-US" sz="4000" dirty="0"/>
              <a:t>65-1205</a:t>
            </a:r>
          </a:p>
        </p:txBody>
      </p:sp>
    </p:spTree>
    <p:extLst>
      <p:ext uri="{BB962C8B-B14F-4D97-AF65-F5344CB8AC3E}">
        <p14:creationId xmlns:p14="http://schemas.microsoft.com/office/powerpoint/2010/main" val="284048746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0AEDBA29-F640-5D45-2115-1CA868FBCE9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0" y="10"/>
            <a:ext cx="6094799" cy="6857990"/>
          </a:xfrm>
          <a:prstGeom prst="rect">
            <a:avLst/>
          </a:prstGeom>
        </p:spPr>
      </p:pic>
      <p:sp>
        <p:nvSpPr>
          <p:cNvPr id="8" name="TextBox 7">
            <a:extLst>
              <a:ext uri="{FF2B5EF4-FFF2-40B4-BE49-F238E27FC236}">
                <a16:creationId xmlns:a16="http://schemas.microsoft.com/office/drawing/2014/main" id="{89CF18A2-D9CB-A590-A48E-CA56316FC83E}"/>
              </a:ext>
            </a:extLst>
          </p:cNvPr>
          <p:cNvSpPr txBox="1"/>
          <p:nvPr/>
        </p:nvSpPr>
        <p:spPr>
          <a:xfrm>
            <a:off x="6220047" y="92075"/>
            <a:ext cx="5072793" cy="6537325"/>
          </a:xfrm>
          <a:prstGeom prst="rect">
            <a:avLst/>
          </a:prstGeom>
        </p:spPr>
        <p:txBody>
          <a:bodyPr vert="horz" lIns="91440" tIns="45720" rIns="91440" bIns="45720" rtlCol="0">
            <a:normAutofit/>
          </a:bodyPr>
          <a:lstStyle/>
          <a:p>
            <a:pPr indent="-182880" defTabSz="914400">
              <a:spcAft>
                <a:spcPts val="600"/>
              </a:spcAft>
              <a:buClr>
                <a:schemeClr val="accent1"/>
              </a:buClr>
            </a:pPr>
            <a:r>
              <a:rPr lang="en-US" sz="3200" b="1" dirty="0"/>
              <a:t>MATTHEW 6:19</a:t>
            </a:r>
          </a:p>
          <a:p>
            <a:pPr indent="-182880" defTabSz="914400">
              <a:spcAft>
                <a:spcPts val="600"/>
              </a:spcAft>
              <a:buClr>
                <a:schemeClr val="accent1"/>
              </a:buClr>
            </a:pPr>
            <a:r>
              <a:rPr lang="en-US" sz="3200" i="1" dirty="0"/>
              <a:t>Lay </a:t>
            </a:r>
            <a:r>
              <a:rPr lang="en-US" sz="3200" b="1" i="1" dirty="0"/>
              <a:t>not</a:t>
            </a:r>
            <a:r>
              <a:rPr lang="en-US" sz="3200" i="1" dirty="0"/>
              <a:t> up for yourselves treasures upon earth, where moth and rust doth corrupt, and where thieves break through and steal: 20 But lay up for yourselves </a:t>
            </a:r>
            <a:r>
              <a:rPr lang="en-US" sz="3200" b="1" i="1" dirty="0"/>
              <a:t>treasures in heaven</a:t>
            </a:r>
            <a:r>
              <a:rPr lang="en-US" sz="3200" i="1" dirty="0"/>
              <a:t>, where neither moth nor rust doth corrupt, and where thieves do not break through nor steal: 21 For where your treasure is, there will your heart be also.</a:t>
            </a:r>
          </a:p>
        </p:txBody>
      </p:sp>
      <p:sp>
        <p:nvSpPr>
          <p:cNvPr id="16" name="Rectangle 15">
            <a:extLst>
              <a:ext uri="{FF2B5EF4-FFF2-40B4-BE49-F238E27FC236}">
                <a16:creationId xmlns:a16="http://schemas.microsoft.com/office/drawing/2014/main" id="{7065E5E2-B1F7-42E2-9E80-43145C7C2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3030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Date Placeholder 3">
            <a:extLst>
              <a:ext uri="{FF2B5EF4-FFF2-40B4-BE49-F238E27FC236}">
                <a16:creationId xmlns:a16="http://schemas.microsoft.com/office/drawing/2014/main" id="{C99C952D-BEEF-C4B4-661B-DBFAC2B07B25}"/>
              </a:ext>
            </a:extLst>
          </p:cNvPr>
          <p:cNvSpPr>
            <a:spLocks noGrp="1"/>
          </p:cNvSpPr>
          <p:nvPr>
            <p:ph type="dt" sz="half" idx="10"/>
          </p:nvPr>
        </p:nvSpPr>
        <p:spPr>
          <a:xfrm rot="16200000">
            <a:off x="10797542" y="998537"/>
            <a:ext cx="1904999" cy="365125"/>
          </a:xfrm>
        </p:spPr>
        <p:txBody>
          <a:bodyPr vert="horz" lIns="91440" tIns="45720" rIns="91440" bIns="45720" rtlCol="0" anchor="ctr">
            <a:normAutofit/>
          </a:bodyPr>
          <a:lstStyle/>
          <a:p>
            <a:pPr defTabSz="914400">
              <a:spcAft>
                <a:spcPts val="600"/>
              </a:spcAft>
            </a:pPr>
            <a:r>
              <a:rPr lang="en-US"/>
              <a:t>05-04-2025</a:t>
            </a:r>
          </a:p>
        </p:txBody>
      </p:sp>
      <p:sp>
        <p:nvSpPr>
          <p:cNvPr id="5" name="Footer Placeholder 4">
            <a:extLst>
              <a:ext uri="{FF2B5EF4-FFF2-40B4-BE49-F238E27FC236}">
                <a16:creationId xmlns:a16="http://schemas.microsoft.com/office/drawing/2014/main" id="{E7B9400E-41F8-9C3C-BD7F-31BDBA0C95E9}"/>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defTabSz="914400">
              <a:spcAft>
                <a:spcPts val="600"/>
              </a:spcAft>
            </a:pPr>
            <a:r>
              <a:rPr lang="en-US" kern="1200">
                <a:solidFill>
                  <a:srgbClr val="969696"/>
                </a:solidFill>
                <a:latin typeface="+mn-lt"/>
                <a:ea typeface="+mn-ea"/>
                <a:cs typeface="+mn-cs"/>
              </a:rPr>
              <a:t>Go Up Your Mountain</a:t>
            </a:r>
          </a:p>
        </p:txBody>
      </p:sp>
      <p:sp>
        <p:nvSpPr>
          <p:cNvPr id="6" name="Slide Number Placeholder 5">
            <a:extLst>
              <a:ext uri="{FF2B5EF4-FFF2-40B4-BE49-F238E27FC236}">
                <a16:creationId xmlns:a16="http://schemas.microsoft.com/office/drawing/2014/main" id="{B38CE950-1D85-2223-7B52-AFB53EC01107}"/>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defTabSz="914400">
              <a:lnSpc>
                <a:spcPct val="90000"/>
              </a:lnSpc>
              <a:spcAft>
                <a:spcPts val="600"/>
              </a:spcAft>
            </a:pPr>
            <a:fld id="{4FAB73BC-B049-4115-A692-8D63A059BFB8}" type="slidenum">
              <a:rPr lang="en-US" smtClean="0"/>
              <a:pPr defTabSz="914400">
                <a:lnSpc>
                  <a:spcPct val="90000"/>
                </a:lnSpc>
                <a:spcAft>
                  <a:spcPts val="600"/>
                </a:spcAft>
              </a:pPr>
              <a:t>4</a:t>
            </a:fld>
            <a:endParaRPr lang="en-US"/>
          </a:p>
        </p:txBody>
      </p:sp>
      <p:sp>
        <p:nvSpPr>
          <p:cNvPr id="2" name="TextBox 1">
            <a:extLst>
              <a:ext uri="{FF2B5EF4-FFF2-40B4-BE49-F238E27FC236}">
                <a16:creationId xmlns:a16="http://schemas.microsoft.com/office/drawing/2014/main" id="{A7FEB058-B407-0812-8D0D-B0CC17627B2C}"/>
              </a:ext>
            </a:extLst>
          </p:cNvPr>
          <p:cNvSpPr txBox="1"/>
          <p:nvPr/>
        </p:nvSpPr>
        <p:spPr>
          <a:xfrm>
            <a:off x="414069" y="228600"/>
            <a:ext cx="2876108" cy="830997"/>
          </a:xfrm>
          <a:prstGeom prst="rect">
            <a:avLst/>
          </a:prstGeom>
          <a:noFill/>
        </p:spPr>
        <p:txBody>
          <a:bodyPr wrap="none" rtlCol="0">
            <a:spAutoFit/>
          </a:bodyPr>
          <a:lstStyle/>
          <a:p>
            <a:r>
              <a:rPr lang="en-US" sz="4800" b="1" dirty="0">
                <a:solidFill>
                  <a:srgbClr val="FF0000"/>
                </a:solidFill>
              </a:rPr>
              <a:t>Examples:</a:t>
            </a:r>
          </a:p>
        </p:txBody>
      </p:sp>
    </p:spTree>
    <p:extLst>
      <p:ext uri="{BB962C8B-B14F-4D97-AF65-F5344CB8AC3E}">
        <p14:creationId xmlns:p14="http://schemas.microsoft.com/office/powerpoint/2010/main" val="251625026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13AF4-E6BC-A52B-258C-D43190876950}"/>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37868E73-D793-FC36-A649-ED061A633831}"/>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6ED8DCE7-8724-9EC3-EA67-2B772FC69661}"/>
              </a:ext>
            </a:extLst>
          </p:cNvPr>
          <p:cNvSpPr>
            <a:spLocks noGrp="1"/>
          </p:cNvSpPr>
          <p:nvPr>
            <p:ph type="sldNum" sz="quarter" idx="12"/>
          </p:nvPr>
        </p:nvSpPr>
        <p:spPr/>
        <p:txBody>
          <a:bodyPr>
            <a:normAutofit lnSpcReduction="10000"/>
          </a:bodyPr>
          <a:lstStyle/>
          <a:p>
            <a:fld id="{4FAB73BC-B049-4115-A692-8D63A059BFB8}" type="slidenum">
              <a:rPr lang="en-US" smtClean="0"/>
              <a:t>5</a:t>
            </a:fld>
            <a:endParaRPr lang="en-US" dirty="0"/>
          </a:p>
        </p:txBody>
      </p:sp>
      <p:sp>
        <p:nvSpPr>
          <p:cNvPr id="6" name="TextBox 5">
            <a:extLst>
              <a:ext uri="{FF2B5EF4-FFF2-40B4-BE49-F238E27FC236}">
                <a16:creationId xmlns:a16="http://schemas.microsoft.com/office/drawing/2014/main" id="{985E5E45-70BF-FFDB-C654-EB8567D7527E}"/>
              </a:ext>
            </a:extLst>
          </p:cNvPr>
          <p:cNvSpPr txBox="1"/>
          <p:nvPr/>
        </p:nvSpPr>
        <p:spPr>
          <a:xfrm>
            <a:off x="259397" y="140678"/>
            <a:ext cx="11033444" cy="5786199"/>
          </a:xfrm>
          <a:prstGeom prst="rect">
            <a:avLst/>
          </a:prstGeom>
          <a:noFill/>
        </p:spPr>
        <p:txBody>
          <a:bodyPr wrap="square">
            <a:spAutoFit/>
          </a:bodyPr>
          <a:lstStyle/>
          <a:p>
            <a:r>
              <a:rPr lang="en-US" sz="5400" b="1" dirty="0"/>
              <a:t>GOD.USING.HIS.GIFT</a:t>
            </a:r>
          </a:p>
          <a:p>
            <a:r>
              <a:rPr lang="en-US" sz="4000" dirty="0"/>
              <a:t>	18  He </a:t>
            </a:r>
            <a:r>
              <a:rPr lang="en-US" sz="2400" dirty="0"/>
              <a:t>[Bartimaeus] </a:t>
            </a:r>
            <a:r>
              <a:rPr lang="en-US" sz="4000" dirty="0"/>
              <a:t>was a provider for his family; he thought of his family first before himself. Any real true dad will do that and husband.</a:t>
            </a:r>
          </a:p>
          <a:p>
            <a:r>
              <a:rPr lang="en-US" sz="4000" dirty="0"/>
              <a:t>	Any Christian will think of others before himself. Every Christian tries to put </a:t>
            </a:r>
            <a:r>
              <a:rPr lang="en-US" sz="4000" b="1" dirty="0"/>
              <a:t>God first</a:t>
            </a:r>
            <a:r>
              <a:rPr lang="en-US" sz="4000" dirty="0"/>
              <a:t>, his </a:t>
            </a:r>
            <a:r>
              <a:rPr lang="en-US" sz="4000" b="1" dirty="0"/>
              <a:t>family second</a:t>
            </a:r>
            <a:r>
              <a:rPr lang="en-US" sz="4000" dirty="0"/>
              <a:t>; </a:t>
            </a:r>
            <a:r>
              <a:rPr lang="en-US" sz="4000" b="1" dirty="0"/>
              <a:t>he's number three</a:t>
            </a:r>
            <a:r>
              <a:rPr lang="en-US" sz="4000" dirty="0"/>
              <a:t>. I've tried to make that a practice in my own life. </a:t>
            </a:r>
          </a:p>
          <a:p>
            <a:pPr algn="r"/>
            <a:r>
              <a:rPr lang="en-US" sz="3600" dirty="0"/>
              <a:t>56-0311</a:t>
            </a:r>
          </a:p>
        </p:txBody>
      </p:sp>
    </p:spTree>
    <p:extLst>
      <p:ext uri="{BB962C8B-B14F-4D97-AF65-F5344CB8AC3E}">
        <p14:creationId xmlns:p14="http://schemas.microsoft.com/office/powerpoint/2010/main" val="83528236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D2E8B0-23A6-4480-8130-5B42A9709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06F6BF42-A306-A93D-2228-59CAE9FF789A}"/>
              </a:ext>
            </a:extLst>
          </p:cNvPr>
          <p:cNvPicPr>
            <a:picLocks noChangeAspect="1"/>
          </p:cNvPicPr>
          <p:nvPr/>
        </p:nvPicPr>
        <p:blipFill>
          <a:blip r:embed="rId2"/>
          <a:srcRect t="7232" r="2" b="12136"/>
          <a:stretch/>
        </p:blipFill>
        <p:spPr>
          <a:xfrm>
            <a:off x="457200" y="10"/>
            <a:ext cx="8505056" cy="6857990"/>
          </a:xfrm>
          <a:prstGeom prst="rect">
            <a:avLst/>
          </a:prstGeom>
        </p:spPr>
      </p:pic>
      <p:sp>
        <p:nvSpPr>
          <p:cNvPr id="2" name="Date Placeholder 1">
            <a:extLst>
              <a:ext uri="{FF2B5EF4-FFF2-40B4-BE49-F238E27FC236}">
                <a16:creationId xmlns:a16="http://schemas.microsoft.com/office/drawing/2014/main" id="{AC15E6A9-61F1-F24A-FC1E-74BF16106A4E}"/>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t>05-04-2025</a:t>
            </a:r>
          </a:p>
        </p:txBody>
      </p:sp>
      <p:sp>
        <p:nvSpPr>
          <p:cNvPr id="3" name="Footer Placeholder 2">
            <a:extLst>
              <a:ext uri="{FF2B5EF4-FFF2-40B4-BE49-F238E27FC236}">
                <a16:creationId xmlns:a16="http://schemas.microsoft.com/office/drawing/2014/main" id="{D2BC1358-E9AD-4978-08E2-B6CA9D5BEB03}"/>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en-US"/>
              <a:t>Go Up Your Mountain</a:t>
            </a:r>
          </a:p>
        </p:txBody>
      </p:sp>
      <p:sp>
        <p:nvSpPr>
          <p:cNvPr id="4" name="Slide Number Placeholder 3">
            <a:extLst>
              <a:ext uri="{FF2B5EF4-FFF2-40B4-BE49-F238E27FC236}">
                <a16:creationId xmlns:a16="http://schemas.microsoft.com/office/drawing/2014/main" id="{7890A00A-F1EB-C374-FF81-BB37AB0F0342}"/>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6</a:t>
            </a:fld>
            <a:endParaRPr lang="en-US"/>
          </a:p>
        </p:txBody>
      </p:sp>
      <p:sp>
        <p:nvSpPr>
          <p:cNvPr id="16" name="Rectangle 15">
            <a:extLst>
              <a:ext uri="{FF2B5EF4-FFF2-40B4-BE49-F238E27FC236}">
                <a16:creationId xmlns:a16="http://schemas.microsoft.com/office/drawing/2014/main" id="{DD7FDAA3-7F1B-493D-9A78-DED3907CA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2256" y="0"/>
            <a:ext cx="2330584" cy="6858000"/>
          </a:xfrm>
          <a:prstGeom prst="rect">
            <a:avLst/>
          </a:prstGeom>
          <a:solidFill>
            <a:srgbClr val="565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DDDDD"/>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23675620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747BB2-864C-9AC2-3F74-83389C4FA530}"/>
              </a:ext>
            </a:extLst>
          </p:cNvPr>
          <p:cNvSpPr>
            <a:spLocks noGrp="1"/>
          </p:cNvSpPr>
          <p:nvPr>
            <p:ph type="dt" sz="half" idx="10"/>
          </p:nvPr>
        </p:nvSpPr>
        <p:spPr/>
        <p:txBody>
          <a:bodyPr/>
          <a:lstStyle/>
          <a:p>
            <a:r>
              <a:rPr lang="en-US"/>
              <a:t>05-04-2025</a:t>
            </a:r>
            <a:endParaRPr lang="en-US" dirty="0"/>
          </a:p>
        </p:txBody>
      </p:sp>
      <p:sp>
        <p:nvSpPr>
          <p:cNvPr id="3" name="Footer Placeholder 2">
            <a:extLst>
              <a:ext uri="{FF2B5EF4-FFF2-40B4-BE49-F238E27FC236}">
                <a16:creationId xmlns:a16="http://schemas.microsoft.com/office/drawing/2014/main" id="{0D2952DF-79DD-4A89-71A2-AC909F94A184}"/>
              </a:ext>
            </a:extLst>
          </p:cNvPr>
          <p:cNvSpPr>
            <a:spLocks noGrp="1"/>
          </p:cNvSpPr>
          <p:nvPr>
            <p:ph type="ftr" sz="quarter" idx="11"/>
          </p:nvPr>
        </p:nvSpPr>
        <p:spPr/>
        <p:txBody>
          <a:bodyPr/>
          <a:lstStyle/>
          <a:p>
            <a:r>
              <a:rPr lang="en-US"/>
              <a:t>Go Up Your Mountain</a:t>
            </a:r>
            <a:endParaRPr lang="en-US" dirty="0"/>
          </a:p>
        </p:txBody>
      </p:sp>
      <p:sp>
        <p:nvSpPr>
          <p:cNvPr id="4" name="Slide Number Placeholder 3">
            <a:extLst>
              <a:ext uri="{FF2B5EF4-FFF2-40B4-BE49-F238E27FC236}">
                <a16:creationId xmlns:a16="http://schemas.microsoft.com/office/drawing/2014/main" id="{F20D2459-D71C-CEEC-65CC-3F0BAB2166A2}"/>
              </a:ext>
            </a:extLst>
          </p:cNvPr>
          <p:cNvSpPr>
            <a:spLocks noGrp="1"/>
          </p:cNvSpPr>
          <p:nvPr>
            <p:ph type="sldNum" sz="quarter" idx="12"/>
          </p:nvPr>
        </p:nvSpPr>
        <p:spPr/>
        <p:txBody>
          <a:bodyPr>
            <a:normAutofit lnSpcReduction="10000"/>
          </a:bodyPr>
          <a:lstStyle/>
          <a:p>
            <a:fld id="{4FAB73BC-B049-4115-A692-8D63A059BFB8}" type="slidenum">
              <a:rPr lang="en-US" smtClean="0"/>
              <a:t>7</a:t>
            </a:fld>
            <a:endParaRPr lang="en-US" dirty="0"/>
          </a:p>
        </p:txBody>
      </p:sp>
      <p:sp>
        <p:nvSpPr>
          <p:cNvPr id="6" name="TextBox 5">
            <a:extLst>
              <a:ext uri="{FF2B5EF4-FFF2-40B4-BE49-F238E27FC236}">
                <a16:creationId xmlns:a16="http://schemas.microsoft.com/office/drawing/2014/main" id="{74F0E18E-2DE1-812C-9C9D-99A79EA60DD9}"/>
              </a:ext>
            </a:extLst>
          </p:cNvPr>
          <p:cNvSpPr txBox="1"/>
          <p:nvPr/>
        </p:nvSpPr>
        <p:spPr>
          <a:xfrm>
            <a:off x="776377" y="549416"/>
            <a:ext cx="9178506" cy="3046988"/>
          </a:xfrm>
          <a:prstGeom prst="rect">
            <a:avLst/>
          </a:prstGeom>
          <a:noFill/>
        </p:spPr>
        <p:txBody>
          <a:bodyPr wrap="square">
            <a:spAutoFit/>
          </a:bodyPr>
          <a:lstStyle/>
          <a:p>
            <a:r>
              <a:rPr lang="en-US" sz="6000" b="1" dirty="0"/>
              <a:t>MATTHEW 6:33</a:t>
            </a:r>
          </a:p>
          <a:p>
            <a:r>
              <a:rPr lang="en-US" sz="4400" i="1" dirty="0"/>
              <a:t>But seek ye first the kingdom of God, and his righteousness; and all these things shall be added unto you.</a:t>
            </a:r>
          </a:p>
        </p:txBody>
      </p:sp>
      <p:pic>
        <p:nvPicPr>
          <p:cNvPr id="1026" name="Picture 2" descr="April 20, 2022 - Bible verse of the day (KJV) - Matthew 6:33 -  DailyVerses.net">
            <a:extLst>
              <a:ext uri="{FF2B5EF4-FFF2-40B4-BE49-F238E27FC236}">
                <a16:creationId xmlns:a16="http://schemas.microsoft.com/office/drawing/2014/main" id="{7B7B8908-BA66-A288-85B9-BAD6B7277AC4}"/>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1"/>
            <a:ext cx="12192000" cy="630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4858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54F43A-1DFF-46B8-BCA8-C3725EACDA45}"/>
              </a:ext>
            </a:extLst>
          </p:cNvPr>
          <p:cNvSpPr txBox="1"/>
          <p:nvPr/>
        </p:nvSpPr>
        <p:spPr>
          <a:xfrm>
            <a:off x="121920" y="60960"/>
            <a:ext cx="11363346" cy="5755422"/>
          </a:xfrm>
          <a:prstGeom prst="rect">
            <a:avLst/>
          </a:prstGeom>
          <a:noFill/>
        </p:spPr>
        <p:txBody>
          <a:bodyPr wrap="square">
            <a:spAutoFit/>
          </a:bodyPr>
          <a:lstStyle/>
          <a:p>
            <a:r>
              <a:rPr lang="en-US" sz="4400" b="1" dirty="0"/>
              <a:t>FELLOWSHIP.BY.REDEMPTION</a:t>
            </a:r>
          </a:p>
          <a:p>
            <a:r>
              <a:rPr lang="en-US" sz="3600" dirty="0"/>
              <a:t>	</a:t>
            </a:r>
            <a:r>
              <a:rPr lang="en-US" sz="3400" dirty="0"/>
              <a:t>118 </a:t>
            </a:r>
            <a:r>
              <a:rPr lang="en-US" sz="3600" dirty="0"/>
              <a:t>The reason we can't see the television pictures our bodies are not set as instruments to pick up mechanical sent things. But </a:t>
            </a:r>
            <a:r>
              <a:rPr lang="en-US" sz="3600" u="sng" dirty="0"/>
              <a:t>when our body becomes in tune with God, becoming a part of Him</a:t>
            </a:r>
            <a:r>
              <a:rPr lang="en-US" sz="3600" dirty="0"/>
              <a:t>, then our soul can pick up the power of the Holy Spirit to vindicate the Presence of the Lord Jesus Christ…</a:t>
            </a:r>
          </a:p>
          <a:p>
            <a:r>
              <a:rPr lang="en-US" sz="3600" dirty="0"/>
              <a:t>	He lives among us today. And He wants fellowship… He's desiring to fellowship again with His people like He did in the garden of Eden. 										</a:t>
            </a:r>
            <a:r>
              <a:rPr lang="en-US" sz="2800" dirty="0"/>
              <a:t>55-0403</a:t>
            </a:r>
            <a:endParaRPr lang="en-US" sz="3600" dirty="0"/>
          </a:p>
        </p:txBody>
      </p:sp>
      <p:sp>
        <p:nvSpPr>
          <p:cNvPr id="6" name="Date Placeholder 5">
            <a:extLst>
              <a:ext uri="{FF2B5EF4-FFF2-40B4-BE49-F238E27FC236}">
                <a16:creationId xmlns:a16="http://schemas.microsoft.com/office/drawing/2014/main" id="{EA854C28-343D-4752-9D79-09FC2C342550}"/>
              </a:ext>
            </a:extLst>
          </p:cNvPr>
          <p:cNvSpPr>
            <a:spLocks noGrp="1"/>
          </p:cNvSpPr>
          <p:nvPr>
            <p:ph type="dt" sz="half" idx="10"/>
          </p:nvPr>
        </p:nvSpPr>
        <p:spPr/>
        <p:txBody>
          <a:bodyPr/>
          <a:lstStyle/>
          <a:p>
            <a:r>
              <a:rPr lang="en-US"/>
              <a:t>05-04-2025</a:t>
            </a:r>
            <a:endParaRPr lang="en-US" dirty="0"/>
          </a:p>
        </p:txBody>
      </p:sp>
      <p:sp>
        <p:nvSpPr>
          <p:cNvPr id="7" name="Footer Placeholder 6">
            <a:extLst>
              <a:ext uri="{FF2B5EF4-FFF2-40B4-BE49-F238E27FC236}">
                <a16:creationId xmlns:a16="http://schemas.microsoft.com/office/drawing/2014/main" id="{E6714748-AF87-4548-A69D-A8CE936D4F06}"/>
              </a:ext>
            </a:extLst>
          </p:cNvPr>
          <p:cNvSpPr>
            <a:spLocks noGrp="1"/>
          </p:cNvSpPr>
          <p:nvPr>
            <p:ph type="ftr" sz="quarter" idx="11"/>
          </p:nvPr>
        </p:nvSpPr>
        <p:spPr/>
        <p:txBody>
          <a:bodyPr/>
          <a:lstStyle/>
          <a:p>
            <a:r>
              <a:rPr lang="en-US"/>
              <a:t>Go Up Your Mountain</a:t>
            </a:r>
            <a:endParaRPr lang="en-US" dirty="0"/>
          </a:p>
        </p:txBody>
      </p:sp>
      <p:sp>
        <p:nvSpPr>
          <p:cNvPr id="8" name="Slide Number Placeholder 7">
            <a:extLst>
              <a:ext uri="{FF2B5EF4-FFF2-40B4-BE49-F238E27FC236}">
                <a16:creationId xmlns:a16="http://schemas.microsoft.com/office/drawing/2014/main" id="{34BBED92-42AE-4B70-8CA0-99BFDFE95706}"/>
              </a:ext>
            </a:extLst>
          </p:cNvPr>
          <p:cNvSpPr>
            <a:spLocks noGrp="1"/>
          </p:cNvSpPr>
          <p:nvPr>
            <p:ph type="sldNum" sz="quarter" idx="12"/>
          </p:nvPr>
        </p:nvSpPr>
        <p:spPr/>
        <p:txBody>
          <a:bodyPr>
            <a:normAutofit lnSpcReduction="10000"/>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94721552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482930-3C38-40C0-94D9-37E18DF03BBC}"/>
              </a:ext>
            </a:extLst>
          </p:cNvPr>
          <p:cNvSpPr txBox="1"/>
          <p:nvPr/>
        </p:nvSpPr>
        <p:spPr>
          <a:xfrm>
            <a:off x="160773" y="110532"/>
            <a:ext cx="11234057" cy="6309420"/>
          </a:xfrm>
          <a:prstGeom prst="rect">
            <a:avLst/>
          </a:prstGeom>
          <a:noFill/>
        </p:spPr>
        <p:txBody>
          <a:bodyPr wrap="square">
            <a:spAutoFit/>
          </a:bodyPr>
          <a:lstStyle/>
          <a:p>
            <a:r>
              <a:rPr lang="en-US" sz="4400" b="1" dirty="0"/>
              <a:t>THE.ARROW.OF.GOD'S.DELIVERANCE</a:t>
            </a:r>
          </a:p>
          <a:p>
            <a:r>
              <a:rPr lang="en-US" sz="3600" dirty="0"/>
              <a:t>	18 Why, brother, if we'd ever come in the Presence of God like </a:t>
            </a:r>
            <a:r>
              <a:rPr lang="en-US" sz="3600" b="1" dirty="0"/>
              <a:t>Moses</a:t>
            </a:r>
            <a:r>
              <a:rPr lang="en-US" sz="3600" dirty="0"/>
              <a:t> did, it was revolutionary to him. In the Light of that Angel of God standing on that mountain that day, everything he once thought never would happen, come to be a reality.</a:t>
            </a:r>
          </a:p>
          <a:p>
            <a:r>
              <a:rPr lang="en-US" sz="3600" dirty="0"/>
              <a:t>	And </a:t>
            </a:r>
            <a:r>
              <a:rPr lang="en-US" sz="3600" u="sng" dirty="0"/>
              <a:t>I think if men and women today would ever step into the Light of the Holy Spirit, </a:t>
            </a:r>
            <a:r>
              <a:rPr lang="en-US" sz="3600" dirty="0"/>
              <a:t>under the unction of God's Spirit and the Light of God's Word, everything that God has promised will illuminate to you and be real again.</a:t>
            </a:r>
          </a:p>
          <a:p>
            <a:pPr algn="r"/>
            <a:r>
              <a:rPr lang="en-US" sz="3600" dirty="0"/>
              <a:t>56-0801</a:t>
            </a:r>
          </a:p>
        </p:txBody>
      </p:sp>
      <p:sp>
        <p:nvSpPr>
          <p:cNvPr id="4" name="Date Placeholder 3">
            <a:extLst>
              <a:ext uri="{FF2B5EF4-FFF2-40B4-BE49-F238E27FC236}">
                <a16:creationId xmlns:a16="http://schemas.microsoft.com/office/drawing/2014/main" id="{0E3B9B00-8F41-43CB-95B8-991A505C6FDD}"/>
              </a:ext>
            </a:extLst>
          </p:cNvPr>
          <p:cNvSpPr>
            <a:spLocks noGrp="1"/>
          </p:cNvSpPr>
          <p:nvPr>
            <p:ph type="dt" sz="half" idx="10"/>
          </p:nvPr>
        </p:nvSpPr>
        <p:spPr/>
        <p:txBody>
          <a:bodyPr/>
          <a:lstStyle/>
          <a:p>
            <a:r>
              <a:rPr lang="en-US"/>
              <a:t>05-04-2025</a:t>
            </a:r>
            <a:endParaRPr lang="en-US" dirty="0"/>
          </a:p>
        </p:txBody>
      </p:sp>
      <p:sp>
        <p:nvSpPr>
          <p:cNvPr id="5" name="Footer Placeholder 4">
            <a:extLst>
              <a:ext uri="{FF2B5EF4-FFF2-40B4-BE49-F238E27FC236}">
                <a16:creationId xmlns:a16="http://schemas.microsoft.com/office/drawing/2014/main" id="{CC69B1EC-603C-493D-857B-04672DE4764D}"/>
              </a:ext>
            </a:extLst>
          </p:cNvPr>
          <p:cNvSpPr>
            <a:spLocks noGrp="1"/>
          </p:cNvSpPr>
          <p:nvPr>
            <p:ph type="ftr" sz="quarter" idx="11"/>
          </p:nvPr>
        </p:nvSpPr>
        <p:spPr/>
        <p:txBody>
          <a:bodyPr/>
          <a:lstStyle/>
          <a:p>
            <a:r>
              <a:rPr lang="en-US"/>
              <a:t>Go Up Your Mountain</a:t>
            </a:r>
            <a:endParaRPr lang="en-US" dirty="0"/>
          </a:p>
        </p:txBody>
      </p:sp>
      <p:sp>
        <p:nvSpPr>
          <p:cNvPr id="6" name="Slide Number Placeholder 5">
            <a:extLst>
              <a:ext uri="{FF2B5EF4-FFF2-40B4-BE49-F238E27FC236}">
                <a16:creationId xmlns:a16="http://schemas.microsoft.com/office/drawing/2014/main" id="{E3AC815E-2F33-44C2-893B-EADA710922C7}"/>
              </a:ext>
            </a:extLst>
          </p:cNvPr>
          <p:cNvSpPr>
            <a:spLocks noGrp="1"/>
          </p:cNvSpPr>
          <p:nvPr>
            <p:ph type="sldNum" sz="quarter" idx="12"/>
          </p:nvPr>
        </p:nvSpPr>
        <p:spPr/>
        <p:txBody>
          <a:bodyPr>
            <a:normAutofit lnSpcReduction="10000"/>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418030974"/>
      </p:ext>
    </p:extLst>
  </p:cSld>
  <p:clrMapOvr>
    <a:masterClrMapping/>
  </p:clrMapOvr>
  <p:transition spd="slow">
    <p:cover/>
  </p:transition>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1769</Words>
  <Application>Microsoft Office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Candara</vt:lpstr>
      <vt:lpstr>Century Schoolbook</vt:lpstr>
      <vt:lpstr>Wingdings 2</vt:lpstr>
      <vt:lpstr>View</vt:lpstr>
      <vt:lpstr>Go Ye Up  Your Mountain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Into the Waters The Order of the Crossing into the Promised Land</dc:title>
  <dc:creator>Barry Coffey</dc:creator>
  <cp:lastModifiedBy>Barry Coffey</cp:lastModifiedBy>
  <cp:revision>46</cp:revision>
  <dcterms:created xsi:type="dcterms:W3CDTF">2021-01-27T23:21:45Z</dcterms:created>
  <dcterms:modified xsi:type="dcterms:W3CDTF">2025-05-04T15:19:03Z</dcterms:modified>
</cp:coreProperties>
</file>