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sldIdLst>
    <p:sldId id="256" r:id="rId2"/>
    <p:sldId id="284" r:id="rId3"/>
    <p:sldId id="267" r:id="rId4"/>
    <p:sldId id="268" r:id="rId5"/>
    <p:sldId id="269" r:id="rId6"/>
    <p:sldId id="270" r:id="rId7"/>
    <p:sldId id="271" r:id="rId8"/>
    <p:sldId id="272" r:id="rId9"/>
    <p:sldId id="290" r:id="rId10"/>
    <p:sldId id="286" r:id="rId11"/>
    <p:sldId id="287" r:id="rId12"/>
    <p:sldId id="288" r:id="rId13"/>
    <p:sldId id="289" r:id="rId14"/>
    <p:sldId id="285" r:id="rId15"/>
    <p:sldId id="257" r:id="rId16"/>
    <p:sldId id="275" r:id="rId17"/>
    <p:sldId id="258" r:id="rId18"/>
    <p:sldId id="263" r:id="rId19"/>
    <p:sldId id="259" r:id="rId20"/>
    <p:sldId id="276" r:id="rId21"/>
    <p:sldId id="264" r:id="rId22"/>
    <p:sldId id="260" r:id="rId23"/>
    <p:sldId id="261" r:id="rId24"/>
    <p:sldId id="262" r:id="rId25"/>
    <p:sldId id="265" r:id="rId26"/>
    <p:sldId id="273" r:id="rId27"/>
    <p:sldId id="274" r:id="rId28"/>
    <p:sldId id="26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0" d="100"/>
          <a:sy n="90" d="100"/>
        </p:scale>
        <p:origin x="13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FDA97-A822-4DBD-B811-EF7824F21428}" type="datetimeFigureOut">
              <a:rPr lang="en-US" smtClean="0"/>
              <a:t>6/1/2025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41E23-1DF9-48CF-B9D4-1562FF111067}" type="slidenum">
              <a:rPr lang="en-US" smtClean="0"/>
              <a:t>‹#›</a:t>
            </a:fld>
            <a:endParaRPr lang="en-US"/>
          </a:p>
        </p:txBody>
      </p:sp>
    </p:spTree>
    <p:extLst>
      <p:ext uri="{BB962C8B-B14F-4D97-AF65-F5344CB8AC3E}">
        <p14:creationId xmlns:p14="http://schemas.microsoft.com/office/powerpoint/2010/main" val="217823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41E23-1DF9-48CF-B9D4-1562FF111067}" type="slidenum">
              <a:rPr lang="en-US" smtClean="0"/>
              <a:t>19</a:t>
            </a:fld>
            <a:endParaRPr lang="en-US"/>
          </a:p>
        </p:txBody>
      </p:sp>
    </p:spTree>
    <p:extLst>
      <p:ext uri="{BB962C8B-B14F-4D97-AF65-F5344CB8AC3E}">
        <p14:creationId xmlns:p14="http://schemas.microsoft.com/office/powerpoint/2010/main" val="1726109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r>
              <a:rPr lang="en-US"/>
              <a:t>6/1/2025</a:t>
            </a:r>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r>
              <a:rPr lang="en-US"/>
              <a:t>The Potter's House</a:t>
            </a:r>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400301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r>
              <a:rPr lang="en-US"/>
              <a:t>6/1/2025</a:t>
            </a:r>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r>
              <a:rPr lang="en-US"/>
              <a:t>The Potter's House</a:t>
            </a:r>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666876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r>
              <a:rPr lang="en-US"/>
              <a:t>6/1/2025</a:t>
            </a:r>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r>
              <a:rPr lang="en-US"/>
              <a:t>The Potter's House</a:t>
            </a:r>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118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Slide 1">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6E7EBFD-F776-4FA5-B67B-AEAB104C7125}"/>
              </a:ext>
            </a:extLst>
          </p:cNvPr>
          <p:cNvSpPr/>
          <p:nvPr userDrawn="1"/>
        </p:nvSpPr>
        <p:spPr>
          <a:xfrm>
            <a:off x="8418576" y="4907280"/>
            <a:ext cx="1554480" cy="1103376"/>
          </a:xfrm>
          <a:prstGeom prst="ellipse">
            <a:avLst/>
          </a:prstGeom>
          <a:noFill/>
          <a:ln>
            <a:noFill/>
          </a:ln>
        </p:spPr>
        <p:txBody>
          <a:bodyPr vert="horz" lIns="54000" tIns="135000" rIns="135000" bIns="0" rtlCol="0" anchor="t">
            <a:noAutofit/>
          </a:bodyPr>
          <a:lstStyle/>
          <a:p>
            <a:pPr algn="r">
              <a:lnSpc>
                <a:spcPts val="3525"/>
              </a:lnSpc>
              <a:spcBef>
                <a:spcPct val="0"/>
              </a:spcBef>
            </a:pPr>
            <a:endParaRPr lang="en-US" sz="3375" noProof="0" dirty="0">
              <a:solidFill>
                <a:schemeClr val="bg1"/>
              </a:solidFill>
              <a:latin typeface="Rockwell" panose="02060603020205020403" pitchFamily="18" charset="0"/>
              <a:ea typeface="+mj-ea"/>
              <a:cs typeface="+mj-cs"/>
            </a:endParaRPr>
          </a:p>
        </p:txBody>
      </p:sp>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44000" y="144002"/>
            <a:ext cx="11905200" cy="6060155"/>
          </a:xfrm>
          <a:solidFill>
            <a:schemeClr val="tx1"/>
          </a:solidFill>
        </p:spPr>
        <p:txBody>
          <a:bodyPr lIns="0" rIns="1764000" anchor="ctr"/>
          <a:lstStyle>
            <a:lvl1pPr marL="0" indent="0" algn="r">
              <a:buNone/>
              <a:defRPr sz="9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79101" y="804500"/>
            <a:ext cx="4416588" cy="3818712"/>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3525"/>
              </a:lnSpc>
              <a:defRPr sz="3375">
                <a:solidFill>
                  <a:schemeClr val="bg1"/>
                </a:solidFill>
              </a:defRPr>
            </a:lvl1pPr>
          </a:lstStyle>
          <a:p>
            <a:r>
              <a:rPr lang="en-US" noProof="0"/>
              <a:t>Click to edit segue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79100" y="4623214"/>
            <a:ext cx="4416587" cy="816075"/>
          </a:xfrm>
          <a:solidFill>
            <a:schemeClr val="tx1">
              <a:alpha val="80000"/>
            </a:schemeClr>
          </a:solidFill>
          <a:ln>
            <a:gradFill>
              <a:gsLst>
                <a:gs pos="0">
                  <a:schemeClr val="tx1">
                    <a:lumMod val="75000"/>
                    <a:lumOff val="25000"/>
                  </a:schemeClr>
                </a:gs>
                <a:gs pos="100000">
                  <a:schemeClr val="accent1"/>
                </a:gs>
              </a:gsLst>
              <a:lin ang="0" scaled="0"/>
            </a:gradFill>
          </a:ln>
        </p:spPr>
        <p:txBody>
          <a:bodyPr tIns="144000" rIns="180000"/>
          <a:lstStyle>
            <a:lvl1pPr marL="0" indent="0" algn="r">
              <a:buNone/>
              <a:defRPr sz="1350">
                <a:solidFill>
                  <a:schemeClr val="bg1">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a:t>Living in Agreement with God</a:t>
            </a:r>
            <a:endParaRPr lang="en-US" noProof="0" dirty="0"/>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7" name="Oval 6">
            <a:extLst>
              <a:ext uri="{FF2B5EF4-FFF2-40B4-BE49-F238E27FC236}">
                <a16:creationId xmlns:a16="http://schemas.microsoft.com/office/drawing/2014/main" id="{6901C03F-F087-4546-A9C3-5B5B81E3BD7B}"/>
              </a:ext>
            </a:extLst>
          </p:cNvPr>
          <p:cNvSpPr/>
          <p:nvPr userDrawn="1"/>
        </p:nvSpPr>
        <p:spPr>
          <a:xfrm>
            <a:off x="8266176" y="4754880"/>
            <a:ext cx="274320" cy="292608"/>
          </a:xfrm>
          <a:prstGeom prst="ellipse">
            <a:avLst/>
          </a:prstGeom>
          <a:noFill/>
          <a:ln>
            <a:noFill/>
          </a:ln>
        </p:spPr>
        <p:txBody>
          <a:bodyPr vert="horz" lIns="54000" tIns="135000" rIns="135000" bIns="0" rtlCol="0" anchor="t">
            <a:noAutofit/>
          </a:bodyPr>
          <a:lstStyle/>
          <a:p>
            <a:pPr algn="r">
              <a:lnSpc>
                <a:spcPts val="3525"/>
              </a:lnSpc>
              <a:spcBef>
                <a:spcPct val="0"/>
              </a:spcBef>
            </a:pPr>
            <a:endParaRPr lang="en-US" sz="3375" noProof="0" dirty="0">
              <a:solidFill>
                <a:schemeClr val="bg1"/>
              </a:solidFill>
              <a:latin typeface="Rockwell" panose="02060603020205020403" pitchFamily="18" charset="0"/>
              <a:ea typeface="+mj-ea"/>
              <a:cs typeface="+mj-cs"/>
            </a:endParaRPr>
          </a:p>
        </p:txBody>
      </p:sp>
    </p:spTree>
    <p:extLst>
      <p:ext uri="{BB962C8B-B14F-4D97-AF65-F5344CB8AC3E}">
        <p14:creationId xmlns:p14="http://schemas.microsoft.com/office/powerpoint/2010/main" val="25813194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r>
              <a:rPr lang="en-US"/>
              <a:t>6/1/2025</a:t>
            </a:r>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r>
              <a:rPr lang="en-US"/>
              <a:t>The Potter's House</a:t>
            </a:r>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718034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r>
              <a:rPr lang="en-US"/>
              <a:t>6/1/2025</a:t>
            </a:r>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r>
              <a:rPr lang="en-US"/>
              <a:t>The Potter's House</a:t>
            </a:r>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862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r>
              <a:rPr lang="en-US"/>
              <a:t>6/1/2025</a:t>
            </a:r>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r>
              <a:rPr lang="en-US"/>
              <a:t>The Potter's House</a:t>
            </a:r>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18289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r>
              <a:rPr lang="en-US"/>
              <a:t>6/1/2025</a:t>
            </a:r>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r>
              <a:rPr lang="en-US"/>
              <a:t>The Potter's House</a:t>
            </a:r>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5547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r>
              <a:rPr lang="en-US"/>
              <a:t>6/1/2025</a:t>
            </a:r>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r>
              <a:rPr lang="en-US"/>
              <a:t>The Potter's House</a:t>
            </a:r>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532247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r>
              <a:rPr lang="en-US"/>
              <a:t>6/1/2025</a:t>
            </a:r>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r>
              <a:rPr lang="en-US"/>
              <a:t>The Potter's House</a:t>
            </a:r>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809441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r>
              <a:rPr lang="en-US"/>
              <a:t>6/1/2025</a:t>
            </a:r>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r>
              <a:rPr lang="en-US"/>
              <a:t>The Potter's House</a:t>
            </a:r>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8474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r>
              <a:rPr lang="en-US"/>
              <a:t>6/1/2025</a:t>
            </a:r>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r>
              <a:rPr lang="en-US"/>
              <a:t>The Potter's House</a:t>
            </a:r>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969645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r>
              <a:rPr lang="en-US"/>
              <a:t>6/1/2025</a:t>
            </a:r>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r>
              <a:rPr lang="en-US"/>
              <a:t>The Potter's House</a:t>
            </a:r>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6054475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Lst>
  <p:hf hdr="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5AD6D4-CD5B-10E1-6699-272564F46E37}"/>
              </a:ext>
            </a:extLst>
          </p:cNvPr>
          <p:cNvSpPr>
            <a:spLocks noGrp="1"/>
          </p:cNvSpPr>
          <p:nvPr>
            <p:ph type="ctrTitle"/>
          </p:nvPr>
        </p:nvSpPr>
        <p:spPr>
          <a:xfrm>
            <a:off x="428492" y="5043804"/>
            <a:ext cx="7726680" cy="1306105"/>
          </a:xfrm>
        </p:spPr>
        <p:txBody>
          <a:bodyPr anchor="t">
            <a:normAutofit/>
          </a:bodyPr>
          <a:lstStyle/>
          <a:p>
            <a:r>
              <a:rPr lang="en-US" spc="-300" dirty="0"/>
              <a:t>The Potter’s House</a:t>
            </a:r>
          </a:p>
        </p:txBody>
      </p:sp>
      <p:sp>
        <p:nvSpPr>
          <p:cNvPr id="3" name="Subtitle 2">
            <a:extLst>
              <a:ext uri="{FF2B5EF4-FFF2-40B4-BE49-F238E27FC236}">
                <a16:creationId xmlns:a16="http://schemas.microsoft.com/office/drawing/2014/main" id="{2F2298EA-5430-E6D2-8DAE-FE1968757E32}"/>
              </a:ext>
            </a:extLst>
          </p:cNvPr>
          <p:cNvSpPr>
            <a:spLocks noGrp="1"/>
          </p:cNvSpPr>
          <p:nvPr>
            <p:ph type="subTitle" idx="1"/>
          </p:nvPr>
        </p:nvSpPr>
        <p:spPr>
          <a:xfrm>
            <a:off x="7733137" y="5303515"/>
            <a:ext cx="3937945" cy="1554480"/>
          </a:xfrm>
        </p:spPr>
        <p:txBody>
          <a:bodyPr anchor="ctr">
            <a:noAutofit/>
          </a:bodyPr>
          <a:lstStyle/>
          <a:p>
            <a:pPr algn="r">
              <a:lnSpc>
                <a:spcPct val="100000"/>
              </a:lnSpc>
            </a:pPr>
            <a:r>
              <a:rPr lang="en-US" sz="1800" b="1" i="0" dirty="0"/>
              <a:t>JEREMIAH 18:1</a:t>
            </a:r>
          </a:p>
          <a:p>
            <a:pPr algn="r">
              <a:lnSpc>
                <a:spcPct val="100000"/>
              </a:lnSpc>
            </a:pPr>
            <a:r>
              <a:rPr lang="en-US" sz="1800" dirty="0"/>
              <a:t>The word which came to Jeremiah from the LORD, saying, 2 Arise, and go down to the potter's house, and there I will cause thee to hear my words.</a:t>
            </a:r>
          </a:p>
          <a:p>
            <a:pPr algn="r">
              <a:lnSpc>
                <a:spcPct val="100000"/>
              </a:lnSpc>
            </a:pPr>
            <a:endParaRPr lang="en-US" sz="1800" dirty="0"/>
          </a:p>
        </p:txBody>
      </p:sp>
      <p:sp>
        <p:nvSpPr>
          <p:cNvPr id="48" name="Freeform: Shape 47">
            <a:extLst>
              <a:ext uri="{FF2B5EF4-FFF2-40B4-BE49-F238E27FC236}">
                <a16:creationId xmlns:a16="http://schemas.microsoft.com/office/drawing/2014/main" id="{DCC11005-BC53-5976-9587-FB0B62EF6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52B241DB-8246-7C43-0754-8C46118BAB93}"/>
              </a:ext>
            </a:extLst>
          </p:cNvPr>
          <p:cNvPicPr>
            <a:picLocks noChangeAspect="1"/>
          </p:cNvPicPr>
          <p:nvPr/>
        </p:nvPicPr>
        <p:blipFill>
          <a:blip r:embed="rId2" cstate="screen">
            <a:extLst>
              <a:ext uri="{28A0092B-C50C-407E-A947-70E740481C1C}">
                <a14:useLocalDpi xmlns:a14="http://schemas.microsoft.com/office/drawing/2010/main" val="0"/>
              </a:ext>
            </a:extLst>
          </a:blip>
          <a:srcRect b="-2"/>
          <a:stretch>
            <a:fillRect/>
          </a:stretch>
        </p:blipFill>
        <p:spPr>
          <a:xfrm>
            <a:off x="517869" y="970929"/>
            <a:ext cx="5450641" cy="4096268"/>
          </a:xfrm>
          <a:prstGeom prst="rect">
            <a:avLst/>
          </a:prstGeom>
        </p:spPr>
      </p:pic>
      <p:pic>
        <p:nvPicPr>
          <p:cNvPr id="6" name="Picture 5">
            <a:extLst>
              <a:ext uri="{FF2B5EF4-FFF2-40B4-BE49-F238E27FC236}">
                <a16:creationId xmlns:a16="http://schemas.microsoft.com/office/drawing/2014/main" id="{129B672F-0852-5E37-10DC-9E99FE314283}"/>
              </a:ext>
            </a:extLst>
          </p:cNvPr>
          <p:cNvPicPr>
            <a:picLocks noChangeAspect="1"/>
          </p:cNvPicPr>
          <p:nvPr/>
        </p:nvPicPr>
        <p:blipFill>
          <a:blip r:embed="rId3">
            <a:extLst>
              <a:ext uri="{28A0092B-C50C-407E-A947-70E740481C1C}">
                <a14:useLocalDpi xmlns:a14="http://schemas.microsoft.com/office/drawing/2010/main" val="0"/>
              </a:ext>
            </a:extLst>
          </a:blip>
          <a:srcRect b="-2"/>
          <a:stretch>
            <a:fillRect/>
          </a:stretch>
        </p:blipFill>
        <p:spPr>
          <a:xfrm>
            <a:off x="6220441" y="970929"/>
            <a:ext cx="5450641" cy="4096268"/>
          </a:xfrm>
          <a:prstGeom prst="rect">
            <a:avLst/>
          </a:prstGeom>
        </p:spPr>
      </p:pic>
    </p:spTree>
    <p:extLst>
      <p:ext uri="{BB962C8B-B14F-4D97-AF65-F5344CB8AC3E}">
        <p14:creationId xmlns:p14="http://schemas.microsoft.com/office/powerpoint/2010/main" val="303437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6C9970-69CD-0178-B44F-A3F5282C8132}"/>
              </a:ext>
            </a:extLst>
          </p:cNvPr>
          <p:cNvSpPr>
            <a:spLocks noGrp="1"/>
          </p:cNvSpPr>
          <p:nvPr>
            <p:ph type="dt" sz="half" idx="10"/>
          </p:nvPr>
        </p:nvSpPr>
        <p:spPr/>
        <p:txBody>
          <a:bodyPr/>
          <a:lstStyle/>
          <a:p>
            <a:r>
              <a:rPr lang="en-US"/>
              <a:t>6/1/2025</a:t>
            </a:r>
          </a:p>
        </p:txBody>
      </p:sp>
      <p:sp>
        <p:nvSpPr>
          <p:cNvPr id="3" name="Footer Placeholder 2">
            <a:extLst>
              <a:ext uri="{FF2B5EF4-FFF2-40B4-BE49-F238E27FC236}">
                <a16:creationId xmlns:a16="http://schemas.microsoft.com/office/drawing/2014/main" id="{E27EFA53-5F58-CC46-7505-4837E4FA3275}"/>
              </a:ext>
            </a:extLst>
          </p:cNvPr>
          <p:cNvSpPr>
            <a:spLocks noGrp="1"/>
          </p:cNvSpPr>
          <p:nvPr>
            <p:ph type="ftr" sz="quarter" idx="11"/>
          </p:nvPr>
        </p:nvSpPr>
        <p:spPr/>
        <p:txBody>
          <a:bodyPr/>
          <a:lstStyle/>
          <a:p>
            <a:r>
              <a:rPr lang="en-US"/>
              <a:t>The Potter's House</a:t>
            </a:r>
          </a:p>
        </p:txBody>
      </p:sp>
      <p:sp>
        <p:nvSpPr>
          <p:cNvPr id="4" name="Slide Number Placeholder 3">
            <a:extLst>
              <a:ext uri="{FF2B5EF4-FFF2-40B4-BE49-F238E27FC236}">
                <a16:creationId xmlns:a16="http://schemas.microsoft.com/office/drawing/2014/main" id="{010E5E77-CFBA-FE4E-89BF-0F2AA5F17C22}"/>
              </a:ext>
            </a:extLst>
          </p:cNvPr>
          <p:cNvSpPr>
            <a:spLocks noGrp="1"/>
          </p:cNvSpPr>
          <p:nvPr>
            <p:ph type="sldNum" sz="quarter" idx="12"/>
          </p:nvPr>
        </p:nvSpPr>
        <p:spPr/>
        <p:txBody>
          <a:bodyPr/>
          <a:lstStyle/>
          <a:p>
            <a:fld id="{148CC95F-0247-41B6-91CF-DC97C76A7088}" type="slidenum">
              <a:rPr lang="en-US" smtClean="0"/>
              <a:t>10</a:t>
            </a:fld>
            <a:endParaRPr lang="en-US"/>
          </a:p>
        </p:txBody>
      </p:sp>
      <p:sp>
        <p:nvSpPr>
          <p:cNvPr id="6" name="TextBox 5">
            <a:extLst>
              <a:ext uri="{FF2B5EF4-FFF2-40B4-BE49-F238E27FC236}">
                <a16:creationId xmlns:a16="http://schemas.microsoft.com/office/drawing/2014/main" id="{C94E0CC8-832C-50DD-D115-56CA3DA92DB4}"/>
              </a:ext>
            </a:extLst>
          </p:cNvPr>
          <p:cNvSpPr txBox="1"/>
          <p:nvPr/>
        </p:nvSpPr>
        <p:spPr>
          <a:xfrm>
            <a:off x="521208" y="723014"/>
            <a:ext cx="11149584" cy="5139869"/>
          </a:xfrm>
          <a:prstGeom prst="rect">
            <a:avLst/>
          </a:prstGeom>
          <a:noFill/>
        </p:spPr>
        <p:txBody>
          <a:bodyPr wrap="square">
            <a:spAutoFit/>
          </a:bodyPr>
          <a:lstStyle/>
          <a:p>
            <a:r>
              <a:rPr lang="en-US" sz="4800" b="1" dirty="0">
                <a:solidFill>
                  <a:schemeClr val="bg1"/>
                </a:solidFill>
              </a:rPr>
              <a:t>HAGGAI 2:3</a:t>
            </a:r>
          </a:p>
          <a:p>
            <a:r>
              <a:rPr lang="en-US" sz="4000" i="1" dirty="0">
                <a:solidFill>
                  <a:schemeClr val="bg1"/>
                </a:solidFill>
              </a:rPr>
              <a:t>	Who is left among you that saw this house in her first glory? and how do ye see it now? is it not in your eyes in comparison of it as nothing?</a:t>
            </a:r>
          </a:p>
          <a:p>
            <a:r>
              <a:rPr lang="en-US" sz="4000" i="1" dirty="0">
                <a:solidFill>
                  <a:schemeClr val="bg1"/>
                </a:solidFill>
              </a:rPr>
              <a:t>	9 The glory of this latter house shall be greater than of the former, saith the LORD of hosts: and in this place will I give peace, saith the LORD of hosts.</a:t>
            </a:r>
          </a:p>
          <a:p>
            <a:endParaRPr lang="en-US" sz="4000" i="1" dirty="0">
              <a:solidFill>
                <a:schemeClr val="bg1"/>
              </a:solidFill>
            </a:endParaRPr>
          </a:p>
        </p:txBody>
      </p:sp>
    </p:spTree>
    <p:extLst>
      <p:ext uri="{BB962C8B-B14F-4D97-AF65-F5344CB8AC3E}">
        <p14:creationId xmlns:p14="http://schemas.microsoft.com/office/powerpoint/2010/main" val="45960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0BC231-D2E5-440D-683A-A122272486FA}"/>
              </a:ext>
            </a:extLst>
          </p:cNvPr>
          <p:cNvSpPr>
            <a:spLocks noGrp="1"/>
          </p:cNvSpPr>
          <p:nvPr>
            <p:ph type="dt" sz="half" idx="10"/>
          </p:nvPr>
        </p:nvSpPr>
        <p:spPr/>
        <p:txBody>
          <a:bodyPr/>
          <a:lstStyle/>
          <a:p>
            <a:r>
              <a:rPr lang="en-US"/>
              <a:t>6/1/2025</a:t>
            </a:r>
          </a:p>
        </p:txBody>
      </p:sp>
      <p:sp>
        <p:nvSpPr>
          <p:cNvPr id="3" name="Footer Placeholder 2">
            <a:extLst>
              <a:ext uri="{FF2B5EF4-FFF2-40B4-BE49-F238E27FC236}">
                <a16:creationId xmlns:a16="http://schemas.microsoft.com/office/drawing/2014/main" id="{B4C16778-8FA5-5B89-6B90-B79C3BEE5A7B}"/>
              </a:ext>
            </a:extLst>
          </p:cNvPr>
          <p:cNvSpPr>
            <a:spLocks noGrp="1"/>
          </p:cNvSpPr>
          <p:nvPr>
            <p:ph type="ftr" sz="quarter" idx="11"/>
          </p:nvPr>
        </p:nvSpPr>
        <p:spPr/>
        <p:txBody>
          <a:bodyPr/>
          <a:lstStyle/>
          <a:p>
            <a:r>
              <a:rPr lang="en-US"/>
              <a:t>The Potter's House</a:t>
            </a:r>
          </a:p>
        </p:txBody>
      </p:sp>
      <p:sp>
        <p:nvSpPr>
          <p:cNvPr id="4" name="Slide Number Placeholder 3">
            <a:extLst>
              <a:ext uri="{FF2B5EF4-FFF2-40B4-BE49-F238E27FC236}">
                <a16:creationId xmlns:a16="http://schemas.microsoft.com/office/drawing/2014/main" id="{83F8920D-7BCA-386A-3764-5B64DA74A195}"/>
              </a:ext>
            </a:extLst>
          </p:cNvPr>
          <p:cNvSpPr>
            <a:spLocks noGrp="1"/>
          </p:cNvSpPr>
          <p:nvPr>
            <p:ph type="sldNum" sz="quarter" idx="12"/>
          </p:nvPr>
        </p:nvSpPr>
        <p:spPr/>
        <p:txBody>
          <a:bodyPr/>
          <a:lstStyle/>
          <a:p>
            <a:fld id="{148CC95F-0247-41B6-91CF-DC97C76A7088}" type="slidenum">
              <a:rPr lang="en-US" smtClean="0"/>
              <a:t>11</a:t>
            </a:fld>
            <a:endParaRPr lang="en-US"/>
          </a:p>
        </p:txBody>
      </p:sp>
      <p:sp>
        <p:nvSpPr>
          <p:cNvPr id="6" name="TextBox 5">
            <a:extLst>
              <a:ext uri="{FF2B5EF4-FFF2-40B4-BE49-F238E27FC236}">
                <a16:creationId xmlns:a16="http://schemas.microsoft.com/office/drawing/2014/main" id="{B02E9CE3-B33F-F8A1-0B62-8A56F0A4BBC7}"/>
              </a:ext>
            </a:extLst>
          </p:cNvPr>
          <p:cNvSpPr txBox="1"/>
          <p:nvPr/>
        </p:nvSpPr>
        <p:spPr>
          <a:xfrm>
            <a:off x="460850" y="637954"/>
            <a:ext cx="11636662" cy="6309420"/>
          </a:xfrm>
          <a:prstGeom prst="rect">
            <a:avLst/>
          </a:prstGeom>
          <a:noFill/>
        </p:spPr>
        <p:txBody>
          <a:bodyPr wrap="square">
            <a:spAutoFit/>
          </a:bodyPr>
          <a:lstStyle/>
          <a:p>
            <a:r>
              <a:rPr lang="en-US" sz="4400" b="1" dirty="0">
                <a:solidFill>
                  <a:schemeClr val="bg1"/>
                </a:solidFill>
              </a:rPr>
              <a:t>JOB 2:11</a:t>
            </a:r>
          </a:p>
          <a:p>
            <a:r>
              <a:rPr lang="en-US" sz="3600" i="1" dirty="0">
                <a:solidFill>
                  <a:schemeClr val="bg1"/>
                </a:solidFill>
              </a:rPr>
              <a:t>Now when Job's three friends heard of all this evil that was come upon him, they came every one from his own place; Eliphaz the </a:t>
            </a:r>
            <a:r>
              <a:rPr lang="en-US" sz="3600" i="1" dirty="0" err="1">
                <a:solidFill>
                  <a:schemeClr val="bg1"/>
                </a:solidFill>
              </a:rPr>
              <a:t>Temanite</a:t>
            </a:r>
            <a:r>
              <a:rPr lang="en-US" sz="3600" i="1" dirty="0">
                <a:solidFill>
                  <a:schemeClr val="bg1"/>
                </a:solidFill>
              </a:rPr>
              <a:t>, and Bildad the </a:t>
            </a:r>
            <a:r>
              <a:rPr lang="en-US" sz="3600" i="1" dirty="0" err="1">
                <a:solidFill>
                  <a:schemeClr val="bg1"/>
                </a:solidFill>
              </a:rPr>
              <a:t>Shuhite</a:t>
            </a:r>
            <a:r>
              <a:rPr lang="en-US" sz="3600" i="1" dirty="0">
                <a:solidFill>
                  <a:schemeClr val="bg1"/>
                </a:solidFill>
              </a:rPr>
              <a:t>, and Zophar the </a:t>
            </a:r>
            <a:r>
              <a:rPr lang="en-US" sz="3600" i="1" dirty="0" err="1">
                <a:solidFill>
                  <a:schemeClr val="bg1"/>
                </a:solidFill>
              </a:rPr>
              <a:t>Naamathite</a:t>
            </a:r>
            <a:r>
              <a:rPr lang="en-US" sz="3600" i="1" dirty="0">
                <a:solidFill>
                  <a:schemeClr val="bg1"/>
                </a:solidFill>
              </a:rPr>
              <a:t>: for they had made an appointment together to come to mourn with him and to comfort him.</a:t>
            </a:r>
          </a:p>
          <a:p>
            <a:endParaRPr lang="en-US" sz="3600" i="1" dirty="0">
              <a:solidFill>
                <a:schemeClr val="bg1"/>
              </a:solidFill>
            </a:endParaRPr>
          </a:p>
          <a:p>
            <a:r>
              <a:rPr lang="en-US" sz="3600" b="1" dirty="0">
                <a:solidFill>
                  <a:schemeClr val="bg1"/>
                </a:solidFill>
              </a:rPr>
              <a:t>JOB 42:10 </a:t>
            </a:r>
            <a:r>
              <a:rPr lang="en-US" sz="3600" i="1" dirty="0">
                <a:solidFill>
                  <a:schemeClr val="bg1"/>
                </a:solidFill>
              </a:rPr>
              <a:t>And the LORD turned the captivity of Job, </a:t>
            </a:r>
            <a:r>
              <a:rPr lang="en-US" sz="3600" b="1" i="1" u="sng" dirty="0">
                <a:solidFill>
                  <a:schemeClr val="bg1"/>
                </a:solidFill>
              </a:rPr>
              <a:t>when he prayed for his friends</a:t>
            </a:r>
            <a:r>
              <a:rPr lang="en-US" sz="3600" i="1" dirty="0">
                <a:solidFill>
                  <a:schemeClr val="bg1"/>
                </a:solidFill>
              </a:rPr>
              <a:t>: also the LORD gave Job twice as much as he had before.</a:t>
            </a:r>
          </a:p>
          <a:p>
            <a:endParaRPr lang="en-US" sz="3600" i="1" dirty="0">
              <a:solidFill>
                <a:schemeClr val="bg1"/>
              </a:solidFill>
            </a:endParaRPr>
          </a:p>
        </p:txBody>
      </p:sp>
    </p:spTree>
    <p:extLst>
      <p:ext uri="{BB962C8B-B14F-4D97-AF65-F5344CB8AC3E}">
        <p14:creationId xmlns:p14="http://schemas.microsoft.com/office/powerpoint/2010/main" val="407190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8227A8-95FA-EBDB-8040-6E1B988D9450}"/>
              </a:ext>
            </a:extLst>
          </p:cNvPr>
          <p:cNvSpPr>
            <a:spLocks noGrp="1"/>
          </p:cNvSpPr>
          <p:nvPr>
            <p:ph type="dt" sz="half" idx="10"/>
          </p:nvPr>
        </p:nvSpPr>
        <p:spPr/>
        <p:txBody>
          <a:bodyPr/>
          <a:lstStyle/>
          <a:p>
            <a:r>
              <a:rPr lang="en-US"/>
              <a:t>6/1/2025</a:t>
            </a:r>
          </a:p>
        </p:txBody>
      </p:sp>
      <p:sp>
        <p:nvSpPr>
          <p:cNvPr id="3" name="Footer Placeholder 2">
            <a:extLst>
              <a:ext uri="{FF2B5EF4-FFF2-40B4-BE49-F238E27FC236}">
                <a16:creationId xmlns:a16="http://schemas.microsoft.com/office/drawing/2014/main" id="{3395D8F7-9660-47A4-37C3-53016F458242}"/>
              </a:ext>
            </a:extLst>
          </p:cNvPr>
          <p:cNvSpPr>
            <a:spLocks noGrp="1"/>
          </p:cNvSpPr>
          <p:nvPr>
            <p:ph type="ftr" sz="quarter" idx="11"/>
          </p:nvPr>
        </p:nvSpPr>
        <p:spPr/>
        <p:txBody>
          <a:bodyPr/>
          <a:lstStyle/>
          <a:p>
            <a:r>
              <a:rPr lang="en-US"/>
              <a:t>The Potter's House</a:t>
            </a:r>
          </a:p>
        </p:txBody>
      </p:sp>
      <p:sp>
        <p:nvSpPr>
          <p:cNvPr id="4" name="Slide Number Placeholder 3">
            <a:extLst>
              <a:ext uri="{FF2B5EF4-FFF2-40B4-BE49-F238E27FC236}">
                <a16:creationId xmlns:a16="http://schemas.microsoft.com/office/drawing/2014/main" id="{E61EF52F-45F5-0FBC-FEE7-AE221D733867}"/>
              </a:ext>
            </a:extLst>
          </p:cNvPr>
          <p:cNvSpPr>
            <a:spLocks noGrp="1"/>
          </p:cNvSpPr>
          <p:nvPr>
            <p:ph type="sldNum" sz="quarter" idx="12"/>
          </p:nvPr>
        </p:nvSpPr>
        <p:spPr/>
        <p:txBody>
          <a:bodyPr/>
          <a:lstStyle/>
          <a:p>
            <a:fld id="{148CC95F-0247-41B6-91CF-DC97C76A7088}" type="slidenum">
              <a:rPr lang="en-US" smtClean="0"/>
              <a:t>12</a:t>
            </a:fld>
            <a:endParaRPr lang="en-US"/>
          </a:p>
        </p:txBody>
      </p:sp>
      <p:sp>
        <p:nvSpPr>
          <p:cNvPr id="6" name="TextBox 5">
            <a:extLst>
              <a:ext uri="{FF2B5EF4-FFF2-40B4-BE49-F238E27FC236}">
                <a16:creationId xmlns:a16="http://schemas.microsoft.com/office/drawing/2014/main" id="{E02D0747-4A47-943C-DFA2-10DA0EA524B0}"/>
              </a:ext>
            </a:extLst>
          </p:cNvPr>
          <p:cNvSpPr txBox="1"/>
          <p:nvPr/>
        </p:nvSpPr>
        <p:spPr>
          <a:xfrm>
            <a:off x="521208" y="882502"/>
            <a:ext cx="11291564" cy="3293209"/>
          </a:xfrm>
          <a:prstGeom prst="rect">
            <a:avLst/>
          </a:prstGeom>
          <a:noFill/>
        </p:spPr>
        <p:txBody>
          <a:bodyPr wrap="square">
            <a:spAutoFit/>
          </a:bodyPr>
          <a:lstStyle/>
          <a:p>
            <a:r>
              <a:rPr lang="en-US" sz="4800" b="1" dirty="0">
                <a:solidFill>
                  <a:schemeClr val="bg1"/>
                </a:solidFill>
              </a:rPr>
              <a:t>GENESIS 50:19-20</a:t>
            </a:r>
          </a:p>
          <a:p>
            <a:r>
              <a:rPr lang="en-US" sz="4000" dirty="0">
                <a:solidFill>
                  <a:schemeClr val="bg1"/>
                </a:solidFill>
              </a:rPr>
              <a:t>	</a:t>
            </a:r>
            <a:r>
              <a:rPr lang="en-US" sz="4000" i="1" dirty="0">
                <a:solidFill>
                  <a:schemeClr val="bg1"/>
                </a:solidFill>
              </a:rPr>
              <a:t>And Joseph said unto them, Fear not: for am I in the place of God? 20 But as for you, ye thought evil against me; but God meant it unto good, to bring to pass, as it is this day, to save much people alive.</a:t>
            </a:r>
          </a:p>
        </p:txBody>
      </p:sp>
    </p:spTree>
    <p:extLst>
      <p:ext uri="{BB962C8B-B14F-4D97-AF65-F5344CB8AC3E}">
        <p14:creationId xmlns:p14="http://schemas.microsoft.com/office/powerpoint/2010/main" val="3804275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B0C7B3-A6EF-2830-D89E-2FA514DA4A96}"/>
              </a:ext>
            </a:extLst>
          </p:cNvPr>
          <p:cNvSpPr>
            <a:spLocks noGrp="1"/>
          </p:cNvSpPr>
          <p:nvPr>
            <p:ph type="dt" sz="half" idx="10"/>
          </p:nvPr>
        </p:nvSpPr>
        <p:spPr/>
        <p:txBody>
          <a:bodyPr/>
          <a:lstStyle/>
          <a:p>
            <a:r>
              <a:rPr lang="en-US"/>
              <a:t>6/1/2025</a:t>
            </a:r>
          </a:p>
        </p:txBody>
      </p:sp>
      <p:sp>
        <p:nvSpPr>
          <p:cNvPr id="3" name="Footer Placeholder 2">
            <a:extLst>
              <a:ext uri="{FF2B5EF4-FFF2-40B4-BE49-F238E27FC236}">
                <a16:creationId xmlns:a16="http://schemas.microsoft.com/office/drawing/2014/main" id="{F84A118D-C025-B00F-6D20-84510D57C300}"/>
              </a:ext>
            </a:extLst>
          </p:cNvPr>
          <p:cNvSpPr>
            <a:spLocks noGrp="1"/>
          </p:cNvSpPr>
          <p:nvPr>
            <p:ph type="ftr" sz="quarter" idx="11"/>
          </p:nvPr>
        </p:nvSpPr>
        <p:spPr/>
        <p:txBody>
          <a:bodyPr/>
          <a:lstStyle/>
          <a:p>
            <a:r>
              <a:rPr lang="en-US"/>
              <a:t>The Potter's House</a:t>
            </a:r>
          </a:p>
        </p:txBody>
      </p:sp>
      <p:sp>
        <p:nvSpPr>
          <p:cNvPr id="4" name="Slide Number Placeholder 3">
            <a:extLst>
              <a:ext uri="{FF2B5EF4-FFF2-40B4-BE49-F238E27FC236}">
                <a16:creationId xmlns:a16="http://schemas.microsoft.com/office/drawing/2014/main" id="{3B655698-8C25-3268-97DC-478B16506F14}"/>
              </a:ext>
            </a:extLst>
          </p:cNvPr>
          <p:cNvSpPr>
            <a:spLocks noGrp="1"/>
          </p:cNvSpPr>
          <p:nvPr>
            <p:ph type="sldNum" sz="quarter" idx="12"/>
          </p:nvPr>
        </p:nvSpPr>
        <p:spPr/>
        <p:txBody>
          <a:bodyPr/>
          <a:lstStyle/>
          <a:p>
            <a:fld id="{148CC95F-0247-41B6-91CF-DC97C76A7088}" type="slidenum">
              <a:rPr lang="en-US" smtClean="0"/>
              <a:t>13</a:t>
            </a:fld>
            <a:endParaRPr lang="en-US"/>
          </a:p>
        </p:txBody>
      </p:sp>
      <p:sp>
        <p:nvSpPr>
          <p:cNvPr id="6" name="TextBox 5">
            <a:extLst>
              <a:ext uri="{FF2B5EF4-FFF2-40B4-BE49-F238E27FC236}">
                <a16:creationId xmlns:a16="http://schemas.microsoft.com/office/drawing/2014/main" id="{2AD85EF5-539B-FABC-2911-5827EC40DDDC}"/>
              </a:ext>
            </a:extLst>
          </p:cNvPr>
          <p:cNvSpPr txBox="1"/>
          <p:nvPr/>
        </p:nvSpPr>
        <p:spPr>
          <a:xfrm>
            <a:off x="521208" y="564687"/>
            <a:ext cx="11576304" cy="5755422"/>
          </a:xfrm>
          <a:prstGeom prst="rect">
            <a:avLst/>
          </a:prstGeom>
          <a:noFill/>
        </p:spPr>
        <p:txBody>
          <a:bodyPr wrap="square">
            <a:spAutoFit/>
          </a:bodyPr>
          <a:lstStyle/>
          <a:p>
            <a:r>
              <a:rPr lang="en-US" sz="4800" b="1" dirty="0">
                <a:solidFill>
                  <a:schemeClr val="bg1"/>
                </a:solidFill>
              </a:rPr>
              <a:t>I JOHN 3:1-3</a:t>
            </a:r>
            <a:endParaRPr lang="en-US" sz="4800" b="1" i="1" dirty="0">
              <a:solidFill>
                <a:schemeClr val="bg1"/>
              </a:solidFill>
            </a:endParaRPr>
          </a:p>
          <a:p>
            <a:r>
              <a:rPr lang="en-US" sz="4000" i="1" dirty="0">
                <a:solidFill>
                  <a:schemeClr val="bg1"/>
                </a:solidFill>
              </a:rPr>
              <a:t>Behold, what manner of love the Father hath bestowed upon us, that we should be called the sons of God: therefore the world </a:t>
            </a:r>
            <a:r>
              <a:rPr lang="en-US" sz="4000" i="1" dirty="0" err="1">
                <a:solidFill>
                  <a:schemeClr val="bg1"/>
                </a:solidFill>
              </a:rPr>
              <a:t>knoweth</a:t>
            </a:r>
            <a:r>
              <a:rPr lang="en-US" sz="4000" i="1" dirty="0">
                <a:solidFill>
                  <a:schemeClr val="bg1"/>
                </a:solidFill>
              </a:rPr>
              <a:t> us not, because it knew him not. Beloved, now are we the sons of God, and it doth not yet appear what we shall be: but we know that, when he shall appear, we shall be like him; for we shall see him as he is. 3 And every man that hath this hope in him </a:t>
            </a:r>
            <a:r>
              <a:rPr lang="en-US" sz="4000" b="1" i="1" u="sng" dirty="0" err="1">
                <a:solidFill>
                  <a:schemeClr val="bg1"/>
                </a:solidFill>
              </a:rPr>
              <a:t>purifieth</a:t>
            </a:r>
            <a:r>
              <a:rPr lang="en-US" sz="4000" b="1" i="1" u="sng" dirty="0">
                <a:solidFill>
                  <a:schemeClr val="bg1"/>
                </a:solidFill>
              </a:rPr>
              <a:t> himself</a:t>
            </a:r>
            <a:r>
              <a:rPr lang="en-US" sz="4000" i="1" dirty="0">
                <a:solidFill>
                  <a:schemeClr val="bg1"/>
                </a:solidFill>
              </a:rPr>
              <a:t>, even as he is pure. </a:t>
            </a:r>
          </a:p>
        </p:txBody>
      </p:sp>
    </p:spTree>
    <p:extLst>
      <p:ext uri="{BB962C8B-B14F-4D97-AF65-F5344CB8AC3E}">
        <p14:creationId xmlns:p14="http://schemas.microsoft.com/office/powerpoint/2010/main" val="1546143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1AE091-78C6-AD1A-042E-7F5644EFF45F}"/>
              </a:ext>
            </a:extLst>
          </p:cNvPr>
          <p:cNvSpPr>
            <a:spLocks noGrp="1"/>
          </p:cNvSpPr>
          <p:nvPr>
            <p:ph type="dt" sz="half" idx="10"/>
          </p:nvPr>
        </p:nvSpPr>
        <p:spPr/>
        <p:txBody>
          <a:bodyPr/>
          <a:lstStyle/>
          <a:p>
            <a:r>
              <a:rPr lang="en-US"/>
              <a:t>6/1/2025</a:t>
            </a:r>
          </a:p>
        </p:txBody>
      </p:sp>
      <p:sp>
        <p:nvSpPr>
          <p:cNvPr id="3" name="Footer Placeholder 2">
            <a:extLst>
              <a:ext uri="{FF2B5EF4-FFF2-40B4-BE49-F238E27FC236}">
                <a16:creationId xmlns:a16="http://schemas.microsoft.com/office/drawing/2014/main" id="{9F5A00B9-9DE3-55A2-E0E8-EECB5E90F532}"/>
              </a:ext>
            </a:extLst>
          </p:cNvPr>
          <p:cNvSpPr>
            <a:spLocks noGrp="1"/>
          </p:cNvSpPr>
          <p:nvPr>
            <p:ph type="ftr" sz="quarter" idx="11"/>
          </p:nvPr>
        </p:nvSpPr>
        <p:spPr/>
        <p:txBody>
          <a:bodyPr/>
          <a:lstStyle/>
          <a:p>
            <a:r>
              <a:rPr lang="en-US"/>
              <a:t>The Potter's House</a:t>
            </a:r>
          </a:p>
        </p:txBody>
      </p:sp>
      <p:sp>
        <p:nvSpPr>
          <p:cNvPr id="4" name="Slide Number Placeholder 3">
            <a:extLst>
              <a:ext uri="{FF2B5EF4-FFF2-40B4-BE49-F238E27FC236}">
                <a16:creationId xmlns:a16="http://schemas.microsoft.com/office/drawing/2014/main" id="{28534655-C6BA-3759-55FB-97C5DB59C432}"/>
              </a:ext>
            </a:extLst>
          </p:cNvPr>
          <p:cNvSpPr>
            <a:spLocks noGrp="1"/>
          </p:cNvSpPr>
          <p:nvPr>
            <p:ph type="sldNum" sz="quarter" idx="12"/>
          </p:nvPr>
        </p:nvSpPr>
        <p:spPr/>
        <p:txBody>
          <a:bodyPr/>
          <a:lstStyle/>
          <a:p>
            <a:fld id="{148CC95F-0247-41B6-91CF-DC97C76A7088}" type="slidenum">
              <a:rPr lang="en-US" smtClean="0"/>
              <a:t>14</a:t>
            </a:fld>
            <a:endParaRPr lang="en-US"/>
          </a:p>
        </p:txBody>
      </p:sp>
      <p:pic>
        <p:nvPicPr>
          <p:cNvPr id="6" name="Picture 5" descr="A person holding a book&#10;&#10;AI-generated content may be incorrect.">
            <a:extLst>
              <a:ext uri="{FF2B5EF4-FFF2-40B4-BE49-F238E27FC236}">
                <a16:creationId xmlns:a16="http://schemas.microsoft.com/office/drawing/2014/main" id="{CCED75E3-7542-B150-7372-FDF2F6145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08" y="834102"/>
            <a:ext cx="3134943" cy="3550954"/>
          </a:xfrm>
          <a:prstGeom prst="rect">
            <a:avLst/>
          </a:prstGeom>
        </p:spPr>
      </p:pic>
      <p:sp>
        <p:nvSpPr>
          <p:cNvPr id="7" name="TextBox 6">
            <a:extLst>
              <a:ext uri="{FF2B5EF4-FFF2-40B4-BE49-F238E27FC236}">
                <a16:creationId xmlns:a16="http://schemas.microsoft.com/office/drawing/2014/main" id="{A327796C-ACD8-B93C-4831-FCC81FEDB1BA}"/>
              </a:ext>
            </a:extLst>
          </p:cNvPr>
          <p:cNvSpPr txBox="1"/>
          <p:nvPr/>
        </p:nvSpPr>
        <p:spPr>
          <a:xfrm>
            <a:off x="521208" y="4561368"/>
            <a:ext cx="2970685" cy="738664"/>
          </a:xfrm>
          <a:prstGeom prst="rect">
            <a:avLst/>
          </a:prstGeom>
          <a:noFill/>
        </p:spPr>
        <p:txBody>
          <a:bodyPr wrap="none" rtlCol="0">
            <a:spAutoFit/>
          </a:bodyPr>
          <a:lstStyle/>
          <a:p>
            <a:r>
              <a:rPr lang="en-US" sz="2400" b="1" dirty="0">
                <a:solidFill>
                  <a:schemeClr val="bg1"/>
                </a:solidFill>
              </a:rPr>
              <a:t>Humphry Monmouth</a:t>
            </a:r>
          </a:p>
          <a:p>
            <a:r>
              <a:rPr lang="en-US" dirty="0">
                <a:solidFill>
                  <a:schemeClr val="bg1"/>
                </a:solidFill>
                <a:latin typeface="Arial" panose="020B0604020202020204" pitchFamily="34" charset="0"/>
              </a:rPr>
              <a:t>D</a:t>
            </a:r>
            <a:r>
              <a:rPr lang="en-US" b="0" i="0" dirty="0">
                <a:solidFill>
                  <a:schemeClr val="bg1"/>
                </a:solidFill>
                <a:effectLst/>
                <a:latin typeface="Arial" panose="020B0604020202020204" pitchFamily="34" charset="0"/>
              </a:rPr>
              <a:t>ied 23 November 1537</a:t>
            </a:r>
            <a:endParaRPr lang="en-US" dirty="0">
              <a:solidFill>
                <a:schemeClr val="bg1"/>
              </a:solidFill>
            </a:endParaRPr>
          </a:p>
        </p:txBody>
      </p:sp>
      <p:sp>
        <p:nvSpPr>
          <p:cNvPr id="9" name="TextBox 8">
            <a:extLst>
              <a:ext uri="{FF2B5EF4-FFF2-40B4-BE49-F238E27FC236}">
                <a16:creationId xmlns:a16="http://schemas.microsoft.com/office/drawing/2014/main" id="{0339986F-758B-E1FA-7E8A-50EC37FD13BB}"/>
              </a:ext>
            </a:extLst>
          </p:cNvPr>
          <p:cNvSpPr txBox="1"/>
          <p:nvPr/>
        </p:nvSpPr>
        <p:spPr>
          <a:xfrm>
            <a:off x="3902149" y="701749"/>
            <a:ext cx="8289851" cy="5611793"/>
          </a:xfrm>
          <a:prstGeom prst="rect">
            <a:avLst/>
          </a:prstGeom>
          <a:noFill/>
        </p:spPr>
        <p:txBody>
          <a:bodyPr wrap="square">
            <a:spAutoFit/>
          </a:bodyPr>
          <a:lstStyle/>
          <a:p>
            <a:pPr algn="l">
              <a:spcAft>
                <a:spcPts val="750"/>
              </a:spcAft>
              <a:buNone/>
            </a:pPr>
            <a:r>
              <a:rPr lang="en-US" sz="3200" b="0" i="0" dirty="0">
                <a:solidFill>
                  <a:schemeClr val="bg1"/>
                </a:solidFill>
                <a:effectLst/>
              </a:rPr>
              <a:t>“He was a wealthy merchant who had made a fortune in the cloth business and he played as significant a part in the Reformation as any of the more famous theologians and preachers. Everybody knows of Luther and Calvin. </a:t>
            </a:r>
          </a:p>
          <a:p>
            <a:pPr algn="l">
              <a:spcAft>
                <a:spcPts val="750"/>
              </a:spcAft>
            </a:pPr>
            <a:r>
              <a:rPr lang="en-US" sz="3200" b="0" i="0" dirty="0">
                <a:solidFill>
                  <a:schemeClr val="bg1"/>
                </a:solidFill>
                <a:effectLst/>
              </a:rPr>
              <a:t>His invaluable contribution arose out of his relationship with William Tyndale, the father of the English Bible. Tyndale was martyred for his efforts in 1536. But his work still lives on: ninety percent of his words passed on into the later King James Version of the Bible.”</a:t>
            </a:r>
          </a:p>
        </p:txBody>
      </p:sp>
    </p:spTree>
    <p:extLst>
      <p:ext uri="{BB962C8B-B14F-4D97-AF65-F5344CB8AC3E}">
        <p14:creationId xmlns:p14="http://schemas.microsoft.com/office/powerpoint/2010/main" val="908772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6D5575-0D2F-EC93-E8C7-41724C2AA87F}"/>
              </a:ext>
            </a:extLst>
          </p:cNvPr>
          <p:cNvSpPr txBox="1"/>
          <p:nvPr/>
        </p:nvSpPr>
        <p:spPr>
          <a:xfrm>
            <a:off x="521207" y="712381"/>
            <a:ext cx="11344727" cy="5755422"/>
          </a:xfrm>
          <a:prstGeom prst="rect">
            <a:avLst/>
          </a:prstGeom>
          <a:solidFill>
            <a:schemeClr val="accent2">
              <a:lumMod val="50000"/>
            </a:schemeClr>
          </a:solidFill>
        </p:spPr>
        <p:txBody>
          <a:bodyPr wrap="square">
            <a:spAutoFit/>
          </a:bodyPr>
          <a:lstStyle/>
          <a:p>
            <a:r>
              <a:rPr lang="en-US" sz="4800" b="1" dirty="0">
                <a:solidFill>
                  <a:schemeClr val="bg1"/>
                </a:solidFill>
              </a:rPr>
              <a:t>I.AM.THE.RESURRECTION.AND.THE.LIFE        </a:t>
            </a:r>
            <a:r>
              <a:rPr lang="en-US" sz="4000" dirty="0">
                <a:solidFill>
                  <a:schemeClr val="bg1"/>
                </a:solidFill>
              </a:rPr>
              <a:t>	And here they are living into today, and Pentecost getting right into it. You holiness people going right into it, just headlong. That's true. Oh, my. What a sad sight it is. </a:t>
            </a:r>
          </a:p>
          <a:p>
            <a:r>
              <a:rPr lang="en-US" sz="4000" dirty="0">
                <a:solidFill>
                  <a:schemeClr val="bg1"/>
                </a:solidFill>
              </a:rPr>
              <a:t>	What we need today, brother, is a revival, a stirring, a breaking down, breaking up, down to the Potter's house again.</a:t>
            </a:r>
          </a:p>
          <a:p>
            <a:pPr algn="r"/>
            <a:r>
              <a:rPr lang="en-US" sz="4000" dirty="0">
                <a:solidFill>
                  <a:schemeClr val="bg1"/>
                </a:solidFill>
              </a:rPr>
              <a:t>52-0810</a:t>
            </a:r>
          </a:p>
        </p:txBody>
      </p:sp>
      <p:sp>
        <p:nvSpPr>
          <p:cNvPr id="6" name="Date Placeholder 5">
            <a:extLst>
              <a:ext uri="{FF2B5EF4-FFF2-40B4-BE49-F238E27FC236}">
                <a16:creationId xmlns:a16="http://schemas.microsoft.com/office/drawing/2014/main" id="{3E02841B-BF8B-CA54-4710-1967026BEAD3}"/>
              </a:ext>
            </a:extLst>
          </p:cNvPr>
          <p:cNvSpPr>
            <a:spLocks noGrp="1"/>
          </p:cNvSpPr>
          <p:nvPr>
            <p:ph type="dt" sz="half" idx="10"/>
          </p:nvPr>
        </p:nvSpPr>
        <p:spPr/>
        <p:txBody>
          <a:bodyPr/>
          <a:lstStyle/>
          <a:p>
            <a:r>
              <a:rPr lang="en-US"/>
              <a:t>6/1/2025</a:t>
            </a:r>
          </a:p>
        </p:txBody>
      </p:sp>
      <p:sp>
        <p:nvSpPr>
          <p:cNvPr id="7" name="Footer Placeholder 6">
            <a:extLst>
              <a:ext uri="{FF2B5EF4-FFF2-40B4-BE49-F238E27FC236}">
                <a16:creationId xmlns:a16="http://schemas.microsoft.com/office/drawing/2014/main" id="{38C87095-6281-0280-6EFA-A81070B06223}"/>
              </a:ext>
            </a:extLst>
          </p:cNvPr>
          <p:cNvSpPr>
            <a:spLocks noGrp="1"/>
          </p:cNvSpPr>
          <p:nvPr>
            <p:ph type="ftr" sz="quarter" idx="11"/>
          </p:nvPr>
        </p:nvSpPr>
        <p:spPr/>
        <p:txBody>
          <a:bodyPr/>
          <a:lstStyle/>
          <a:p>
            <a:r>
              <a:rPr lang="en-US"/>
              <a:t>The Potter's House</a:t>
            </a:r>
          </a:p>
        </p:txBody>
      </p:sp>
      <p:sp>
        <p:nvSpPr>
          <p:cNvPr id="8" name="Slide Number Placeholder 7">
            <a:extLst>
              <a:ext uri="{FF2B5EF4-FFF2-40B4-BE49-F238E27FC236}">
                <a16:creationId xmlns:a16="http://schemas.microsoft.com/office/drawing/2014/main" id="{8B9FC403-35B1-BF83-5467-B49DBB07BCF2}"/>
              </a:ext>
            </a:extLst>
          </p:cNvPr>
          <p:cNvSpPr>
            <a:spLocks noGrp="1"/>
          </p:cNvSpPr>
          <p:nvPr>
            <p:ph type="sldNum" sz="quarter" idx="12"/>
          </p:nvPr>
        </p:nvSpPr>
        <p:spPr/>
        <p:txBody>
          <a:bodyPr/>
          <a:lstStyle/>
          <a:p>
            <a:fld id="{148CC95F-0247-41B6-91CF-DC97C76A7088}" type="slidenum">
              <a:rPr lang="en-US" smtClean="0"/>
              <a:t>15</a:t>
            </a:fld>
            <a:endParaRPr lang="en-US"/>
          </a:p>
        </p:txBody>
      </p:sp>
    </p:spTree>
    <p:extLst>
      <p:ext uri="{BB962C8B-B14F-4D97-AF65-F5344CB8AC3E}">
        <p14:creationId xmlns:p14="http://schemas.microsoft.com/office/powerpoint/2010/main" val="1972940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DFBD1F-F952-06B2-6274-F08F67F7256A}"/>
              </a:ext>
            </a:extLst>
          </p:cNvPr>
          <p:cNvSpPr>
            <a:spLocks noGrp="1"/>
          </p:cNvSpPr>
          <p:nvPr>
            <p:ph type="dt" sz="half" idx="10"/>
          </p:nvPr>
        </p:nvSpPr>
        <p:spPr/>
        <p:txBody>
          <a:bodyPr/>
          <a:lstStyle/>
          <a:p>
            <a:r>
              <a:rPr lang="en-US"/>
              <a:t>6/1/2025</a:t>
            </a:r>
          </a:p>
        </p:txBody>
      </p:sp>
      <p:sp>
        <p:nvSpPr>
          <p:cNvPr id="3" name="Footer Placeholder 2">
            <a:extLst>
              <a:ext uri="{FF2B5EF4-FFF2-40B4-BE49-F238E27FC236}">
                <a16:creationId xmlns:a16="http://schemas.microsoft.com/office/drawing/2014/main" id="{C55488AA-FDB4-C851-52DC-F96CB2FBE821}"/>
              </a:ext>
            </a:extLst>
          </p:cNvPr>
          <p:cNvSpPr>
            <a:spLocks noGrp="1"/>
          </p:cNvSpPr>
          <p:nvPr>
            <p:ph type="ftr" sz="quarter" idx="11"/>
          </p:nvPr>
        </p:nvSpPr>
        <p:spPr/>
        <p:txBody>
          <a:bodyPr/>
          <a:lstStyle/>
          <a:p>
            <a:r>
              <a:rPr lang="en-US"/>
              <a:t>The Potter's House</a:t>
            </a:r>
          </a:p>
        </p:txBody>
      </p:sp>
      <p:sp>
        <p:nvSpPr>
          <p:cNvPr id="4" name="Slide Number Placeholder 3">
            <a:extLst>
              <a:ext uri="{FF2B5EF4-FFF2-40B4-BE49-F238E27FC236}">
                <a16:creationId xmlns:a16="http://schemas.microsoft.com/office/drawing/2014/main" id="{6547780B-2987-CF22-D07D-A2D247CCD19A}"/>
              </a:ext>
            </a:extLst>
          </p:cNvPr>
          <p:cNvSpPr>
            <a:spLocks noGrp="1"/>
          </p:cNvSpPr>
          <p:nvPr>
            <p:ph type="sldNum" sz="quarter" idx="12"/>
          </p:nvPr>
        </p:nvSpPr>
        <p:spPr/>
        <p:txBody>
          <a:bodyPr/>
          <a:lstStyle/>
          <a:p>
            <a:fld id="{148CC95F-0247-41B6-91CF-DC97C76A7088}" type="slidenum">
              <a:rPr lang="en-US" smtClean="0"/>
              <a:t>16</a:t>
            </a:fld>
            <a:endParaRPr lang="en-US"/>
          </a:p>
        </p:txBody>
      </p:sp>
      <p:sp>
        <p:nvSpPr>
          <p:cNvPr id="6" name="TextBox 5">
            <a:extLst>
              <a:ext uri="{FF2B5EF4-FFF2-40B4-BE49-F238E27FC236}">
                <a16:creationId xmlns:a16="http://schemas.microsoft.com/office/drawing/2014/main" id="{7CBAF6B2-E3D6-ABE0-8EA8-EFCA150F5831}"/>
              </a:ext>
            </a:extLst>
          </p:cNvPr>
          <p:cNvSpPr txBox="1"/>
          <p:nvPr/>
        </p:nvSpPr>
        <p:spPr>
          <a:xfrm>
            <a:off x="446780" y="610136"/>
            <a:ext cx="11576304" cy="5693866"/>
          </a:xfrm>
          <a:prstGeom prst="rect">
            <a:avLst/>
          </a:prstGeom>
          <a:noFill/>
        </p:spPr>
        <p:txBody>
          <a:bodyPr wrap="square">
            <a:spAutoFit/>
          </a:bodyPr>
          <a:lstStyle/>
          <a:p>
            <a:r>
              <a:rPr lang="en-US" sz="4000" b="1" dirty="0">
                <a:solidFill>
                  <a:schemeClr val="bg1"/>
                </a:solidFill>
              </a:rPr>
              <a:t>TRYING.TO.DO.GOD.A.SERVICE</a:t>
            </a:r>
          </a:p>
          <a:p>
            <a:r>
              <a:rPr lang="en-US" sz="3600" dirty="0">
                <a:solidFill>
                  <a:schemeClr val="bg1"/>
                </a:solidFill>
              </a:rPr>
              <a:t>	171 I wonder, today, if all of our great crusades and revivals, we haven't been filling up the Methodist ark, Baptist ark! But what about the Ark of Christ, the Word? 	And if the Bride is to be the Word, then She's got to be of Christ, part of the Bridegroom. She's got to be the Word; the Word </a:t>
            </a:r>
            <a:r>
              <a:rPr lang="en-US" sz="3600" u="sng" dirty="0">
                <a:solidFill>
                  <a:schemeClr val="bg1"/>
                </a:solidFill>
              </a:rPr>
              <a:t>not for His day</a:t>
            </a:r>
            <a:r>
              <a:rPr lang="en-US" sz="3600" dirty="0">
                <a:solidFill>
                  <a:schemeClr val="bg1"/>
                </a:solidFill>
              </a:rPr>
              <a:t>; the Word of this day, that He promised would be this day, that He sent His Word forth to mold His Bride and make Her. Don't get some idea of your own now, and don't take somebody else's idea. </a:t>
            </a:r>
            <a:r>
              <a:rPr lang="en-US" sz="1600" dirty="0">
                <a:solidFill>
                  <a:schemeClr val="bg1"/>
                </a:solidFill>
              </a:rPr>
              <a:t>65-0718</a:t>
            </a:r>
            <a:endParaRPr lang="en-US" sz="3200" dirty="0">
              <a:solidFill>
                <a:schemeClr val="bg1"/>
              </a:solidFill>
            </a:endParaRPr>
          </a:p>
        </p:txBody>
      </p:sp>
    </p:spTree>
    <p:extLst>
      <p:ext uri="{BB962C8B-B14F-4D97-AF65-F5344CB8AC3E}">
        <p14:creationId xmlns:p14="http://schemas.microsoft.com/office/powerpoint/2010/main" val="1155058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DC0EBF-1E17-44DD-D785-F462059C71F9}"/>
              </a:ext>
            </a:extLst>
          </p:cNvPr>
          <p:cNvSpPr txBox="1"/>
          <p:nvPr/>
        </p:nvSpPr>
        <p:spPr>
          <a:xfrm>
            <a:off x="521208" y="626243"/>
            <a:ext cx="11576304" cy="5755422"/>
          </a:xfrm>
          <a:prstGeom prst="rect">
            <a:avLst/>
          </a:prstGeom>
          <a:noFill/>
        </p:spPr>
        <p:txBody>
          <a:bodyPr wrap="square">
            <a:spAutoFit/>
          </a:bodyPr>
          <a:lstStyle/>
          <a:p>
            <a:r>
              <a:rPr lang="en-US" sz="4400" b="1" dirty="0">
                <a:solidFill>
                  <a:schemeClr val="bg1"/>
                </a:solidFill>
              </a:rPr>
              <a:t>LAW.HAVING.A.SHADOW</a:t>
            </a:r>
          </a:p>
          <a:p>
            <a:r>
              <a:rPr lang="en-US" sz="3600" dirty="0">
                <a:solidFill>
                  <a:schemeClr val="bg1"/>
                </a:solidFill>
              </a:rPr>
              <a:t>	1 The prophet, one time, went down to the potter's house, to be broke up, melded over. If there's something wrong, God don't just put a patch in anything. He said you put a new piece in an old garment, it'll make it worse than ever. The thing to do is put the whole thing new. So, if you've done something wrong, don't just get around with a little, say, "</a:t>
            </a:r>
            <a:r>
              <a:rPr lang="en-US" sz="3600" i="1" dirty="0">
                <a:solidFill>
                  <a:schemeClr val="bg1"/>
                </a:solidFill>
              </a:rPr>
              <a:t>Well, I'm sorry I did it. I won't, try not, do it again.</a:t>
            </a:r>
            <a:r>
              <a:rPr lang="en-US" sz="3600" dirty="0">
                <a:solidFill>
                  <a:schemeClr val="bg1"/>
                </a:solidFill>
              </a:rPr>
              <a:t>" Just break up and get molded over again. Make that piece another piece. 				54-0516 </a:t>
            </a:r>
          </a:p>
        </p:txBody>
      </p:sp>
      <p:sp>
        <p:nvSpPr>
          <p:cNvPr id="4" name="Date Placeholder 3">
            <a:extLst>
              <a:ext uri="{FF2B5EF4-FFF2-40B4-BE49-F238E27FC236}">
                <a16:creationId xmlns:a16="http://schemas.microsoft.com/office/drawing/2014/main" id="{036C9BD9-9BB6-D4DE-3373-330504A031B9}"/>
              </a:ext>
            </a:extLst>
          </p:cNvPr>
          <p:cNvSpPr>
            <a:spLocks noGrp="1"/>
          </p:cNvSpPr>
          <p:nvPr>
            <p:ph type="dt" sz="half" idx="10"/>
          </p:nvPr>
        </p:nvSpPr>
        <p:spPr/>
        <p:txBody>
          <a:bodyPr/>
          <a:lstStyle/>
          <a:p>
            <a:r>
              <a:rPr lang="en-US"/>
              <a:t>6/1/2025</a:t>
            </a:r>
          </a:p>
        </p:txBody>
      </p:sp>
      <p:sp>
        <p:nvSpPr>
          <p:cNvPr id="5" name="Footer Placeholder 4">
            <a:extLst>
              <a:ext uri="{FF2B5EF4-FFF2-40B4-BE49-F238E27FC236}">
                <a16:creationId xmlns:a16="http://schemas.microsoft.com/office/drawing/2014/main" id="{DC8F9F72-6238-EC4C-B9F1-154A7551668C}"/>
              </a:ext>
            </a:extLst>
          </p:cNvPr>
          <p:cNvSpPr>
            <a:spLocks noGrp="1"/>
          </p:cNvSpPr>
          <p:nvPr>
            <p:ph type="ftr" sz="quarter" idx="11"/>
          </p:nvPr>
        </p:nvSpPr>
        <p:spPr/>
        <p:txBody>
          <a:bodyPr/>
          <a:lstStyle/>
          <a:p>
            <a:r>
              <a:rPr lang="en-US"/>
              <a:t>The Potter's House</a:t>
            </a:r>
          </a:p>
        </p:txBody>
      </p:sp>
      <p:sp>
        <p:nvSpPr>
          <p:cNvPr id="6" name="Slide Number Placeholder 5">
            <a:extLst>
              <a:ext uri="{FF2B5EF4-FFF2-40B4-BE49-F238E27FC236}">
                <a16:creationId xmlns:a16="http://schemas.microsoft.com/office/drawing/2014/main" id="{64CE9B50-3F78-B45C-607C-9C299F8425A5}"/>
              </a:ext>
            </a:extLst>
          </p:cNvPr>
          <p:cNvSpPr>
            <a:spLocks noGrp="1"/>
          </p:cNvSpPr>
          <p:nvPr>
            <p:ph type="sldNum" sz="quarter" idx="12"/>
          </p:nvPr>
        </p:nvSpPr>
        <p:spPr/>
        <p:txBody>
          <a:bodyPr/>
          <a:lstStyle/>
          <a:p>
            <a:fld id="{148CC95F-0247-41B6-91CF-DC97C76A7088}" type="slidenum">
              <a:rPr lang="en-US" smtClean="0"/>
              <a:t>17</a:t>
            </a:fld>
            <a:endParaRPr lang="en-US"/>
          </a:p>
        </p:txBody>
      </p:sp>
    </p:spTree>
    <p:extLst>
      <p:ext uri="{BB962C8B-B14F-4D97-AF65-F5344CB8AC3E}">
        <p14:creationId xmlns:p14="http://schemas.microsoft.com/office/powerpoint/2010/main" val="3921978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7B97CC-0A8A-9F26-EE6D-6F7D5040E217}"/>
              </a:ext>
            </a:extLst>
          </p:cNvPr>
          <p:cNvSpPr>
            <a:spLocks noGrp="1"/>
          </p:cNvSpPr>
          <p:nvPr>
            <p:ph type="dt" sz="half" idx="10"/>
          </p:nvPr>
        </p:nvSpPr>
        <p:spPr/>
        <p:txBody>
          <a:bodyPr/>
          <a:lstStyle/>
          <a:p>
            <a:r>
              <a:rPr lang="en-US"/>
              <a:t>6/1/2025</a:t>
            </a:r>
          </a:p>
        </p:txBody>
      </p:sp>
      <p:sp>
        <p:nvSpPr>
          <p:cNvPr id="3" name="Footer Placeholder 2">
            <a:extLst>
              <a:ext uri="{FF2B5EF4-FFF2-40B4-BE49-F238E27FC236}">
                <a16:creationId xmlns:a16="http://schemas.microsoft.com/office/drawing/2014/main" id="{51273860-860B-35FD-9F86-E880C9F4718B}"/>
              </a:ext>
            </a:extLst>
          </p:cNvPr>
          <p:cNvSpPr>
            <a:spLocks noGrp="1"/>
          </p:cNvSpPr>
          <p:nvPr>
            <p:ph type="ftr" sz="quarter" idx="11"/>
          </p:nvPr>
        </p:nvSpPr>
        <p:spPr/>
        <p:txBody>
          <a:bodyPr/>
          <a:lstStyle/>
          <a:p>
            <a:r>
              <a:rPr lang="en-US"/>
              <a:t>The Potter's House</a:t>
            </a:r>
          </a:p>
        </p:txBody>
      </p:sp>
      <p:sp>
        <p:nvSpPr>
          <p:cNvPr id="4" name="Slide Number Placeholder 3">
            <a:extLst>
              <a:ext uri="{FF2B5EF4-FFF2-40B4-BE49-F238E27FC236}">
                <a16:creationId xmlns:a16="http://schemas.microsoft.com/office/drawing/2014/main" id="{445C72AA-6B6F-CB83-CBDC-4AFE9F9DBB36}"/>
              </a:ext>
            </a:extLst>
          </p:cNvPr>
          <p:cNvSpPr>
            <a:spLocks noGrp="1"/>
          </p:cNvSpPr>
          <p:nvPr>
            <p:ph type="sldNum" sz="quarter" idx="12"/>
          </p:nvPr>
        </p:nvSpPr>
        <p:spPr/>
        <p:txBody>
          <a:bodyPr/>
          <a:lstStyle/>
          <a:p>
            <a:fld id="{148CC95F-0247-41B6-91CF-DC97C76A7088}" type="slidenum">
              <a:rPr lang="en-US" smtClean="0"/>
              <a:t>18</a:t>
            </a:fld>
            <a:endParaRPr lang="en-US"/>
          </a:p>
        </p:txBody>
      </p:sp>
      <p:sp>
        <p:nvSpPr>
          <p:cNvPr id="6" name="TextBox 5">
            <a:extLst>
              <a:ext uri="{FF2B5EF4-FFF2-40B4-BE49-F238E27FC236}">
                <a16:creationId xmlns:a16="http://schemas.microsoft.com/office/drawing/2014/main" id="{9DA7FB5F-CC00-5B30-6727-6901DCEC7A8C}"/>
              </a:ext>
            </a:extLst>
          </p:cNvPr>
          <p:cNvSpPr txBox="1"/>
          <p:nvPr/>
        </p:nvSpPr>
        <p:spPr>
          <a:xfrm>
            <a:off x="404037" y="680484"/>
            <a:ext cx="11612471" cy="5570725"/>
          </a:xfrm>
          <a:prstGeom prst="rect">
            <a:avLst/>
          </a:prstGeom>
          <a:noFill/>
        </p:spPr>
        <p:txBody>
          <a:bodyPr wrap="square">
            <a:spAutoFit/>
          </a:bodyPr>
          <a:lstStyle/>
          <a:p>
            <a:r>
              <a:rPr lang="en-US" sz="4400" b="1" dirty="0">
                <a:solidFill>
                  <a:schemeClr val="bg1"/>
                </a:solidFill>
              </a:rPr>
              <a:t>MATTHEW 9:16</a:t>
            </a:r>
            <a:endParaRPr lang="en-US" sz="3600" i="1" dirty="0">
              <a:solidFill>
                <a:schemeClr val="bg1"/>
              </a:solidFill>
            </a:endParaRPr>
          </a:p>
          <a:p>
            <a:r>
              <a:rPr lang="en-US" sz="3600" i="1" dirty="0">
                <a:solidFill>
                  <a:schemeClr val="bg1"/>
                </a:solidFill>
              </a:rPr>
              <a:t> No man </a:t>
            </a:r>
            <a:r>
              <a:rPr lang="en-US" sz="3600" i="1" dirty="0" err="1">
                <a:solidFill>
                  <a:schemeClr val="bg1"/>
                </a:solidFill>
              </a:rPr>
              <a:t>putteth</a:t>
            </a:r>
            <a:r>
              <a:rPr lang="en-US" sz="3600" i="1" dirty="0">
                <a:solidFill>
                  <a:schemeClr val="bg1"/>
                </a:solidFill>
              </a:rPr>
              <a:t> a piece of new cloth </a:t>
            </a:r>
            <a:r>
              <a:rPr lang="en-US" sz="2800" dirty="0">
                <a:solidFill>
                  <a:schemeClr val="bg1"/>
                </a:solidFill>
              </a:rPr>
              <a:t>[unprocessed] </a:t>
            </a:r>
            <a:r>
              <a:rPr lang="en-US" sz="3600" i="1" dirty="0">
                <a:solidFill>
                  <a:schemeClr val="bg1"/>
                </a:solidFill>
              </a:rPr>
              <a:t>unto an old garment, for that which is put in to fill it up taketh from the garment, and the rent is made worse. 17 Neither do men put new wine into old bottles: else the bottles break, and the wine </a:t>
            </a:r>
            <a:r>
              <a:rPr lang="en-US" sz="3600" i="1" dirty="0" err="1">
                <a:solidFill>
                  <a:schemeClr val="bg1"/>
                </a:solidFill>
              </a:rPr>
              <a:t>runneth</a:t>
            </a:r>
            <a:r>
              <a:rPr lang="en-US" sz="3600" i="1" dirty="0">
                <a:solidFill>
                  <a:schemeClr val="bg1"/>
                </a:solidFill>
              </a:rPr>
              <a:t> out, and the bottles </a:t>
            </a:r>
            <a:r>
              <a:rPr lang="en-US" sz="3600" b="1" i="1" u="sng" dirty="0">
                <a:solidFill>
                  <a:schemeClr val="bg1"/>
                </a:solidFill>
              </a:rPr>
              <a:t>perish</a:t>
            </a:r>
            <a:r>
              <a:rPr lang="en-US" sz="3600" i="1" dirty="0">
                <a:solidFill>
                  <a:schemeClr val="bg1"/>
                </a:solidFill>
              </a:rPr>
              <a:t>: but they put new wine into new bottles, and both are preserved.</a:t>
            </a:r>
            <a:r>
              <a:rPr lang="en-US" sz="3600" dirty="0">
                <a:solidFill>
                  <a:schemeClr val="bg1"/>
                </a:solidFill>
              </a:rPr>
              <a:t> </a:t>
            </a:r>
            <a:endParaRPr lang="en-US" sz="1600" dirty="0">
              <a:solidFill>
                <a:schemeClr val="bg1"/>
              </a:solidFill>
            </a:endParaRPr>
          </a:p>
          <a:p>
            <a:endParaRPr lang="en-US" sz="1600" dirty="0">
              <a:solidFill>
                <a:schemeClr val="bg1"/>
              </a:solidFill>
            </a:endParaRPr>
          </a:p>
          <a:p>
            <a:r>
              <a:rPr lang="en-US" sz="3600" b="1" dirty="0">
                <a:solidFill>
                  <a:schemeClr val="bg1"/>
                </a:solidFill>
              </a:rPr>
              <a:t>New:</a:t>
            </a:r>
            <a:r>
              <a:rPr lang="en-US" sz="3600" i="1" dirty="0">
                <a:solidFill>
                  <a:schemeClr val="bg1"/>
                </a:solidFill>
              </a:rPr>
              <a:t> (Gr.) recently made, fresh, unused, unworn; which as recently made is superior to what it succeeds.</a:t>
            </a:r>
          </a:p>
        </p:txBody>
      </p:sp>
    </p:spTree>
    <p:extLst>
      <p:ext uri="{BB962C8B-B14F-4D97-AF65-F5344CB8AC3E}">
        <p14:creationId xmlns:p14="http://schemas.microsoft.com/office/powerpoint/2010/main" val="226260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A80C04-9D39-F268-AF91-71E17FCC0D07}"/>
              </a:ext>
            </a:extLst>
          </p:cNvPr>
          <p:cNvSpPr>
            <a:spLocks noGrp="1"/>
          </p:cNvSpPr>
          <p:nvPr>
            <p:ph type="dt" sz="half" idx="10"/>
          </p:nvPr>
        </p:nvSpPr>
        <p:spPr/>
        <p:txBody>
          <a:bodyPr/>
          <a:lstStyle/>
          <a:p>
            <a:r>
              <a:rPr lang="en-US"/>
              <a:t>6/1/2025</a:t>
            </a:r>
          </a:p>
        </p:txBody>
      </p:sp>
      <p:sp>
        <p:nvSpPr>
          <p:cNvPr id="3" name="Footer Placeholder 2">
            <a:extLst>
              <a:ext uri="{FF2B5EF4-FFF2-40B4-BE49-F238E27FC236}">
                <a16:creationId xmlns:a16="http://schemas.microsoft.com/office/drawing/2014/main" id="{A5C6C8F1-F3A8-A526-2A75-05BA37284775}"/>
              </a:ext>
            </a:extLst>
          </p:cNvPr>
          <p:cNvSpPr>
            <a:spLocks noGrp="1"/>
          </p:cNvSpPr>
          <p:nvPr>
            <p:ph type="ftr" sz="quarter" idx="11"/>
          </p:nvPr>
        </p:nvSpPr>
        <p:spPr/>
        <p:txBody>
          <a:bodyPr/>
          <a:lstStyle/>
          <a:p>
            <a:r>
              <a:rPr lang="en-US"/>
              <a:t>The Potter's House</a:t>
            </a:r>
          </a:p>
        </p:txBody>
      </p:sp>
      <p:sp>
        <p:nvSpPr>
          <p:cNvPr id="4" name="Slide Number Placeholder 3">
            <a:extLst>
              <a:ext uri="{FF2B5EF4-FFF2-40B4-BE49-F238E27FC236}">
                <a16:creationId xmlns:a16="http://schemas.microsoft.com/office/drawing/2014/main" id="{9EF1CB68-161F-5FCF-729B-A3A2C4DE478D}"/>
              </a:ext>
            </a:extLst>
          </p:cNvPr>
          <p:cNvSpPr>
            <a:spLocks noGrp="1"/>
          </p:cNvSpPr>
          <p:nvPr>
            <p:ph type="sldNum" sz="quarter" idx="12"/>
          </p:nvPr>
        </p:nvSpPr>
        <p:spPr/>
        <p:txBody>
          <a:bodyPr/>
          <a:lstStyle/>
          <a:p>
            <a:fld id="{148CC95F-0247-41B6-91CF-DC97C76A7088}" type="slidenum">
              <a:rPr lang="en-US" smtClean="0"/>
              <a:t>19</a:t>
            </a:fld>
            <a:endParaRPr lang="en-US"/>
          </a:p>
        </p:txBody>
      </p:sp>
      <p:sp>
        <p:nvSpPr>
          <p:cNvPr id="6" name="TextBox 5">
            <a:extLst>
              <a:ext uri="{FF2B5EF4-FFF2-40B4-BE49-F238E27FC236}">
                <a16:creationId xmlns:a16="http://schemas.microsoft.com/office/drawing/2014/main" id="{4D9104C2-C3A9-0634-1167-8408B1CA8A94}"/>
              </a:ext>
            </a:extLst>
          </p:cNvPr>
          <p:cNvSpPr txBox="1"/>
          <p:nvPr/>
        </p:nvSpPr>
        <p:spPr>
          <a:xfrm>
            <a:off x="521208" y="1136073"/>
            <a:ext cx="5698839" cy="4524315"/>
          </a:xfrm>
          <a:prstGeom prst="rect">
            <a:avLst/>
          </a:prstGeom>
          <a:noFill/>
        </p:spPr>
        <p:txBody>
          <a:bodyPr wrap="square">
            <a:spAutoFit/>
          </a:bodyPr>
          <a:lstStyle/>
          <a:p>
            <a:r>
              <a:rPr lang="en-US" sz="4800" b="1" dirty="0">
                <a:solidFill>
                  <a:schemeClr val="bg1"/>
                </a:solidFill>
              </a:rPr>
              <a:t>New: </a:t>
            </a:r>
            <a:r>
              <a:rPr lang="en-US" sz="3200" i="1" dirty="0" err="1">
                <a:solidFill>
                  <a:schemeClr val="bg1"/>
                </a:solidFill>
              </a:rPr>
              <a:t>kainos</a:t>
            </a:r>
            <a:endParaRPr lang="en-US" sz="3200" i="1" dirty="0">
              <a:solidFill>
                <a:schemeClr val="bg1"/>
              </a:solidFill>
            </a:endParaRPr>
          </a:p>
          <a:p>
            <a:r>
              <a:rPr lang="en-US" sz="4000" dirty="0">
                <a:solidFill>
                  <a:schemeClr val="bg1"/>
                </a:solidFill>
              </a:rPr>
              <a:t>As respects form, recently made, fresh, recent, unused, unworn; new, which as recently made is superior to what it succeeds.</a:t>
            </a:r>
          </a:p>
        </p:txBody>
      </p:sp>
      <p:pic>
        <p:nvPicPr>
          <p:cNvPr id="9" name="Picture 8">
            <a:extLst>
              <a:ext uri="{FF2B5EF4-FFF2-40B4-BE49-F238E27FC236}">
                <a16:creationId xmlns:a16="http://schemas.microsoft.com/office/drawing/2014/main" id="{1C2BD6E9-2945-F403-8ED8-FA2D40EDC1D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24849" y="903768"/>
            <a:ext cx="5143500" cy="5316279"/>
          </a:xfrm>
          <a:prstGeom prst="rect">
            <a:avLst/>
          </a:prstGeom>
        </p:spPr>
      </p:pic>
    </p:spTree>
    <p:extLst>
      <p:ext uri="{BB962C8B-B14F-4D97-AF65-F5344CB8AC3E}">
        <p14:creationId xmlns:p14="http://schemas.microsoft.com/office/powerpoint/2010/main" val="425015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D43B37B-6384-44EB-9346-7B16D66E11C1}"/>
              </a:ext>
            </a:extLst>
          </p:cNvPr>
          <p:cNvSpPr>
            <a:spLocks noGrp="1"/>
          </p:cNvSpPr>
          <p:nvPr>
            <p:ph type="pic" sz="quarter" idx="13"/>
          </p:nvPr>
        </p:nvSpPr>
        <p:spPr>
          <a:xfrm>
            <a:off x="143400" y="163157"/>
            <a:ext cx="11905200" cy="6060155"/>
          </a:xfrm>
        </p:spPr>
        <p:txBody>
          <a:bodyPr/>
          <a:lstStyle/>
          <a:p>
            <a:endParaRPr lang="en-US"/>
          </a:p>
        </p:txBody>
      </p:sp>
      <p:sp>
        <p:nvSpPr>
          <p:cNvPr id="3" name="Title 2">
            <a:extLst>
              <a:ext uri="{FF2B5EF4-FFF2-40B4-BE49-F238E27FC236}">
                <a16:creationId xmlns:a16="http://schemas.microsoft.com/office/drawing/2014/main" id="{AFFB149F-8CEA-43FB-AC7A-A771F5F03808}"/>
              </a:ext>
            </a:extLst>
          </p:cNvPr>
          <p:cNvSpPr>
            <a:spLocks noGrp="1"/>
          </p:cNvSpPr>
          <p:nvPr>
            <p:ph type="ctrTitle"/>
          </p:nvPr>
        </p:nvSpPr>
        <p:spPr/>
        <p:txBody>
          <a:bodyPr/>
          <a:lstStyle/>
          <a:p>
            <a:r>
              <a:rPr lang="en-US" dirty="0"/>
              <a:t>Birthdays</a:t>
            </a:r>
            <a:br>
              <a:rPr lang="en-US" dirty="0"/>
            </a:br>
            <a:r>
              <a:rPr lang="en-US" dirty="0"/>
              <a:t>Anniversaries</a:t>
            </a:r>
            <a:br>
              <a:rPr lang="en-US" dirty="0"/>
            </a:br>
            <a:r>
              <a:rPr lang="en-US" dirty="0"/>
              <a:t>Events</a:t>
            </a:r>
          </a:p>
        </p:txBody>
      </p:sp>
      <p:sp>
        <p:nvSpPr>
          <p:cNvPr id="4" name="Subtitle 3">
            <a:extLst>
              <a:ext uri="{FF2B5EF4-FFF2-40B4-BE49-F238E27FC236}">
                <a16:creationId xmlns:a16="http://schemas.microsoft.com/office/drawing/2014/main" id="{E5E58D74-2BCE-4CF0-B99E-790B276DB4A7}"/>
              </a:ext>
            </a:extLst>
          </p:cNvPr>
          <p:cNvSpPr>
            <a:spLocks noGrp="1"/>
          </p:cNvSpPr>
          <p:nvPr>
            <p:ph type="subTitle" idx="1"/>
          </p:nvPr>
        </p:nvSpPr>
        <p:spPr>
          <a:xfrm>
            <a:off x="2090746" y="5111092"/>
            <a:ext cx="8010508" cy="942408"/>
          </a:xfrm>
        </p:spPr>
        <p:txBody>
          <a:bodyPr>
            <a:normAutofit fontScale="77500" lnSpcReduction="20000"/>
          </a:bodyPr>
          <a:lstStyle/>
          <a:p>
            <a:pPr algn="ctr"/>
            <a:r>
              <a:rPr lang="en-US" sz="2800" b="1" dirty="0"/>
              <a:t>Men’s Meeting: September 25-27</a:t>
            </a:r>
            <a:r>
              <a:rPr lang="en-US" sz="2800" b="1" baseline="30000" dirty="0"/>
              <a:t>th</a:t>
            </a:r>
            <a:endParaRPr lang="en-US" sz="2800" b="1" dirty="0"/>
          </a:p>
          <a:p>
            <a:pPr algn="ctr"/>
            <a:r>
              <a:rPr lang="en-US" sz="2800" b="1" dirty="0"/>
              <a:t>Winter Youth Retreat: Dec. 29 to Jan. 1, 2026</a:t>
            </a:r>
          </a:p>
        </p:txBody>
      </p:sp>
      <p:pic>
        <p:nvPicPr>
          <p:cNvPr id="8" name="Picture 7">
            <a:extLst>
              <a:ext uri="{FF2B5EF4-FFF2-40B4-BE49-F238E27FC236}">
                <a16:creationId xmlns:a16="http://schemas.microsoft.com/office/drawing/2014/main" id="{C50467CF-09F5-E028-9ACF-88ADD008586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8281" y="804500"/>
            <a:ext cx="4740630" cy="3946817"/>
          </a:xfrm>
          <a:prstGeom prst="rect">
            <a:avLst/>
          </a:prstGeom>
        </p:spPr>
      </p:pic>
      <p:sp>
        <p:nvSpPr>
          <p:cNvPr id="5" name="Slide Number Placeholder 4">
            <a:extLst>
              <a:ext uri="{FF2B5EF4-FFF2-40B4-BE49-F238E27FC236}">
                <a16:creationId xmlns:a16="http://schemas.microsoft.com/office/drawing/2014/main" id="{D9A5081D-8B2B-4315-ACAF-76C7A7538128}"/>
              </a:ext>
            </a:extLst>
          </p:cNvPr>
          <p:cNvSpPr>
            <a:spLocks noGrp="1"/>
          </p:cNvSpPr>
          <p:nvPr>
            <p:ph type="sldNum" sz="quarter" idx="14"/>
          </p:nvPr>
        </p:nvSpPr>
        <p:spPr/>
        <p:txBody>
          <a:bodyPr/>
          <a:lstStyle/>
          <a:p>
            <a:fld id="{19B51A1E-902D-48AF-9020-955120F399B6}" type="slidenum">
              <a:rPr lang="en-US" noProof="0" smtClean="0"/>
              <a:pPr/>
              <a:t>2</a:t>
            </a:fld>
            <a:endParaRPr lang="en-US" noProof="0" dirty="0"/>
          </a:p>
        </p:txBody>
      </p:sp>
      <p:sp>
        <p:nvSpPr>
          <p:cNvPr id="6" name="Footer Placeholder 5">
            <a:extLst>
              <a:ext uri="{FF2B5EF4-FFF2-40B4-BE49-F238E27FC236}">
                <a16:creationId xmlns:a16="http://schemas.microsoft.com/office/drawing/2014/main" id="{0CDE1F8D-E56F-4B6E-9C8F-424A9BCA7C80}"/>
              </a:ext>
            </a:extLst>
          </p:cNvPr>
          <p:cNvSpPr>
            <a:spLocks noGrp="1"/>
          </p:cNvSpPr>
          <p:nvPr>
            <p:ph type="ftr" sz="quarter" idx="12"/>
          </p:nvPr>
        </p:nvSpPr>
        <p:spPr/>
        <p:txBody>
          <a:bodyPr/>
          <a:lstStyle/>
          <a:p>
            <a:r>
              <a:rPr lang="en-US" noProof="0"/>
              <a:t>Living in Agreement with God</a:t>
            </a:r>
            <a:endParaRPr lang="en-US" noProof="0" dirty="0"/>
          </a:p>
        </p:txBody>
      </p:sp>
      <p:sp>
        <p:nvSpPr>
          <p:cNvPr id="7" name="TextBox 6">
            <a:extLst>
              <a:ext uri="{FF2B5EF4-FFF2-40B4-BE49-F238E27FC236}">
                <a16:creationId xmlns:a16="http://schemas.microsoft.com/office/drawing/2014/main" id="{33DBC391-D992-4B0A-B1F2-E9344F4BF6C5}"/>
              </a:ext>
            </a:extLst>
          </p:cNvPr>
          <p:cNvSpPr txBox="1"/>
          <p:nvPr/>
        </p:nvSpPr>
        <p:spPr>
          <a:xfrm>
            <a:off x="5426509" y="759725"/>
            <a:ext cx="6622091" cy="3046988"/>
          </a:xfrm>
          <a:prstGeom prst="rect">
            <a:avLst/>
          </a:prstGeom>
          <a:solidFill>
            <a:schemeClr val="tx1">
              <a:lumMod val="95000"/>
              <a:lumOff val="5000"/>
            </a:schemeClr>
          </a:solidFill>
        </p:spPr>
        <p:txBody>
          <a:bodyPr wrap="square" rtlCol="0">
            <a:spAutoFit/>
          </a:bodyPr>
          <a:lstStyle/>
          <a:p>
            <a:r>
              <a:rPr lang="en-US" sz="3200" dirty="0">
                <a:solidFill>
                  <a:schemeClr val="bg1"/>
                </a:solidFill>
              </a:rPr>
              <a:t>June 1</a:t>
            </a:r>
            <a:r>
              <a:rPr lang="en-US" sz="3200" baseline="30000" dirty="0">
                <a:solidFill>
                  <a:schemeClr val="bg1"/>
                </a:solidFill>
              </a:rPr>
              <a:t>st</a:t>
            </a:r>
            <a:r>
              <a:rPr lang="en-US" sz="3200" dirty="0">
                <a:solidFill>
                  <a:schemeClr val="bg1"/>
                </a:solidFill>
              </a:rPr>
              <a:t> Ben &amp; Sharon McCafferty</a:t>
            </a:r>
          </a:p>
          <a:p>
            <a:r>
              <a:rPr lang="en-US" sz="3200" dirty="0">
                <a:solidFill>
                  <a:schemeClr val="bg1"/>
                </a:solidFill>
              </a:rPr>
              <a:t>June 4</a:t>
            </a:r>
            <a:r>
              <a:rPr lang="en-US" sz="3200" baseline="30000" dirty="0">
                <a:solidFill>
                  <a:schemeClr val="bg1"/>
                </a:solidFill>
              </a:rPr>
              <a:t>th</a:t>
            </a:r>
            <a:r>
              <a:rPr lang="en-US" sz="3200" dirty="0">
                <a:solidFill>
                  <a:schemeClr val="bg1"/>
                </a:solidFill>
              </a:rPr>
              <a:t> John &amp; Hanna Harwell</a:t>
            </a:r>
          </a:p>
          <a:p>
            <a:r>
              <a:rPr lang="en-US" sz="3200" dirty="0">
                <a:solidFill>
                  <a:schemeClr val="bg1"/>
                </a:solidFill>
              </a:rPr>
              <a:t>	Jeremy Clayville, Lillian Godwin</a:t>
            </a:r>
          </a:p>
          <a:p>
            <a:r>
              <a:rPr lang="en-US" sz="3200" dirty="0">
                <a:solidFill>
                  <a:schemeClr val="bg1"/>
                </a:solidFill>
              </a:rPr>
              <a:t>June 5</a:t>
            </a:r>
            <a:r>
              <a:rPr lang="en-US" sz="3200" baseline="30000" dirty="0">
                <a:solidFill>
                  <a:schemeClr val="bg1"/>
                </a:solidFill>
              </a:rPr>
              <a:t>th</a:t>
            </a:r>
            <a:r>
              <a:rPr lang="en-US" sz="3200" dirty="0">
                <a:solidFill>
                  <a:schemeClr val="bg1"/>
                </a:solidFill>
              </a:rPr>
              <a:t> John &amp; Laura Harwell</a:t>
            </a:r>
          </a:p>
          <a:p>
            <a:r>
              <a:rPr lang="en-US" sz="3200" dirty="0">
                <a:solidFill>
                  <a:schemeClr val="bg1"/>
                </a:solidFill>
              </a:rPr>
              <a:t>June 7</a:t>
            </a:r>
            <a:r>
              <a:rPr lang="en-US" sz="3200" baseline="30000" dirty="0">
                <a:solidFill>
                  <a:schemeClr val="bg1"/>
                </a:solidFill>
              </a:rPr>
              <a:t>th</a:t>
            </a:r>
            <a:r>
              <a:rPr lang="en-US" sz="3200" dirty="0">
                <a:solidFill>
                  <a:schemeClr val="bg1"/>
                </a:solidFill>
              </a:rPr>
              <a:t> John James</a:t>
            </a:r>
          </a:p>
          <a:p>
            <a:r>
              <a:rPr lang="en-US" sz="3200" dirty="0">
                <a:solidFill>
                  <a:schemeClr val="bg1"/>
                </a:solidFill>
              </a:rPr>
              <a:t>	Mark &amp; Jackie Sylvester</a:t>
            </a:r>
          </a:p>
        </p:txBody>
      </p:sp>
    </p:spTree>
    <p:extLst>
      <p:ext uri="{BB962C8B-B14F-4D97-AF65-F5344CB8AC3E}">
        <p14:creationId xmlns:p14="http://schemas.microsoft.com/office/powerpoint/2010/main" val="12224842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2AFDB9-470A-307B-9DE8-8D903ADB07E5}"/>
              </a:ext>
            </a:extLst>
          </p:cNvPr>
          <p:cNvSpPr>
            <a:spLocks noGrp="1"/>
          </p:cNvSpPr>
          <p:nvPr>
            <p:ph type="dt" sz="half" idx="10"/>
          </p:nvPr>
        </p:nvSpPr>
        <p:spPr/>
        <p:txBody>
          <a:bodyPr/>
          <a:lstStyle/>
          <a:p>
            <a:r>
              <a:rPr lang="en-US"/>
              <a:t>6/1/2025</a:t>
            </a:r>
          </a:p>
        </p:txBody>
      </p:sp>
      <p:sp>
        <p:nvSpPr>
          <p:cNvPr id="3" name="Footer Placeholder 2">
            <a:extLst>
              <a:ext uri="{FF2B5EF4-FFF2-40B4-BE49-F238E27FC236}">
                <a16:creationId xmlns:a16="http://schemas.microsoft.com/office/drawing/2014/main" id="{9000F7DF-5900-064D-41C8-93081BAAF7EB}"/>
              </a:ext>
            </a:extLst>
          </p:cNvPr>
          <p:cNvSpPr>
            <a:spLocks noGrp="1"/>
          </p:cNvSpPr>
          <p:nvPr>
            <p:ph type="ftr" sz="quarter" idx="11"/>
          </p:nvPr>
        </p:nvSpPr>
        <p:spPr/>
        <p:txBody>
          <a:bodyPr/>
          <a:lstStyle/>
          <a:p>
            <a:r>
              <a:rPr lang="en-US"/>
              <a:t>The Potter's House</a:t>
            </a:r>
          </a:p>
        </p:txBody>
      </p:sp>
      <p:sp>
        <p:nvSpPr>
          <p:cNvPr id="4" name="Slide Number Placeholder 3">
            <a:extLst>
              <a:ext uri="{FF2B5EF4-FFF2-40B4-BE49-F238E27FC236}">
                <a16:creationId xmlns:a16="http://schemas.microsoft.com/office/drawing/2014/main" id="{E331EAD5-B3B7-23D4-6831-AC1843D4453B}"/>
              </a:ext>
            </a:extLst>
          </p:cNvPr>
          <p:cNvSpPr>
            <a:spLocks noGrp="1"/>
          </p:cNvSpPr>
          <p:nvPr>
            <p:ph type="sldNum" sz="quarter" idx="12"/>
          </p:nvPr>
        </p:nvSpPr>
        <p:spPr/>
        <p:txBody>
          <a:bodyPr/>
          <a:lstStyle/>
          <a:p>
            <a:fld id="{148CC95F-0247-41B6-91CF-DC97C76A7088}" type="slidenum">
              <a:rPr lang="en-US" smtClean="0"/>
              <a:t>20</a:t>
            </a:fld>
            <a:endParaRPr lang="en-US"/>
          </a:p>
        </p:txBody>
      </p:sp>
      <p:sp>
        <p:nvSpPr>
          <p:cNvPr id="6" name="TextBox 5">
            <a:extLst>
              <a:ext uri="{FF2B5EF4-FFF2-40B4-BE49-F238E27FC236}">
                <a16:creationId xmlns:a16="http://schemas.microsoft.com/office/drawing/2014/main" id="{1116BEF2-E076-FAFA-685C-D655BE9FB999}"/>
              </a:ext>
            </a:extLst>
          </p:cNvPr>
          <p:cNvSpPr txBox="1"/>
          <p:nvPr/>
        </p:nvSpPr>
        <p:spPr>
          <a:xfrm>
            <a:off x="521208" y="861237"/>
            <a:ext cx="6602606" cy="5016758"/>
          </a:xfrm>
          <a:prstGeom prst="rect">
            <a:avLst/>
          </a:prstGeom>
          <a:noFill/>
        </p:spPr>
        <p:txBody>
          <a:bodyPr wrap="square">
            <a:spAutoFit/>
          </a:bodyPr>
          <a:lstStyle/>
          <a:p>
            <a:r>
              <a:rPr lang="en-US" sz="4000" dirty="0">
                <a:solidFill>
                  <a:schemeClr val="bg1"/>
                </a:solidFill>
              </a:rPr>
              <a:t>65-1205  THINGS.THAT.ARE.TO.BE</a:t>
            </a:r>
          </a:p>
          <a:p>
            <a:r>
              <a:rPr lang="en-US" sz="4000" dirty="0">
                <a:solidFill>
                  <a:schemeClr val="bg1"/>
                </a:solidFill>
              </a:rPr>
              <a:t> 124 I had some scars when I was a kid. I know things that happened that's kind of turned me that way. </a:t>
            </a:r>
            <a:r>
              <a:rPr lang="en-US" sz="4000">
                <a:solidFill>
                  <a:schemeClr val="bg1"/>
                </a:solidFill>
              </a:rPr>
              <a:t>But it </a:t>
            </a:r>
            <a:r>
              <a:rPr lang="en-US" sz="4000" dirty="0">
                <a:solidFill>
                  <a:schemeClr val="bg1"/>
                </a:solidFill>
              </a:rPr>
              <a:t>was all God, making, molding me for this hour. </a:t>
            </a:r>
          </a:p>
        </p:txBody>
      </p:sp>
      <p:pic>
        <p:nvPicPr>
          <p:cNvPr id="7" name="Picture 6">
            <a:extLst>
              <a:ext uri="{FF2B5EF4-FFF2-40B4-BE49-F238E27FC236}">
                <a16:creationId xmlns:a16="http://schemas.microsoft.com/office/drawing/2014/main" id="{86850774-43C6-808A-3D23-7DA405CB404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91560" y="743111"/>
            <a:ext cx="4679232" cy="5858539"/>
          </a:xfrm>
          <a:prstGeom prst="rect">
            <a:avLst/>
          </a:prstGeom>
        </p:spPr>
      </p:pic>
    </p:spTree>
    <p:extLst>
      <p:ext uri="{BB962C8B-B14F-4D97-AF65-F5344CB8AC3E}">
        <p14:creationId xmlns:p14="http://schemas.microsoft.com/office/powerpoint/2010/main" val="3036874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8B5AA2-4034-84B2-B571-9E9617CA1396}"/>
              </a:ext>
            </a:extLst>
          </p:cNvPr>
          <p:cNvSpPr>
            <a:spLocks noGrp="1"/>
          </p:cNvSpPr>
          <p:nvPr>
            <p:ph type="dt" sz="half" idx="10"/>
          </p:nvPr>
        </p:nvSpPr>
        <p:spPr/>
        <p:txBody>
          <a:bodyPr/>
          <a:lstStyle/>
          <a:p>
            <a:r>
              <a:rPr lang="en-US"/>
              <a:t>6/1/2025</a:t>
            </a:r>
          </a:p>
        </p:txBody>
      </p:sp>
      <p:sp>
        <p:nvSpPr>
          <p:cNvPr id="3" name="Footer Placeholder 2">
            <a:extLst>
              <a:ext uri="{FF2B5EF4-FFF2-40B4-BE49-F238E27FC236}">
                <a16:creationId xmlns:a16="http://schemas.microsoft.com/office/drawing/2014/main" id="{F6F650BE-27A0-E1F6-8071-ABF344429D3F}"/>
              </a:ext>
            </a:extLst>
          </p:cNvPr>
          <p:cNvSpPr>
            <a:spLocks noGrp="1"/>
          </p:cNvSpPr>
          <p:nvPr>
            <p:ph type="ftr" sz="quarter" idx="11"/>
          </p:nvPr>
        </p:nvSpPr>
        <p:spPr/>
        <p:txBody>
          <a:bodyPr/>
          <a:lstStyle/>
          <a:p>
            <a:r>
              <a:rPr lang="en-US"/>
              <a:t>The Potter's House</a:t>
            </a:r>
          </a:p>
        </p:txBody>
      </p:sp>
      <p:sp>
        <p:nvSpPr>
          <p:cNvPr id="4" name="Slide Number Placeholder 3">
            <a:extLst>
              <a:ext uri="{FF2B5EF4-FFF2-40B4-BE49-F238E27FC236}">
                <a16:creationId xmlns:a16="http://schemas.microsoft.com/office/drawing/2014/main" id="{EEF7371B-510D-9BDF-02C3-6C00FF94F240}"/>
              </a:ext>
            </a:extLst>
          </p:cNvPr>
          <p:cNvSpPr>
            <a:spLocks noGrp="1"/>
          </p:cNvSpPr>
          <p:nvPr>
            <p:ph type="sldNum" sz="quarter" idx="12"/>
          </p:nvPr>
        </p:nvSpPr>
        <p:spPr/>
        <p:txBody>
          <a:bodyPr/>
          <a:lstStyle/>
          <a:p>
            <a:fld id="{148CC95F-0247-41B6-91CF-DC97C76A7088}" type="slidenum">
              <a:rPr lang="en-US" smtClean="0"/>
              <a:t>21</a:t>
            </a:fld>
            <a:endParaRPr lang="en-US"/>
          </a:p>
        </p:txBody>
      </p:sp>
      <p:sp>
        <p:nvSpPr>
          <p:cNvPr id="6" name="TextBox 5">
            <a:extLst>
              <a:ext uri="{FF2B5EF4-FFF2-40B4-BE49-F238E27FC236}">
                <a16:creationId xmlns:a16="http://schemas.microsoft.com/office/drawing/2014/main" id="{5DDA7706-CE89-5ADC-61BA-24F2F5773C1E}"/>
              </a:ext>
            </a:extLst>
          </p:cNvPr>
          <p:cNvSpPr txBox="1"/>
          <p:nvPr/>
        </p:nvSpPr>
        <p:spPr>
          <a:xfrm>
            <a:off x="521208" y="776178"/>
            <a:ext cx="11576304" cy="5201424"/>
          </a:xfrm>
          <a:prstGeom prst="rect">
            <a:avLst/>
          </a:prstGeom>
          <a:noFill/>
        </p:spPr>
        <p:txBody>
          <a:bodyPr wrap="square">
            <a:spAutoFit/>
          </a:bodyPr>
          <a:lstStyle/>
          <a:p>
            <a:r>
              <a:rPr lang="en-US" sz="4400" b="1" dirty="0">
                <a:solidFill>
                  <a:schemeClr val="bg1"/>
                </a:solidFill>
              </a:rPr>
              <a:t>JEREMIAH 18:4</a:t>
            </a:r>
          </a:p>
          <a:p>
            <a:r>
              <a:rPr lang="en-US" sz="3600" i="1" dirty="0">
                <a:solidFill>
                  <a:schemeClr val="bg1"/>
                </a:solidFill>
              </a:rPr>
              <a:t>And the vessel that he made of clay was </a:t>
            </a:r>
            <a:r>
              <a:rPr lang="en-US" sz="3600" b="1" i="1" u="sng" dirty="0">
                <a:solidFill>
                  <a:schemeClr val="bg1"/>
                </a:solidFill>
              </a:rPr>
              <a:t>marred</a:t>
            </a:r>
            <a:r>
              <a:rPr lang="en-US" sz="3600" i="1" dirty="0">
                <a:solidFill>
                  <a:schemeClr val="bg1"/>
                </a:solidFill>
              </a:rPr>
              <a:t> in the hand of the potter: so he made it again another vessel, as seemed good to the potter to make it.</a:t>
            </a:r>
          </a:p>
          <a:p>
            <a:endParaRPr lang="en-US" sz="3600" i="1" dirty="0">
              <a:solidFill>
                <a:schemeClr val="bg1"/>
              </a:solidFill>
            </a:endParaRPr>
          </a:p>
          <a:p>
            <a:r>
              <a:rPr lang="en-US" sz="3600" i="1" dirty="0">
                <a:solidFill>
                  <a:schemeClr val="bg1"/>
                </a:solidFill>
              </a:rPr>
              <a:t>Marred: (Heb.) </a:t>
            </a:r>
            <a:r>
              <a:rPr lang="en-US" sz="3600" i="1" dirty="0" err="1">
                <a:solidFill>
                  <a:schemeClr val="bg1"/>
                </a:solidFill>
              </a:rPr>
              <a:t>shachath</a:t>
            </a:r>
            <a:r>
              <a:rPr lang="en-US" sz="3600" i="1" dirty="0">
                <a:solidFill>
                  <a:schemeClr val="bg1"/>
                </a:solidFill>
              </a:rPr>
              <a:t> </a:t>
            </a:r>
          </a:p>
          <a:p>
            <a:r>
              <a:rPr lang="en-US" sz="3600" i="1" dirty="0">
                <a:solidFill>
                  <a:schemeClr val="bg1"/>
                </a:solidFill>
              </a:rPr>
              <a:t>1. </a:t>
            </a:r>
            <a:r>
              <a:rPr lang="en-US" sz="3600" dirty="0">
                <a:solidFill>
                  <a:schemeClr val="bg1"/>
                </a:solidFill>
              </a:rPr>
              <a:t>Decayed, spoiled, rotted.</a:t>
            </a:r>
          </a:p>
          <a:p>
            <a:r>
              <a:rPr lang="en-US" sz="3600" dirty="0">
                <a:solidFill>
                  <a:schemeClr val="bg1"/>
                </a:solidFill>
              </a:rPr>
              <a:t>2. To pervert, corrupt morally.</a:t>
            </a:r>
          </a:p>
          <a:p>
            <a:r>
              <a:rPr lang="en-US" sz="3600" dirty="0">
                <a:solidFill>
                  <a:schemeClr val="bg1"/>
                </a:solidFill>
              </a:rPr>
              <a:t>3. To pervert.</a:t>
            </a:r>
          </a:p>
        </p:txBody>
      </p:sp>
      <p:pic>
        <p:nvPicPr>
          <p:cNvPr id="8" name="Picture 7">
            <a:extLst>
              <a:ext uri="{FF2B5EF4-FFF2-40B4-BE49-F238E27FC236}">
                <a16:creationId xmlns:a16="http://schemas.microsoft.com/office/drawing/2014/main" id="{F84511BA-CA94-4FBE-657C-0DC436DE4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0052" y="3014663"/>
            <a:ext cx="5140740" cy="3420929"/>
          </a:xfrm>
          <a:prstGeom prst="rect">
            <a:avLst/>
          </a:prstGeom>
        </p:spPr>
      </p:pic>
    </p:spTree>
    <p:extLst>
      <p:ext uri="{BB962C8B-B14F-4D97-AF65-F5344CB8AC3E}">
        <p14:creationId xmlns:p14="http://schemas.microsoft.com/office/powerpoint/2010/main" val="99525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 calcmode="lin" valueType="num">
                                      <p:cBhvr additive="base">
                                        <p:cTn id="1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 calcmode="lin" valueType="num">
                                      <p:cBhvr additive="base">
                                        <p:cTn id="1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B374A7-1DA0-F76A-8D97-19F1AD69322E}"/>
              </a:ext>
            </a:extLst>
          </p:cNvPr>
          <p:cNvSpPr>
            <a:spLocks noGrp="1"/>
          </p:cNvSpPr>
          <p:nvPr>
            <p:ph type="dt" sz="half" idx="10"/>
          </p:nvPr>
        </p:nvSpPr>
        <p:spPr/>
        <p:txBody>
          <a:bodyPr/>
          <a:lstStyle/>
          <a:p>
            <a:r>
              <a:rPr lang="en-US"/>
              <a:t>6/1/2025</a:t>
            </a:r>
          </a:p>
        </p:txBody>
      </p:sp>
      <p:sp>
        <p:nvSpPr>
          <p:cNvPr id="3" name="Footer Placeholder 2">
            <a:extLst>
              <a:ext uri="{FF2B5EF4-FFF2-40B4-BE49-F238E27FC236}">
                <a16:creationId xmlns:a16="http://schemas.microsoft.com/office/drawing/2014/main" id="{5A4850C8-A083-FC1A-C38C-7CBB50781F55}"/>
              </a:ext>
            </a:extLst>
          </p:cNvPr>
          <p:cNvSpPr>
            <a:spLocks noGrp="1"/>
          </p:cNvSpPr>
          <p:nvPr>
            <p:ph type="ftr" sz="quarter" idx="11"/>
          </p:nvPr>
        </p:nvSpPr>
        <p:spPr/>
        <p:txBody>
          <a:bodyPr/>
          <a:lstStyle/>
          <a:p>
            <a:r>
              <a:rPr lang="en-US"/>
              <a:t>The Potter's House</a:t>
            </a:r>
          </a:p>
        </p:txBody>
      </p:sp>
      <p:sp>
        <p:nvSpPr>
          <p:cNvPr id="4" name="Slide Number Placeholder 3">
            <a:extLst>
              <a:ext uri="{FF2B5EF4-FFF2-40B4-BE49-F238E27FC236}">
                <a16:creationId xmlns:a16="http://schemas.microsoft.com/office/drawing/2014/main" id="{BE85778E-DCE3-EBA7-894A-57E06886DDE7}"/>
              </a:ext>
            </a:extLst>
          </p:cNvPr>
          <p:cNvSpPr>
            <a:spLocks noGrp="1"/>
          </p:cNvSpPr>
          <p:nvPr>
            <p:ph type="sldNum" sz="quarter" idx="12"/>
          </p:nvPr>
        </p:nvSpPr>
        <p:spPr/>
        <p:txBody>
          <a:bodyPr/>
          <a:lstStyle/>
          <a:p>
            <a:fld id="{148CC95F-0247-41B6-91CF-DC97C76A7088}" type="slidenum">
              <a:rPr lang="en-US" smtClean="0"/>
              <a:t>22</a:t>
            </a:fld>
            <a:endParaRPr lang="en-US"/>
          </a:p>
        </p:txBody>
      </p:sp>
      <p:sp>
        <p:nvSpPr>
          <p:cNvPr id="6" name="TextBox 5">
            <a:extLst>
              <a:ext uri="{FF2B5EF4-FFF2-40B4-BE49-F238E27FC236}">
                <a16:creationId xmlns:a16="http://schemas.microsoft.com/office/drawing/2014/main" id="{8D1122FC-2C5C-3F25-B97D-E3E558F3CCA7}"/>
              </a:ext>
            </a:extLst>
          </p:cNvPr>
          <p:cNvSpPr txBox="1"/>
          <p:nvPr/>
        </p:nvSpPr>
        <p:spPr>
          <a:xfrm>
            <a:off x="521208" y="752036"/>
            <a:ext cx="11375228" cy="3908762"/>
          </a:xfrm>
          <a:prstGeom prst="rect">
            <a:avLst/>
          </a:prstGeom>
          <a:noFill/>
        </p:spPr>
        <p:txBody>
          <a:bodyPr wrap="square">
            <a:spAutoFit/>
          </a:bodyPr>
          <a:lstStyle/>
          <a:p>
            <a:r>
              <a:rPr lang="en-US" sz="4800" b="1" dirty="0">
                <a:solidFill>
                  <a:schemeClr val="bg1"/>
                </a:solidFill>
              </a:rPr>
              <a:t>GENESIS 6:10</a:t>
            </a:r>
          </a:p>
          <a:p>
            <a:r>
              <a:rPr lang="en-US" sz="4000" i="1" dirty="0">
                <a:solidFill>
                  <a:schemeClr val="bg1"/>
                </a:solidFill>
              </a:rPr>
              <a:t>	And Noah begat three sons, Shem, Ham, and Japheth. 11 The earth also was </a:t>
            </a:r>
            <a:r>
              <a:rPr lang="en-US" sz="4000" b="1" i="1" u="sng" dirty="0">
                <a:solidFill>
                  <a:schemeClr val="bg1"/>
                </a:solidFill>
              </a:rPr>
              <a:t>corrupt</a:t>
            </a:r>
            <a:r>
              <a:rPr lang="en-US" sz="4000" i="1" dirty="0">
                <a:solidFill>
                  <a:schemeClr val="bg1"/>
                </a:solidFill>
              </a:rPr>
              <a:t> before God, and the earth was filled with violence. 12 And God looked upon the earth, and, behold, it was corrupt; for all flesh had corrupted his way upon the earth.</a:t>
            </a:r>
          </a:p>
        </p:txBody>
      </p:sp>
    </p:spTree>
    <p:extLst>
      <p:ext uri="{BB962C8B-B14F-4D97-AF65-F5344CB8AC3E}">
        <p14:creationId xmlns:p14="http://schemas.microsoft.com/office/powerpoint/2010/main" val="2133991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DA68D4-86EC-BAC3-BD92-3CF6F17292BF}"/>
              </a:ext>
            </a:extLst>
          </p:cNvPr>
          <p:cNvSpPr>
            <a:spLocks noGrp="1"/>
          </p:cNvSpPr>
          <p:nvPr>
            <p:ph type="dt" sz="half" idx="10"/>
          </p:nvPr>
        </p:nvSpPr>
        <p:spPr/>
        <p:txBody>
          <a:bodyPr/>
          <a:lstStyle/>
          <a:p>
            <a:r>
              <a:rPr lang="en-US"/>
              <a:t>6/1/2025</a:t>
            </a:r>
          </a:p>
        </p:txBody>
      </p:sp>
      <p:sp>
        <p:nvSpPr>
          <p:cNvPr id="3" name="Footer Placeholder 2">
            <a:extLst>
              <a:ext uri="{FF2B5EF4-FFF2-40B4-BE49-F238E27FC236}">
                <a16:creationId xmlns:a16="http://schemas.microsoft.com/office/drawing/2014/main" id="{A61A0D72-E392-7072-E1AF-E2A39EFA6F0B}"/>
              </a:ext>
            </a:extLst>
          </p:cNvPr>
          <p:cNvSpPr>
            <a:spLocks noGrp="1"/>
          </p:cNvSpPr>
          <p:nvPr>
            <p:ph type="ftr" sz="quarter" idx="11"/>
          </p:nvPr>
        </p:nvSpPr>
        <p:spPr/>
        <p:txBody>
          <a:bodyPr/>
          <a:lstStyle/>
          <a:p>
            <a:r>
              <a:rPr lang="en-US"/>
              <a:t>The Potter's House</a:t>
            </a:r>
          </a:p>
        </p:txBody>
      </p:sp>
      <p:sp>
        <p:nvSpPr>
          <p:cNvPr id="4" name="Slide Number Placeholder 3">
            <a:extLst>
              <a:ext uri="{FF2B5EF4-FFF2-40B4-BE49-F238E27FC236}">
                <a16:creationId xmlns:a16="http://schemas.microsoft.com/office/drawing/2014/main" id="{D44997A3-4BB5-849D-2FC7-99BEB808E0B1}"/>
              </a:ext>
            </a:extLst>
          </p:cNvPr>
          <p:cNvSpPr>
            <a:spLocks noGrp="1"/>
          </p:cNvSpPr>
          <p:nvPr>
            <p:ph type="sldNum" sz="quarter" idx="12"/>
          </p:nvPr>
        </p:nvSpPr>
        <p:spPr/>
        <p:txBody>
          <a:bodyPr/>
          <a:lstStyle/>
          <a:p>
            <a:fld id="{148CC95F-0247-41B6-91CF-DC97C76A7088}" type="slidenum">
              <a:rPr lang="en-US" smtClean="0"/>
              <a:t>23</a:t>
            </a:fld>
            <a:endParaRPr lang="en-US"/>
          </a:p>
        </p:txBody>
      </p:sp>
      <p:sp>
        <p:nvSpPr>
          <p:cNvPr id="6" name="TextBox 5">
            <a:extLst>
              <a:ext uri="{FF2B5EF4-FFF2-40B4-BE49-F238E27FC236}">
                <a16:creationId xmlns:a16="http://schemas.microsoft.com/office/drawing/2014/main" id="{6D0FF407-AC57-032F-CDE9-EB52DD521B14}"/>
              </a:ext>
            </a:extLst>
          </p:cNvPr>
          <p:cNvSpPr txBox="1"/>
          <p:nvPr/>
        </p:nvSpPr>
        <p:spPr>
          <a:xfrm>
            <a:off x="410372" y="618836"/>
            <a:ext cx="11781628" cy="5909310"/>
          </a:xfrm>
          <a:prstGeom prst="rect">
            <a:avLst/>
          </a:prstGeom>
          <a:noFill/>
        </p:spPr>
        <p:txBody>
          <a:bodyPr wrap="square">
            <a:spAutoFit/>
          </a:bodyPr>
          <a:lstStyle/>
          <a:p>
            <a:r>
              <a:rPr lang="en-US" sz="3600" b="1" dirty="0">
                <a:solidFill>
                  <a:schemeClr val="bg1"/>
                </a:solidFill>
              </a:rPr>
              <a:t>GENESIS 13:10</a:t>
            </a:r>
          </a:p>
          <a:p>
            <a:r>
              <a:rPr lang="en-US" sz="3600" i="1" dirty="0">
                <a:solidFill>
                  <a:schemeClr val="bg1"/>
                </a:solidFill>
              </a:rPr>
              <a:t>And Lot lifted up his eyes, and beheld all the plain of Jordan, that it was well watered every where, </a:t>
            </a:r>
            <a:r>
              <a:rPr lang="en-US" sz="3600" i="1" u="sng" dirty="0">
                <a:solidFill>
                  <a:schemeClr val="bg1"/>
                </a:solidFill>
              </a:rPr>
              <a:t>before </a:t>
            </a:r>
            <a:r>
              <a:rPr lang="en-US" sz="3600" i="1" u="sng" spc="-150" dirty="0">
                <a:solidFill>
                  <a:schemeClr val="bg1"/>
                </a:solidFill>
              </a:rPr>
              <a:t>the LORD </a:t>
            </a:r>
            <a:r>
              <a:rPr lang="en-US" sz="3600" b="1" i="1" u="sng" spc="-150" dirty="0">
                <a:solidFill>
                  <a:schemeClr val="bg1"/>
                </a:solidFill>
              </a:rPr>
              <a:t>destroyed</a:t>
            </a:r>
            <a:r>
              <a:rPr lang="en-US" sz="3600" i="1" spc="-150" dirty="0">
                <a:solidFill>
                  <a:schemeClr val="bg1"/>
                </a:solidFill>
              </a:rPr>
              <a:t> Sodom and Gomorrah, even as the garden of the LORD, like the land of Egypt, as thou </a:t>
            </a:r>
            <a:r>
              <a:rPr lang="en-US" sz="3600" i="1" spc="-150" dirty="0" err="1">
                <a:solidFill>
                  <a:schemeClr val="bg1"/>
                </a:solidFill>
              </a:rPr>
              <a:t>comest</a:t>
            </a:r>
            <a:r>
              <a:rPr lang="en-US" sz="3600" i="1" spc="-150" dirty="0">
                <a:solidFill>
                  <a:schemeClr val="bg1"/>
                </a:solidFill>
              </a:rPr>
              <a:t> unto Zoar.</a:t>
            </a:r>
            <a:endParaRPr lang="en-US" i="1" spc="-150" dirty="0">
              <a:solidFill>
                <a:schemeClr val="bg1"/>
              </a:solidFill>
            </a:endParaRPr>
          </a:p>
          <a:p>
            <a:endParaRPr lang="en-US" dirty="0">
              <a:solidFill>
                <a:schemeClr val="bg1"/>
              </a:solidFill>
            </a:endParaRPr>
          </a:p>
          <a:p>
            <a:r>
              <a:rPr lang="en-US" sz="3600" b="1" dirty="0">
                <a:solidFill>
                  <a:schemeClr val="bg1"/>
                </a:solidFill>
              </a:rPr>
              <a:t>EXODUS 32:7</a:t>
            </a:r>
          </a:p>
          <a:p>
            <a:r>
              <a:rPr lang="en-US" sz="3600" i="1" dirty="0">
                <a:solidFill>
                  <a:schemeClr val="bg1"/>
                </a:solidFill>
              </a:rPr>
              <a:t>And the LORD said unto Moses, Go, get thee down; for thy people, which thou </a:t>
            </a:r>
            <a:r>
              <a:rPr lang="en-US" sz="3600" i="1" dirty="0" err="1">
                <a:solidFill>
                  <a:schemeClr val="bg1"/>
                </a:solidFill>
              </a:rPr>
              <a:t>broughtest</a:t>
            </a:r>
            <a:r>
              <a:rPr lang="en-US" sz="3600" i="1" dirty="0">
                <a:solidFill>
                  <a:schemeClr val="bg1"/>
                </a:solidFill>
              </a:rPr>
              <a:t> out of the land of Egypt, have </a:t>
            </a:r>
            <a:r>
              <a:rPr lang="en-US" sz="3600" b="1" i="1" u="sng" dirty="0">
                <a:solidFill>
                  <a:schemeClr val="bg1"/>
                </a:solidFill>
              </a:rPr>
              <a:t>corrupted</a:t>
            </a:r>
            <a:r>
              <a:rPr lang="en-US" sz="3600" i="1" dirty="0">
                <a:solidFill>
                  <a:schemeClr val="bg1"/>
                </a:solidFill>
              </a:rPr>
              <a:t> themselves:</a:t>
            </a:r>
          </a:p>
          <a:p>
            <a:endParaRPr lang="en-US" sz="3600" dirty="0">
              <a:solidFill>
                <a:schemeClr val="bg1"/>
              </a:solidFill>
            </a:endParaRPr>
          </a:p>
        </p:txBody>
      </p:sp>
    </p:spTree>
    <p:extLst>
      <p:ext uri="{BB962C8B-B14F-4D97-AF65-F5344CB8AC3E}">
        <p14:creationId xmlns:p14="http://schemas.microsoft.com/office/powerpoint/2010/main" val="2960720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8A1F9F-6787-B086-578A-B4F2C7C634C6}"/>
              </a:ext>
            </a:extLst>
          </p:cNvPr>
          <p:cNvSpPr>
            <a:spLocks noGrp="1"/>
          </p:cNvSpPr>
          <p:nvPr>
            <p:ph type="dt" sz="half" idx="10"/>
          </p:nvPr>
        </p:nvSpPr>
        <p:spPr/>
        <p:txBody>
          <a:bodyPr/>
          <a:lstStyle/>
          <a:p>
            <a:r>
              <a:rPr lang="en-US"/>
              <a:t>6/1/2025</a:t>
            </a:r>
          </a:p>
        </p:txBody>
      </p:sp>
      <p:sp>
        <p:nvSpPr>
          <p:cNvPr id="3" name="Footer Placeholder 2">
            <a:extLst>
              <a:ext uri="{FF2B5EF4-FFF2-40B4-BE49-F238E27FC236}">
                <a16:creationId xmlns:a16="http://schemas.microsoft.com/office/drawing/2014/main" id="{23443D8F-F5B2-717C-205B-EF4AA9D6B303}"/>
              </a:ext>
            </a:extLst>
          </p:cNvPr>
          <p:cNvSpPr>
            <a:spLocks noGrp="1"/>
          </p:cNvSpPr>
          <p:nvPr>
            <p:ph type="ftr" sz="quarter" idx="11"/>
          </p:nvPr>
        </p:nvSpPr>
        <p:spPr/>
        <p:txBody>
          <a:bodyPr/>
          <a:lstStyle/>
          <a:p>
            <a:r>
              <a:rPr lang="en-US"/>
              <a:t>The Potter's House</a:t>
            </a:r>
          </a:p>
        </p:txBody>
      </p:sp>
      <p:sp>
        <p:nvSpPr>
          <p:cNvPr id="4" name="Slide Number Placeholder 3">
            <a:extLst>
              <a:ext uri="{FF2B5EF4-FFF2-40B4-BE49-F238E27FC236}">
                <a16:creationId xmlns:a16="http://schemas.microsoft.com/office/drawing/2014/main" id="{94F2AF8C-438B-4692-2950-708A0361B65E}"/>
              </a:ext>
            </a:extLst>
          </p:cNvPr>
          <p:cNvSpPr>
            <a:spLocks noGrp="1"/>
          </p:cNvSpPr>
          <p:nvPr>
            <p:ph type="sldNum" sz="quarter" idx="12"/>
          </p:nvPr>
        </p:nvSpPr>
        <p:spPr/>
        <p:txBody>
          <a:bodyPr/>
          <a:lstStyle/>
          <a:p>
            <a:fld id="{148CC95F-0247-41B6-91CF-DC97C76A7088}" type="slidenum">
              <a:rPr lang="en-US" smtClean="0"/>
              <a:t>24</a:t>
            </a:fld>
            <a:endParaRPr lang="en-US"/>
          </a:p>
        </p:txBody>
      </p:sp>
      <p:sp>
        <p:nvSpPr>
          <p:cNvPr id="6" name="TextBox 5">
            <a:extLst>
              <a:ext uri="{FF2B5EF4-FFF2-40B4-BE49-F238E27FC236}">
                <a16:creationId xmlns:a16="http://schemas.microsoft.com/office/drawing/2014/main" id="{2B7820D0-8F46-FA62-EFAB-C0DE748B0755}"/>
              </a:ext>
            </a:extLst>
          </p:cNvPr>
          <p:cNvSpPr txBox="1"/>
          <p:nvPr/>
        </p:nvSpPr>
        <p:spPr>
          <a:xfrm>
            <a:off x="521208" y="729674"/>
            <a:ext cx="11576304" cy="5632311"/>
          </a:xfrm>
          <a:prstGeom prst="rect">
            <a:avLst/>
          </a:prstGeom>
          <a:noFill/>
        </p:spPr>
        <p:txBody>
          <a:bodyPr wrap="square">
            <a:spAutoFit/>
          </a:bodyPr>
          <a:lstStyle/>
          <a:p>
            <a:r>
              <a:rPr lang="en-US" sz="3600" b="1" dirty="0">
                <a:solidFill>
                  <a:schemeClr val="bg1"/>
                </a:solidFill>
              </a:rPr>
              <a:t>PROVERBS 6:32 </a:t>
            </a:r>
            <a:r>
              <a:rPr lang="en-US" sz="3600" i="1" dirty="0">
                <a:solidFill>
                  <a:schemeClr val="bg1"/>
                </a:solidFill>
              </a:rPr>
              <a:t>But whoso committeth adultery with a woman </a:t>
            </a:r>
            <a:r>
              <a:rPr lang="en-US" sz="3600" i="1" dirty="0" err="1">
                <a:solidFill>
                  <a:schemeClr val="bg1"/>
                </a:solidFill>
              </a:rPr>
              <a:t>lacketh</a:t>
            </a:r>
            <a:r>
              <a:rPr lang="en-US" sz="3600" i="1" dirty="0">
                <a:solidFill>
                  <a:schemeClr val="bg1"/>
                </a:solidFill>
              </a:rPr>
              <a:t> understanding: he that doeth it </a:t>
            </a:r>
            <a:r>
              <a:rPr lang="en-US" sz="3600" i="1" dirty="0" err="1">
                <a:solidFill>
                  <a:schemeClr val="bg1"/>
                </a:solidFill>
              </a:rPr>
              <a:t>destroyeth</a:t>
            </a:r>
            <a:r>
              <a:rPr lang="en-US" sz="3600" i="1" dirty="0">
                <a:solidFill>
                  <a:schemeClr val="bg1"/>
                </a:solidFill>
              </a:rPr>
              <a:t> his own soul.</a:t>
            </a:r>
          </a:p>
          <a:p>
            <a:endParaRPr lang="en-US" sz="3600" i="1" dirty="0">
              <a:solidFill>
                <a:schemeClr val="bg1"/>
              </a:solidFill>
            </a:endParaRPr>
          </a:p>
          <a:p>
            <a:r>
              <a:rPr lang="en-US" sz="3600" b="1" dirty="0">
                <a:solidFill>
                  <a:schemeClr val="bg1"/>
                </a:solidFill>
              </a:rPr>
              <a:t>PROVERBS 11:9 </a:t>
            </a:r>
            <a:r>
              <a:rPr lang="en-US" sz="3600" i="1" dirty="0">
                <a:solidFill>
                  <a:schemeClr val="bg1"/>
                </a:solidFill>
              </a:rPr>
              <a:t>An hypocrite with his mouth </a:t>
            </a:r>
            <a:r>
              <a:rPr lang="en-US" sz="3600" i="1" dirty="0" err="1">
                <a:solidFill>
                  <a:schemeClr val="bg1"/>
                </a:solidFill>
              </a:rPr>
              <a:t>destroyeth</a:t>
            </a:r>
            <a:r>
              <a:rPr lang="en-US" sz="3600" i="1" dirty="0">
                <a:solidFill>
                  <a:schemeClr val="bg1"/>
                </a:solidFill>
              </a:rPr>
              <a:t> his </a:t>
            </a:r>
            <a:r>
              <a:rPr lang="en-US" sz="3600" i="1" dirty="0" err="1">
                <a:solidFill>
                  <a:schemeClr val="bg1"/>
                </a:solidFill>
              </a:rPr>
              <a:t>neighbour</a:t>
            </a:r>
            <a:r>
              <a:rPr lang="en-US" sz="3600" i="1" dirty="0">
                <a:solidFill>
                  <a:schemeClr val="bg1"/>
                </a:solidFill>
              </a:rPr>
              <a:t>: but through knowledge shall the just be delivered.</a:t>
            </a:r>
          </a:p>
          <a:p>
            <a:endParaRPr lang="en-US" sz="3600" i="1" dirty="0">
              <a:solidFill>
                <a:schemeClr val="bg1"/>
              </a:solidFill>
            </a:endParaRPr>
          </a:p>
          <a:p>
            <a:r>
              <a:rPr lang="en-US" sz="3600" b="1" dirty="0">
                <a:solidFill>
                  <a:schemeClr val="bg1"/>
                </a:solidFill>
              </a:rPr>
              <a:t>PROVERBS 18:9  </a:t>
            </a:r>
            <a:r>
              <a:rPr lang="en-US" sz="3600" i="1" dirty="0">
                <a:solidFill>
                  <a:schemeClr val="bg1"/>
                </a:solidFill>
              </a:rPr>
              <a:t>He also that is slothful in his work is brother to him that is a great waster.</a:t>
            </a:r>
          </a:p>
        </p:txBody>
      </p:sp>
    </p:spTree>
    <p:extLst>
      <p:ext uri="{BB962C8B-B14F-4D97-AF65-F5344CB8AC3E}">
        <p14:creationId xmlns:p14="http://schemas.microsoft.com/office/powerpoint/2010/main" val="528477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B37D6-DBCA-3213-84B5-FF897927E437}"/>
              </a:ext>
            </a:extLst>
          </p:cNvPr>
          <p:cNvSpPr>
            <a:spLocks noGrp="1"/>
          </p:cNvSpPr>
          <p:nvPr>
            <p:ph type="dt" sz="half" idx="10"/>
          </p:nvPr>
        </p:nvSpPr>
        <p:spPr/>
        <p:txBody>
          <a:bodyPr/>
          <a:lstStyle/>
          <a:p>
            <a:r>
              <a:rPr lang="en-US"/>
              <a:t>6/1/2025</a:t>
            </a:r>
          </a:p>
        </p:txBody>
      </p:sp>
      <p:sp>
        <p:nvSpPr>
          <p:cNvPr id="3" name="Footer Placeholder 2">
            <a:extLst>
              <a:ext uri="{FF2B5EF4-FFF2-40B4-BE49-F238E27FC236}">
                <a16:creationId xmlns:a16="http://schemas.microsoft.com/office/drawing/2014/main" id="{B20FA029-6D69-8BD1-325F-FA230EA805F0}"/>
              </a:ext>
            </a:extLst>
          </p:cNvPr>
          <p:cNvSpPr>
            <a:spLocks noGrp="1"/>
          </p:cNvSpPr>
          <p:nvPr>
            <p:ph type="ftr" sz="quarter" idx="11"/>
          </p:nvPr>
        </p:nvSpPr>
        <p:spPr/>
        <p:txBody>
          <a:bodyPr/>
          <a:lstStyle/>
          <a:p>
            <a:r>
              <a:rPr lang="en-US"/>
              <a:t>The Potter's House</a:t>
            </a:r>
          </a:p>
        </p:txBody>
      </p:sp>
      <p:sp>
        <p:nvSpPr>
          <p:cNvPr id="4" name="Slide Number Placeholder 3">
            <a:extLst>
              <a:ext uri="{FF2B5EF4-FFF2-40B4-BE49-F238E27FC236}">
                <a16:creationId xmlns:a16="http://schemas.microsoft.com/office/drawing/2014/main" id="{203DF99B-A024-4150-9166-2336EE796E1A}"/>
              </a:ext>
            </a:extLst>
          </p:cNvPr>
          <p:cNvSpPr>
            <a:spLocks noGrp="1"/>
          </p:cNvSpPr>
          <p:nvPr>
            <p:ph type="sldNum" sz="quarter" idx="12"/>
          </p:nvPr>
        </p:nvSpPr>
        <p:spPr/>
        <p:txBody>
          <a:bodyPr/>
          <a:lstStyle/>
          <a:p>
            <a:fld id="{148CC95F-0247-41B6-91CF-DC97C76A7088}" type="slidenum">
              <a:rPr lang="en-US" smtClean="0"/>
              <a:t>25</a:t>
            </a:fld>
            <a:endParaRPr lang="en-US"/>
          </a:p>
        </p:txBody>
      </p:sp>
      <p:sp>
        <p:nvSpPr>
          <p:cNvPr id="6" name="TextBox 5">
            <a:extLst>
              <a:ext uri="{FF2B5EF4-FFF2-40B4-BE49-F238E27FC236}">
                <a16:creationId xmlns:a16="http://schemas.microsoft.com/office/drawing/2014/main" id="{AA2ADDEB-1EBD-8CE8-1EDB-719D30C0636F}"/>
              </a:ext>
            </a:extLst>
          </p:cNvPr>
          <p:cNvSpPr txBox="1"/>
          <p:nvPr/>
        </p:nvSpPr>
        <p:spPr>
          <a:xfrm>
            <a:off x="4315968" y="663666"/>
            <a:ext cx="7461504" cy="5755422"/>
          </a:xfrm>
          <a:prstGeom prst="rect">
            <a:avLst/>
          </a:prstGeom>
          <a:noFill/>
        </p:spPr>
        <p:txBody>
          <a:bodyPr wrap="square">
            <a:spAutoFit/>
          </a:bodyPr>
          <a:lstStyle/>
          <a:p>
            <a:r>
              <a:rPr lang="en-US" sz="4800" b="1" cap="small" dirty="0">
                <a:solidFill>
                  <a:schemeClr val="bg1"/>
                </a:solidFill>
              </a:rPr>
              <a:t>Jer. 19: 1-4  </a:t>
            </a:r>
            <a:r>
              <a:rPr lang="en-US" sz="4000" b="0" i="1" cap="small" dirty="0">
                <a:solidFill>
                  <a:schemeClr val="bg1"/>
                </a:solidFill>
                <a:effectLst/>
              </a:rPr>
              <a:t>Adonai</a:t>
            </a:r>
            <a:r>
              <a:rPr lang="en-US" sz="4000" b="0" i="1" dirty="0">
                <a:solidFill>
                  <a:schemeClr val="bg1"/>
                </a:solidFill>
                <a:effectLst/>
              </a:rPr>
              <a:t> then said, “Go; buy a clay jar from the potter; take some of the people’s leaders and some of the leading </a:t>
            </a:r>
            <a:r>
              <a:rPr lang="en-US" sz="4000" b="0" i="1" dirty="0" err="1">
                <a:solidFill>
                  <a:schemeClr val="bg1"/>
                </a:solidFill>
                <a:effectLst/>
              </a:rPr>
              <a:t>cohanim</a:t>
            </a:r>
            <a:r>
              <a:rPr lang="en-US" sz="4000" b="0" i="1" dirty="0">
                <a:solidFill>
                  <a:schemeClr val="bg1"/>
                </a:solidFill>
                <a:effectLst/>
              </a:rPr>
              <a:t>; </a:t>
            </a:r>
            <a:r>
              <a:rPr lang="en-US" sz="4000" b="1" i="1" baseline="30000" dirty="0">
                <a:solidFill>
                  <a:schemeClr val="bg1"/>
                </a:solidFill>
                <a:effectLst/>
              </a:rPr>
              <a:t>2 </a:t>
            </a:r>
            <a:r>
              <a:rPr lang="en-US" sz="4000" b="0" i="1" dirty="0">
                <a:solidFill>
                  <a:schemeClr val="bg1"/>
                </a:solidFill>
                <a:effectLst/>
              </a:rPr>
              <a:t>and go out into the Ben-Hinnom Valley, by the entry to the Potsherd Gate. There you are to proclaim the words I am about to tell you.   (CJB)</a:t>
            </a:r>
            <a:endParaRPr lang="en-US" sz="4000" i="1" dirty="0">
              <a:solidFill>
                <a:schemeClr val="bg1"/>
              </a:solidFill>
            </a:endParaRPr>
          </a:p>
        </p:txBody>
      </p:sp>
      <p:pic>
        <p:nvPicPr>
          <p:cNvPr id="7" name="Picture 6">
            <a:extLst>
              <a:ext uri="{FF2B5EF4-FFF2-40B4-BE49-F238E27FC236}">
                <a16:creationId xmlns:a16="http://schemas.microsoft.com/office/drawing/2014/main" id="{5891CB9C-EAD8-E193-5BA2-3D13FFE38FC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487" y="880286"/>
            <a:ext cx="4114800" cy="4474903"/>
          </a:xfrm>
          <a:prstGeom prst="rect">
            <a:avLst/>
          </a:prstGeom>
        </p:spPr>
      </p:pic>
    </p:spTree>
    <p:extLst>
      <p:ext uri="{BB962C8B-B14F-4D97-AF65-F5344CB8AC3E}">
        <p14:creationId xmlns:p14="http://schemas.microsoft.com/office/powerpoint/2010/main" val="35166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990214-6F42-42FE-DD32-D1D7391C65D5}"/>
              </a:ext>
            </a:extLst>
          </p:cNvPr>
          <p:cNvSpPr>
            <a:spLocks noGrp="1"/>
          </p:cNvSpPr>
          <p:nvPr>
            <p:ph type="dt" sz="half" idx="10"/>
          </p:nvPr>
        </p:nvSpPr>
        <p:spPr/>
        <p:txBody>
          <a:bodyPr/>
          <a:lstStyle/>
          <a:p>
            <a:r>
              <a:rPr lang="en-US"/>
              <a:t>6/1/2025</a:t>
            </a:r>
          </a:p>
        </p:txBody>
      </p:sp>
      <p:sp>
        <p:nvSpPr>
          <p:cNvPr id="3" name="Footer Placeholder 2">
            <a:extLst>
              <a:ext uri="{FF2B5EF4-FFF2-40B4-BE49-F238E27FC236}">
                <a16:creationId xmlns:a16="http://schemas.microsoft.com/office/drawing/2014/main" id="{1CF6EA12-5CB3-1E38-3201-080E14C055AA}"/>
              </a:ext>
            </a:extLst>
          </p:cNvPr>
          <p:cNvSpPr>
            <a:spLocks noGrp="1"/>
          </p:cNvSpPr>
          <p:nvPr>
            <p:ph type="ftr" sz="quarter" idx="11"/>
          </p:nvPr>
        </p:nvSpPr>
        <p:spPr/>
        <p:txBody>
          <a:bodyPr/>
          <a:lstStyle/>
          <a:p>
            <a:r>
              <a:rPr lang="en-US"/>
              <a:t>The Potter's House</a:t>
            </a:r>
          </a:p>
        </p:txBody>
      </p:sp>
      <p:sp>
        <p:nvSpPr>
          <p:cNvPr id="4" name="Slide Number Placeholder 3">
            <a:extLst>
              <a:ext uri="{FF2B5EF4-FFF2-40B4-BE49-F238E27FC236}">
                <a16:creationId xmlns:a16="http://schemas.microsoft.com/office/drawing/2014/main" id="{6802B705-EDF4-5B34-45FC-EFC388AF8D22}"/>
              </a:ext>
            </a:extLst>
          </p:cNvPr>
          <p:cNvSpPr>
            <a:spLocks noGrp="1"/>
          </p:cNvSpPr>
          <p:nvPr>
            <p:ph type="sldNum" sz="quarter" idx="12"/>
          </p:nvPr>
        </p:nvSpPr>
        <p:spPr/>
        <p:txBody>
          <a:bodyPr/>
          <a:lstStyle/>
          <a:p>
            <a:fld id="{148CC95F-0247-41B6-91CF-DC97C76A7088}" type="slidenum">
              <a:rPr lang="en-US" smtClean="0"/>
              <a:t>26</a:t>
            </a:fld>
            <a:endParaRPr lang="en-US"/>
          </a:p>
        </p:txBody>
      </p:sp>
      <p:sp>
        <p:nvSpPr>
          <p:cNvPr id="6" name="TextBox 5">
            <a:extLst>
              <a:ext uri="{FF2B5EF4-FFF2-40B4-BE49-F238E27FC236}">
                <a16:creationId xmlns:a16="http://schemas.microsoft.com/office/drawing/2014/main" id="{DD683D61-0EF7-9988-CC21-E64D79EDE287}"/>
              </a:ext>
            </a:extLst>
          </p:cNvPr>
          <p:cNvSpPr txBox="1"/>
          <p:nvPr/>
        </p:nvSpPr>
        <p:spPr>
          <a:xfrm>
            <a:off x="404250" y="663666"/>
            <a:ext cx="11576304" cy="5755422"/>
          </a:xfrm>
          <a:prstGeom prst="rect">
            <a:avLst/>
          </a:prstGeom>
          <a:noFill/>
        </p:spPr>
        <p:txBody>
          <a:bodyPr wrap="square">
            <a:spAutoFit/>
          </a:bodyPr>
          <a:lstStyle/>
          <a:p>
            <a:r>
              <a:rPr lang="en-US" sz="4400" b="1" dirty="0">
                <a:solidFill>
                  <a:schemeClr val="bg1"/>
                </a:solidFill>
              </a:rPr>
              <a:t>IT.IS.THE.RISING.OF.THE.SUN</a:t>
            </a:r>
          </a:p>
          <a:p>
            <a:r>
              <a:rPr lang="en-US" sz="3600" dirty="0">
                <a:solidFill>
                  <a:schemeClr val="bg1"/>
                </a:solidFill>
              </a:rPr>
              <a:t>	141  He's got a predestinated, foreordained Church! Sons and daughters, a Bride; when the Holy Spirit begins to fly over it, that wave Sheaf. No matter how many tried to tell him, "a eagle," he didn't know what a eagle was. Yet, he was a eagle. And when we see, not a denomination, not a good neighbor; but a son of God molded in the image of God, with the dynamic Power of God to answer the request of this day, that He's the same yesterday, today, and forever, there </a:t>
            </a:r>
            <a:r>
              <a:rPr lang="en-US" sz="3600" dirty="0" err="1">
                <a:solidFill>
                  <a:schemeClr val="bg1"/>
                </a:solidFill>
              </a:rPr>
              <a:t>ain't</a:t>
            </a:r>
            <a:r>
              <a:rPr lang="en-US" sz="3600" dirty="0">
                <a:solidFill>
                  <a:schemeClr val="bg1"/>
                </a:solidFill>
              </a:rPr>
              <a:t> no hen going to hold you.	 </a:t>
            </a:r>
            <a:r>
              <a:rPr lang="en-US" sz="2400" dirty="0">
                <a:solidFill>
                  <a:schemeClr val="bg1"/>
                </a:solidFill>
              </a:rPr>
              <a:t>65-0418</a:t>
            </a:r>
            <a:endParaRPr lang="en-US" sz="3200" dirty="0">
              <a:solidFill>
                <a:schemeClr val="bg1"/>
              </a:solidFill>
            </a:endParaRPr>
          </a:p>
        </p:txBody>
      </p:sp>
    </p:spTree>
    <p:extLst>
      <p:ext uri="{BB962C8B-B14F-4D97-AF65-F5344CB8AC3E}">
        <p14:creationId xmlns:p14="http://schemas.microsoft.com/office/powerpoint/2010/main" val="1655935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BF737C-A7A7-B9E4-E0EF-C3451AF7CCB5}"/>
              </a:ext>
            </a:extLst>
          </p:cNvPr>
          <p:cNvSpPr>
            <a:spLocks noGrp="1"/>
          </p:cNvSpPr>
          <p:nvPr>
            <p:ph type="dt" sz="half" idx="10"/>
          </p:nvPr>
        </p:nvSpPr>
        <p:spPr/>
        <p:txBody>
          <a:bodyPr/>
          <a:lstStyle/>
          <a:p>
            <a:r>
              <a:rPr lang="en-US"/>
              <a:t>6/1/2025</a:t>
            </a:r>
          </a:p>
        </p:txBody>
      </p:sp>
      <p:sp>
        <p:nvSpPr>
          <p:cNvPr id="3" name="Footer Placeholder 2">
            <a:extLst>
              <a:ext uri="{FF2B5EF4-FFF2-40B4-BE49-F238E27FC236}">
                <a16:creationId xmlns:a16="http://schemas.microsoft.com/office/drawing/2014/main" id="{A571E9F0-101D-1BBD-2E72-8BECC1DD3985}"/>
              </a:ext>
            </a:extLst>
          </p:cNvPr>
          <p:cNvSpPr>
            <a:spLocks noGrp="1"/>
          </p:cNvSpPr>
          <p:nvPr>
            <p:ph type="ftr" sz="quarter" idx="11"/>
          </p:nvPr>
        </p:nvSpPr>
        <p:spPr/>
        <p:txBody>
          <a:bodyPr/>
          <a:lstStyle/>
          <a:p>
            <a:r>
              <a:rPr lang="en-US"/>
              <a:t>The Potter's House</a:t>
            </a:r>
          </a:p>
        </p:txBody>
      </p:sp>
      <p:sp>
        <p:nvSpPr>
          <p:cNvPr id="4" name="Slide Number Placeholder 3">
            <a:extLst>
              <a:ext uri="{FF2B5EF4-FFF2-40B4-BE49-F238E27FC236}">
                <a16:creationId xmlns:a16="http://schemas.microsoft.com/office/drawing/2014/main" id="{CC970699-EC57-C0D3-BF2A-840EF03C43BB}"/>
              </a:ext>
            </a:extLst>
          </p:cNvPr>
          <p:cNvSpPr>
            <a:spLocks noGrp="1"/>
          </p:cNvSpPr>
          <p:nvPr>
            <p:ph type="sldNum" sz="quarter" idx="12"/>
          </p:nvPr>
        </p:nvSpPr>
        <p:spPr/>
        <p:txBody>
          <a:bodyPr/>
          <a:lstStyle/>
          <a:p>
            <a:fld id="{148CC95F-0247-41B6-91CF-DC97C76A7088}" type="slidenum">
              <a:rPr lang="en-US" smtClean="0"/>
              <a:t>27</a:t>
            </a:fld>
            <a:endParaRPr lang="en-US"/>
          </a:p>
        </p:txBody>
      </p:sp>
      <p:sp>
        <p:nvSpPr>
          <p:cNvPr id="6" name="TextBox 5">
            <a:extLst>
              <a:ext uri="{FF2B5EF4-FFF2-40B4-BE49-F238E27FC236}">
                <a16:creationId xmlns:a16="http://schemas.microsoft.com/office/drawing/2014/main" id="{F032DE9C-C557-4CF7-D512-90D143C8B053}"/>
              </a:ext>
            </a:extLst>
          </p:cNvPr>
          <p:cNvSpPr txBox="1"/>
          <p:nvPr/>
        </p:nvSpPr>
        <p:spPr>
          <a:xfrm>
            <a:off x="414670" y="663666"/>
            <a:ext cx="11682842" cy="5755422"/>
          </a:xfrm>
          <a:prstGeom prst="rect">
            <a:avLst/>
          </a:prstGeom>
          <a:noFill/>
        </p:spPr>
        <p:txBody>
          <a:bodyPr wrap="square">
            <a:spAutoFit/>
          </a:bodyPr>
          <a:lstStyle/>
          <a:p>
            <a:r>
              <a:rPr lang="en-US" sz="4400" b="1" dirty="0">
                <a:solidFill>
                  <a:schemeClr val="bg1"/>
                </a:solidFill>
              </a:rPr>
              <a:t>THE.CHOOSING.OF.A.BRIDE</a:t>
            </a:r>
          </a:p>
          <a:p>
            <a:r>
              <a:rPr lang="en-US" sz="3600" dirty="0">
                <a:solidFill>
                  <a:schemeClr val="bg1"/>
                </a:solidFill>
              </a:rPr>
              <a:t>	185  He's looking for her character… He chooses a Bride to reflect His character, which the modern churches of today certainly misses His program here, a million miles, </a:t>
            </a:r>
            <a:r>
              <a:rPr lang="en-US" sz="3600" dirty="0" err="1">
                <a:solidFill>
                  <a:schemeClr val="bg1"/>
                </a:solidFill>
              </a:rPr>
              <a:t>'cause</a:t>
            </a:r>
            <a:r>
              <a:rPr lang="en-US" sz="3600" dirty="0">
                <a:solidFill>
                  <a:schemeClr val="bg1"/>
                </a:solidFill>
              </a:rPr>
              <a:t> they deny This to be the Truth. He's looking for the day for that Bride to be formed, Heb. 13:8, exactly like He was. His same flesh, same Spirit… just exactly built up, and them two become one. Until the church becomes that, they're not one. The character of Him, the Word, for this age, must be molded. She must be molded like He is. </a:t>
            </a:r>
            <a:r>
              <a:rPr lang="en-US" sz="2400" dirty="0">
                <a:solidFill>
                  <a:schemeClr val="bg1"/>
                </a:solidFill>
              </a:rPr>
              <a:t>65-0429</a:t>
            </a:r>
            <a:endParaRPr lang="en-US" sz="3600" dirty="0">
              <a:solidFill>
                <a:schemeClr val="bg1"/>
              </a:solidFill>
            </a:endParaRPr>
          </a:p>
        </p:txBody>
      </p:sp>
    </p:spTree>
    <p:extLst>
      <p:ext uri="{BB962C8B-B14F-4D97-AF65-F5344CB8AC3E}">
        <p14:creationId xmlns:p14="http://schemas.microsoft.com/office/powerpoint/2010/main" val="2167025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4F128C-0901-70E7-83FB-8CA5697A2DE4}"/>
              </a:ext>
            </a:extLst>
          </p:cNvPr>
          <p:cNvSpPr>
            <a:spLocks noGrp="1"/>
          </p:cNvSpPr>
          <p:nvPr>
            <p:ph type="dt" sz="half" idx="10"/>
          </p:nvPr>
        </p:nvSpPr>
        <p:spPr/>
        <p:txBody>
          <a:bodyPr/>
          <a:lstStyle/>
          <a:p>
            <a:r>
              <a:rPr lang="en-US"/>
              <a:t>6/1/2025</a:t>
            </a:r>
          </a:p>
        </p:txBody>
      </p:sp>
      <p:sp>
        <p:nvSpPr>
          <p:cNvPr id="3" name="Footer Placeholder 2">
            <a:extLst>
              <a:ext uri="{FF2B5EF4-FFF2-40B4-BE49-F238E27FC236}">
                <a16:creationId xmlns:a16="http://schemas.microsoft.com/office/drawing/2014/main" id="{3451C722-C852-68DF-3E9D-915BC7DDA912}"/>
              </a:ext>
            </a:extLst>
          </p:cNvPr>
          <p:cNvSpPr>
            <a:spLocks noGrp="1"/>
          </p:cNvSpPr>
          <p:nvPr>
            <p:ph type="ftr" sz="quarter" idx="11"/>
          </p:nvPr>
        </p:nvSpPr>
        <p:spPr/>
        <p:txBody>
          <a:bodyPr/>
          <a:lstStyle/>
          <a:p>
            <a:r>
              <a:rPr lang="en-US"/>
              <a:t>The Potter's House</a:t>
            </a:r>
          </a:p>
        </p:txBody>
      </p:sp>
      <p:sp>
        <p:nvSpPr>
          <p:cNvPr id="4" name="Slide Number Placeholder 3">
            <a:extLst>
              <a:ext uri="{FF2B5EF4-FFF2-40B4-BE49-F238E27FC236}">
                <a16:creationId xmlns:a16="http://schemas.microsoft.com/office/drawing/2014/main" id="{08761EEE-00F7-9986-96C8-0583DDD601D2}"/>
              </a:ext>
            </a:extLst>
          </p:cNvPr>
          <p:cNvSpPr>
            <a:spLocks noGrp="1"/>
          </p:cNvSpPr>
          <p:nvPr>
            <p:ph type="sldNum" sz="quarter" idx="12"/>
          </p:nvPr>
        </p:nvSpPr>
        <p:spPr/>
        <p:txBody>
          <a:bodyPr/>
          <a:lstStyle/>
          <a:p>
            <a:fld id="{148CC95F-0247-41B6-91CF-DC97C76A7088}" type="slidenum">
              <a:rPr lang="en-US" smtClean="0"/>
              <a:t>28</a:t>
            </a:fld>
            <a:endParaRPr lang="en-US"/>
          </a:p>
        </p:txBody>
      </p:sp>
      <p:pic>
        <p:nvPicPr>
          <p:cNvPr id="5" name="Picture 4">
            <a:extLst>
              <a:ext uri="{FF2B5EF4-FFF2-40B4-BE49-F238E27FC236}">
                <a16:creationId xmlns:a16="http://schemas.microsoft.com/office/drawing/2014/main" id="{3C4D775F-BBC9-AD04-3DA0-AED009FF5B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1088" y="283146"/>
            <a:ext cx="8821621" cy="5881081"/>
          </a:xfrm>
          <a:prstGeom prst="rect">
            <a:avLst/>
          </a:prstGeom>
        </p:spPr>
      </p:pic>
    </p:spTree>
    <p:extLst>
      <p:ext uri="{BB962C8B-B14F-4D97-AF65-F5344CB8AC3E}">
        <p14:creationId xmlns:p14="http://schemas.microsoft.com/office/powerpoint/2010/main" val="2198711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1367727-CCBC-8EEB-F60C-C55E72FC52F3}"/>
              </a:ext>
            </a:extLst>
          </p:cNvPr>
          <p:cNvSpPr>
            <a:spLocks noGrp="1"/>
          </p:cNvSpPr>
          <p:nvPr>
            <p:ph type="dt" sz="half" idx="10"/>
          </p:nvPr>
        </p:nvSpPr>
        <p:spPr/>
        <p:txBody>
          <a:bodyPr/>
          <a:lstStyle/>
          <a:p>
            <a:r>
              <a:rPr lang="en-US"/>
              <a:t>6/1/2025</a:t>
            </a:r>
          </a:p>
        </p:txBody>
      </p:sp>
      <p:sp>
        <p:nvSpPr>
          <p:cNvPr id="5" name="Footer Placeholder 4">
            <a:extLst>
              <a:ext uri="{FF2B5EF4-FFF2-40B4-BE49-F238E27FC236}">
                <a16:creationId xmlns:a16="http://schemas.microsoft.com/office/drawing/2014/main" id="{398795CF-51F9-1A95-6DB1-C99BF44C0D14}"/>
              </a:ext>
            </a:extLst>
          </p:cNvPr>
          <p:cNvSpPr>
            <a:spLocks noGrp="1"/>
          </p:cNvSpPr>
          <p:nvPr>
            <p:ph type="ftr" sz="quarter" idx="11"/>
          </p:nvPr>
        </p:nvSpPr>
        <p:spPr/>
        <p:txBody>
          <a:bodyPr/>
          <a:lstStyle/>
          <a:p>
            <a:r>
              <a:rPr lang="en-US"/>
              <a:t>The Potter's House</a:t>
            </a:r>
          </a:p>
        </p:txBody>
      </p:sp>
      <p:sp>
        <p:nvSpPr>
          <p:cNvPr id="6" name="Slide Number Placeholder 5">
            <a:extLst>
              <a:ext uri="{FF2B5EF4-FFF2-40B4-BE49-F238E27FC236}">
                <a16:creationId xmlns:a16="http://schemas.microsoft.com/office/drawing/2014/main" id="{8AE38F4B-F0F4-CEAE-7BA1-8015F3BE09E1}"/>
              </a:ext>
            </a:extLst>
          </p:cNvPr>
          <p:cNvSpPr>
            <a:spLocks noGrp="1"/>
          </p:cNvSpPr>
          <p:nvPr>
            <p:ph type="sldNum" sz="quarter" idx="12"/>
          </p:nvPr>
        </p:nvSpPr>
        <p:spPr/>
        <p:txBody>
          <a:bodyPr/>
          <a:lstStyle/>
          <a:p>
            <a:fld id="{148CC95F-0247-41B6-91CF-DC97C76A7088}" type="slidenum">
              <a:rPr lang="en-US" smtClean="0"/>
              <a:t>3</a:t>
            </a:fld>
            <a:endParaRPr lang="en-US"/>
          </a:p>
        </p:txBody>
      </p:sp>
      <p:pic>
        <p:nvPicPr>
          <p:cNvPr id="7" name="Picture 6">
            <a:extLst>
              <a:ext uri="{FF2B5EF4-FFF2-40B4-BE49-F238E27FC236}">
                <a16:creationId xmlns:a16="http://schemas.microsoft.com/office/drawing/2014/main" id="{4204791A-D44A-C8AD-FC2D-E92AAFF4B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3994" y="0"/>
            <a:ext cx="9144000" cy="6858000"/>
          </a:xfrm>
          <a:prstGeom prst="rect">
            <a:avLst/>
          </a:prstGeom>
          <a:ln>
            <a:noFill/>
          </a:ln>
          <a:effectLst>
            <a:softEdge rad="112500"/>
          </a:effectLst>
        </p:spPr>
      </p:pic>
      <p:sp>
        <p:nvSpPr>
          <p:cNvPr id="8" name="TextBox 7">
            <a:extLst>
              <a:ext uri="{FF2B5EF4-FFF2-40B4-BE49-F238E27FC236}">
                <a16:creationId xmlns:a16="http://schemas.microsoft.com/office/drawing/2014/main" id="{E7474427-1740-4A02-5647-264D2F13DC76}"/>
              </a:ext>
            </a:extLst>
          </p:cNvPr>
          <p:cNvSpPr txBox="1"/>
          <p:nvPr/>
        </p:nvSpPr>
        <p:spPr>
          <a:xfrm>
            <a:off x="276660" y="1084520"/>
            <a:ext cx="2462786" cy="3231654"/>
          </a:xfrm>
          <a:prstGeom prst="rect">
            <a:avLst/>
          </a:prstGeom>
          <a:noFill/>
        </p:spPr>
        <p:txBody>
          <a:bodyPr wrap="square" rtlCol="0">
            <a:spAutoFit/>
          </a:bodyPr>
          <a:lstStyle/>
          <a:p>
            <a:pPr algn="r"/>
            <a:r>
              <a:rPr lang="en-US" sz="4400" dirty="0">
                <a:solidFill>
                  <a:schemeClr val="bg1"/>
                </a:solidFill>
              </a:rPr>
              <a:t>Pastor </a:t>
            </a:r>
          </a:p>
          <a:p>
            <a:pPr algn="r"/>
            <a:r>
              <a:rPr lang="en-US" sz="4400" dirty="0" err="1">
                <a:solidFill>
                  <a:schemeClr val="bg1"/>
                </a:solidFill>
              </a:rPr>
              <a:t>Exhaud</a:t>
            </a:r>
            <a:r>
              <a:rPr lang="en-US" sz="4400" dirty="0">
                <a:solidFill>
                  <a:schemeClr val="bg1"/>
                </a:solidFill>
              </a:rPr>
              <a:t> </a:t>
            </a:r>
            <a:br>
              <a:rPr lang="en-US" sz="4400" dirty="0">
                <a:solidFill>
                  <a:schemeClr val="bg1"/>
                </a:solidFill>
              </a:rPr>
            </a:br>
            <a:r>
              <a:rPr lang="en-US" sz="4400" dirty="0" err="1">
                <a:solidFill>
                  <a:schemeClr val="bg1"/>
                </a:solidFill>
              </a:rPr>
              <a:t>Moleill</a:t>
            </a:r>
            <a:endParaRPr lang="en-US" sz="4400" dirty="0">
              <a:solidFill>
                <a:schemeClr val="bg1"/>
              </a:solidFill>
            </a:endParaRPr>
          </a:p>
          <a:p>
            <a:pPr algn="r"/>
            <a:r>
              <a:rPr lang="en-US" sz="3600" dirty="0">
                <a:solidFill>
                  <a:schemeClr val="bg1"/>
                </a:solidFill>
              </a:rPr>
              <a:t>Tanzania</a:t>
            </a:r>
          </a:p>
          <a:p>
            <a:pPr algn="r"/>
            <a:endParaRPr lang="en-US" sz="3600" dirty="0">
              <a:solidFill>
                <a:schemeClr val="bg1"/>
              </a:solidFill>
            </a:endParaRPr>
          </a:p>
        </p:txBody>
      </p:sp>
    </p:spTree>
    <p:extLst>
      <p:ext uri="{BB962C8B-B14F-4D97-AF65-F5344CB8AC3E}">
        <p14:creationId xmlns:p14="http://schemas.microsoft.com/office/powerpoint/2010/main" val="3553732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C80CB7-2958-0F64-9956-B78C9FE4C46F}"/>
              </a:ext>
            </a:extLst>
          </p:cNvPr>
          <p:cNvSpPr>
            <a:spLocks noGrp="1"/>
          </p:cNvSpPr>
          <p:nvPr>
            <p:ph type="dt" sz="half" idx="10"/>
          </p:nvPr>
        </p:nvSpPr>
        <p:spPr/>
        <p:txBody>
          <a:bodyPr/>
          <a:lstStyle/>
          <a:p>
            <a:r>
              <a:rPr lang="en-US"/>
              <a:t>6/1/2025</a:t>
            </a:r>
          </a:p>
        </p:txBody>
      </p:sp>
      <p:sp>
        <p:nvSpPr>
          <p:cNvPr id="3" name="Footer Placeholder 2">
            <a:extLst>
              <a:ext uri="{FF2B5EF4-FFF2-40B4-BE49-F238E27FC236}">
                <a16:creationId xmlns:a16="http://schemas.microsoft.com/office/drawing/2014/main" id="{E4B50963-2A17-9D9C-2E82-99138634A164}"/>
              </a:ext>
            </a:extLst>
          </p:cNvPr>
          <p:cNvSpPr>
            <a:spLocks noGrp="1"/>
          </p:cNvSpPr>
          <p:nvPr>
            <p:ph type="ftr" sz="quarter" idx="11"/>
          </p:nvPr>
        </p:nvSpPr>
        <p:spPr/>
        <p:txBody>
          <a:bodyPr/>
          <a:lstStyle/>
          <a:p>
            <a:r>
              <a:rPr lang="en-US"/>
              <a:t>The Potter's House</a:t>
            </a:r>
          </a:p>
        </p:txBody>
      </p:sp>
      <p:sp>
        <p:nvSpPr>
          <p:cNvPr id="4" name="Slide Number Placeholder 3">
            <a:extLst>
              <a:ext uri="{FF2B5EF4-FFF2-40B4-BE49-F238E27FC236}">
                <a16:creationId xmlns:a16="http://schemas.microsoft.com/office/drawing/2014/main" id="{0CEDE683-5C69-6C8D-BA5A-287AFC85D124}"/>
              </a:ext>
            </a:extLst>
          </p:cNvPr>
          <p:cNvSpPr>
            <a:spLocks noGrp="1"/>
          </p:cNvSpPr>
          <p:nvPr>
            <p:ph type="sldNum" sz="quarter" idx="12"/>
          </p:nvPr>
        </p:nvSpPr>
        <p:spPr/>
        <p:txBody>
          <a:bodyPr/>
          <a:lstStyle/>
          <a:p>
            <a:fld id="{148CC95F-0247-41B6-91CF-DC97C76A7088}" type="slidenum">
              <a:rPr lang="en-US" smtClean="0"/>
              <a:t>4</a:t>
            </a:fld>
            <a:endParaRPr lang="en-US"/>
          </a:p>
        </p:txBody>
      </p:sp>
      <p:pic>
        <p:nvPicPr>
          <p:cNvPr id="5" name="Picture 4">
            <a:extLst>
              <a:ext uri="{FF2B5EF4-FFF2-40B4-BE49-F238E27FC236}">
                <a16:creationId xmlns:a16="http://schemas.microsoft.com/office/drawing/2014/main" id="{160EA1CC-92B8-7E62-2BC3-9BABFF66FB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91825" y="100584"/>
            <a:ext cx="6605137" cy="6605016"/>
          </a:xfrm>
          <a:prstGeom prst="rect">
            <a:avLst/>
          </a:prstGeom>
        </p:spPr>
      </p:pic>
      <p:pic>
        <p:nvPicPr>
          <p:cNvPr id="6" name="Picture 5">
            <a:extLst>
              <a:ext uri="{FF2B5EF4-FFF2-40B4-BE49-F238E27FC236}">
                <a16:creationId xmlns:a16="http://schemas.microsoft.com/office/drawing/2014/main" id="{A317B1B8-7F0A-60BB-DD86-A04C4A2B43A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81076" y="100584"/>
            <a:ext cx="5540828" cy="6605016"/>
          </a:xfrm>
          <a:prstGeom prst="rect">
            <a:avLst/>
          </a:prstGeom>
        </p:spPr>
      </p:pic>
    </p:spTree>
    <p:extLst>
      <p:ext uri="{BB962C8B-B14F-4D97-AF65-F5344CB8AC3E}">
        <p14:creationId xmlns:p14="http://schemas.microsoft.com/office/powerpoint/2010/main" val="1192369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264171A-B4AF-3677-1214-36B20AB002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0" y="10"/>
            <a:ext cx="12188932" cy="6857990"/>
          </a:xfrm>
          <a:prstGeom prst="rect">
            <a:avLst/>
          </a:prstGeom>
        </p:spPr>
      </p:pic>
      <p:sp>
        <p:nvSpPr>
          <p:cNvPr id="3" name="Footer Placeholder 2">
            <a:extLst>
              <a:ext uri="{FF2B5EF4-FFF2-40B4-BE49-F238E27FC236}">
                <a16:creationId xmlns:a16="http://schemas.microsoft.com/office/drawing/2014/main" id="{88DD47F3-78FB-E965-D3E5-5088E069E3F0}"/>
              </a:ext>
            </a:extLst>
          </p:cNvPr>
          <p:cNvSpPr>
            <a:spLocks noGrp="1"/>
          </p:cNvSpPr>
          <p:nvPr>
            <p:ph type="ftr" sz="quarter" idx="11"/>
          </p:nvPr>
        </p:nvSpPr>
        <p:spPr>
          <a:xfrm>
            <a:off x="521208" y="100584"/>
            <a:ext cx="4114800" cy="365125"/>
          </a:xfrm>
        </p:spPr>
        <p:txBody>
          <a:bodyPr>
            <a:normAutofit/>
          </a:bodyPr>
          <a:lstStyle/>
          <a:p>
            <a:pPr>
              <a:spcAft>
                <a:spcPts val="600"/>
              </a:spcAft>
            </a:pPr>
            <a:r>
              <a:rPr lang="en-US">
                <a:solidFill>
                  <a:srgbClr val="FFFFFF"/>
                </a:solidFill>
              </a:rPr>
              <a:t>The Potter's House</a:t>
            </a:r>
          </a:p>
        </p:txBody>
      </p:sp>
      <p:sp>
        <p:nvSpPr>
          <p:cNvPr id="2" name="Date Placeholder 1">
            <a:extLst>
              <a:ext uri="{FF2B5EF4-FFF2-40B4-BE49-F238E27FC236}">
                <a16:creationId xmlns:a16="http://schemas.microsoft.com/office/drawing/2014/main" id="{73950D3C-1CA8-9799-F612-5220C9038A00}"/>
              </a:ext>
            </a:extLst>
          </p:cNvPr>
          <p:cNvSpPr>
            <a:spLocks noGrp="1"/>
          </p:cNvSpPr>
          <p:nvPr>
            <p:ph type="dt" sz="half" idx="10"/>
          </p:nvPr>
        </p:nvSpPr>
        <p:spPr>
          <a:xfrm>
            <a:off x="521208" y="6419088"/>
            <a:ext cx="2743200" cy="365125"/>
          </a:xfrm>
        </p:spPr>
        <p:txBody>
          <a:bodyPr>
            <a:normAutofit/>
          </a:bodyPr>
          <a:lstStyle/>
          <a:p>
            <a:pPr>
              <a:spcAft>
                <a:spcPts val="600"/>
              </a:spcAft>
            </a:pPr>
            <a:r>
              <a:rPr lang="en-US">
                <a:solidFill>
                  <a:srgbClr val="FFFFFF"/>
                </a:solidFill>
              </a:rPr>
              <a:t>6/1/2025</a:t>
            </a:r>
          </a:p>
        </p:txBody>
      </p:sp>
      <p:sp>
        <p:nvSpPr>
          <p:cNvPr id="4" name="Slide Number Placeholder 3">
            <a:extLst>
              <a:ext uri="{FF2B5EF4-FFF2-40B4-BE49-F238E27FC236}">
                <a16:creationId xmlns:a16="http://schemas.microsoft.com/office/drawing/2014/main" id="{5492FD11-5A27-FD3E-50C7-2E325CB0A4FD}"/>
              </a:ext>
            </a:extLst>
          </p:cNvPr>
          <p:cNvSpPr>
            <a:spLocks noGrp="1"/>
          </p:cNvSpPr>
          <p:nvPr>
            <p:ph type="sldNum" sz="quarter" idx="12"/>
          </p:nvPr>
        </p:nvSpPr>
        <p:spPr>
          <a:xfrm>
            <a:off x="11457432" y="6419088"/>
            <a:ext cx="640080" cy="365125"/>
          </a:xfrm>
        </p:spPr>
        <p:txBody>
          <a:bodyPr>
            <a:normAutofit/>
          </a:bodyPr>
          <a:lstStyle/>
          <a:p>
            <a:pPr>
              <a:spcAft>
                <a:spcPts val="600"/>
              </a:spcAft>
            </a:pPr>
            <a:fld id="{148CC95F-0247-41B6-91CF-DC97C76A7088}" type="slidenum">
              <a:rPr lang="en-US">
                <a:solidFill>
                  <a:srgbClr val="FFFFFF"/>
                </a:solidFill>
              </a:rPr>
              <a:pPr>
                <a:spcAft>
                  <a:spcPts val="600"/>
                </a:spcAft>
              </a:pPr>
              <a:t>5</a:t>
            </a:fld>
            <a:endParaRPr lang="en-US">
              <a:solidFill>
                <a:srgbClr val="FFFFFF"/>
              </a:solidFill>
            </a:endParaRPr>
          </a:p>
        </p:txBody>
      </p:sp>
    </p:spTree>
    <p:extLst>
      <p:ext uri="{BB962C8B-B14F-4D97-AF65-F5344CB8AC3E}">
        <p14:creationId xmlns:p14="http://schemas.microsoft.com/office/powerpoint/2010/main" val="3198909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0F87975-C98C-0CD5-B71D-2E9821E0F707}"/>
              </a:ext>
            </a:extLst>
          </p:cNvPr>
          <p:cNvPicPr>
            <a:picLocks noChangeAspect="1"/>
          </p:cNvPicPr>
          <p:nvPr/>
        </p:nvPicPr>
        <p:blipFill>
          <a:blip r:embed="rId2">
            <a:extLst>
              <a:ext uri="{28A0092B-C50C-407E-A947-70E740481C1C}">
                <a14:useLocalDpi xmlns:a14="http://schemas.microsoft.com/office/drawing/2010/main" val="0"/>
              </a:ext>
            </a:extLst>
          </a:blip>
          <a:srcRect r="-1"/>
          <a:stretch>
            <a:fillRect/>
          </a:stretch>
        </p:blipFill>
        <p:spPr>
          <a:xfrm>
            <a:off x="20" y="10"/>
            <a:ext cx="12188932" cy="6857990"/>
          </a:xfrm>
          <a:prstGeom prst="rect">
            <a:avLst/>
          </a:prstGeom>
        </p:spPr>
      </p:pic>
      <p:sp>
        <p:nvSpPr>
          <p:cNvPr id="12" name="Rectangle 11">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0631"/>
            <a:ext cx="8686800"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827D760-82ED-933C-AA74-DB2D7CFE6D22}"/>
              </a:ext>
            </a:extLst>
          </p:cNvPr>
          <p:cNvSpPr>
            <a:spLocks noGrp="1"/>
          </p:cNvSpPr>
          <p:nvPr>
            <p:ph type="ftr" sz="quarter" idx="11"/>
          </p:nvPr>
        </p:nvSpPr>
        <p:spPr>
          <a:xfrm>
            <a:off x="517870" y="6395162"/>
            <a:ext cx="4114800" cy="365125"/>
          </a:xfrm>
        </p:spPr>
        <p:txBody>
          <a:bodyPr>
            <a:normAutofit/>
          </a:bodyPr>
          <a:lstStyle/>
          <a:p>
            <a:pPr>
              <a:spcAft>
                <a:spcPts val="600"/>
              </a:spcAft>
            </a:pPr>
            <a:r>
              <a:rPr lang="en-US">
                <a:solidFill>
                  <a:srgbClr val="FFFFFF"/>
                </a:solidFill>
              </a:rPr>
              <a:t>The Potter's House</a:t>
            </a:r>
          </a:p>
        </p:txBody>
      </p:sp>
      <p:sp>
        <p:nvSpPr>
          <p:cNvPr id="2" name="Date Placeholder 1">
            <a:extLst>
              <a:ext uri="{FF2B5EF4-FFF2-40B4-BE49-F238E27FC236}">
                <a16:creationId xmlns:a16="http://schemas.microsoft.com/office/drawing/2014/main" id="{5155B537-7D75-E8DE-645C-3CBCBBE5E03B}"/>
              </a:ext>
            </a:extLst>
          </p:cNvPr>
          <p:cNvSpPr>
            <a:spLocks noGrp="1"/>
          </p:cNvSpPr>
          <p:nvPr>
            <p:ph type="dt" sz="half" idx="10"/>
          </p:nvPr>
        </p:nvSpPr>
        <p:spPr>
          <a:xfrm>
            <a:off x="6461470" y="6395162"/>
            <a:ext cx="2743200" cy="365125"/>
          </a:xfrm>
        </p:spPr>
        <p:txBody>
          <a:bodyPr>
            <a:normAutofit/>
          </a:bodyPr>
          <a:lstStyle/>
          <a:p>
            <a:pPr algn="r">
              <a:spcAft>
                <a:spcPts val="600"/>
              </a:spcAft>
            </a:pPr>
            <a:r>
              <a:rPr lang="en-US">
                <a:solidFill>
                  <a:srgbClr val="FFFFFF"/>
                </a:solidFill>
              </a:rPr>
              <a:t>6/1/2025</a:t>
            </a:r>
          </a:p>
        </p:txBody>
      </p:sp>
      <p:sp>
        <p:nvSpPr>
          <p:cNvPr id="4" name="Slide Number Placeholder 3">
            <a:extLst>
              <a:ext uri="{FF2B5EF4-FFF2-40B4-BE49-F238E27FC236}">
                <a16:creationId xmlns:a16="http://schemas.microsoft.com/office/drawing/2014/main" id="{2F5BB857-321B-8A99-F6B3-CBB32D17849F}"/>
              </a:ext>
            </a:extLst>
          </p:cNvPr>
          <p:cNvSpPr>
            <a:spLocks noGrp="1"/>
          </p:cNvSpPr>
          <p:nvPr>
            <p:ph type="sldNum" sz="quarter" idx="12"/>
          </p:nvPr>
        </p:nvSpPr>
        <p:spPr>
          <a:xfrm>
            <a:off x="11454317" y="6395162"/>
            <a:ext cx="637909" cy="365125"/>
          </a:xfrm>
        </p:spPr>
        <p:txBody>
          <a:bodyPr>
            <a:normAutofit/>
          </a:bodyPr>
          <a:lstStyle/>
          <a:p>
            <a:pPr>
              <a:spcAft>
                <a:spcPts val="600"/>
              </a:spcAft>
            </a:pPr>
            <a:fld id="{148CC95F-0247-41B6-91CF-DC97C76A7088}" type="slidenum">
              <a:rPr lang="en-US">
                <a:solidFill>
                  <a:srgbClr val="FFFFFF"/>
                </a:solidFill>
              </a:rPr>
              <a:pPr>
                <a:spcAft>
                  <a:spcPts val="600"/>
                </a:spcAft>
              </a:pPr>
              <a:t>6</a:t>
            </a:fld>
            <a:endParaRPr lang="en-US">
              <a:solidFill>
                <a:srgbClr val="FFFFFF"/>
              </a:solidFill>
            </a:endParaRPr>
          </a:p>
        </p:txBody>
      </p:sp>
    </p:spTree>
    <p:extLst>
      <p:ext uri="{BB962C8B-B14F-4D97-AF65-F5344CB8AC3E}">
        <p14:creationId xmlns:p14="http://schemas.microsoft.com/office/powerpoint/2010/main" val="2497503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building with trees in front of it&#10;&#10;AI-generated content may be incorrect.">
            <a:extLst>
              <a:ext uri="{FF2B5EF4-FFF2-40B4-BE49-F238E27FC236}">
                <a16:creationId xmlns:a16="http://schemas.microsoft.com/office/drawing/2014/main" id="{5B638C98-4163-3347-4E81-B7DE9AEEA656}"/>
              </a:ext>
            </a:extLst>
          </p:cNvPr>
          <p:cNvPicPr>
            <a:picLocks noChangeAspect="1"/>
          </p:cNvPicPr>
          <p:nvPr/>
        </p:nvPicPr>
        <p:blipFill>
          <a:blip r:embed="rId2">
            <a:extLst>
              <a:ext uri="{28A0092B-C50C-407E-A947-70E740481C1C}">
                <a14:useLocalDpi xmlns:a14="http://schemas.microsoft.com/office/drawing/2010/main" val="0"/>
              </a:ext>
            </a:extLst>
          </a:blip>
          <a:srcRect r="-1"/>
          <a:stretch>
            <a:fillRect/>
          </a:stretch>
        </p:blipFill>
        <p:spPr>
          <a:xfrm>
            <a:off x="20" y="10"/>
            <a:ext cx="12188932" cy="6857990"/>
          </a:xfrm>
          <a:prstGeom prst="rect">
            <a:avLst/>
          </a:prstGeom>
        </p:spPr>
      </p:pic>
      <p:sp>
        <p:nvSpPr>
          <p:cNvPr id="3" name="Footer Placeholder 2">
            <a:extLst>
              <a:ext uri="{FF2B5EF4-FFF2-40B4-BE49-F238E27FC236}">
                <a16:creationId xmlns:a16="http://schemas.microsoft.com/office/drawing/2014/main" id="{639B0B60-BB1E-4681-B1A7-DB8667B1E969}"/>
              </a:ext>
            </a:extLst>
          </p:cNvPr>
          <p:cNvSpPr>
            <a:spLocks noGrp="1"/>
          </p:cNvSpPr>
          <p:nvPr>
            <p:ph type="ftr" sz="quarter" idx="11"/>
          </p:nvPr>
        </p:nvSpPr>
        <p:spPr>
          <a:xfrm>
            <a:off x="521208" y="100584"/>
            <a:ext cx="4114800" cy="365125"/>
          </a:xfrm>
        </p:spPr>
        <p:txBody>
          <a:bodyPr>
            <a:normAutofit/>
          </a:bodyPr>
          <a:lstStyle/>
          <a:p>
            <a:pPr>
              <a:spcAft>
                <a:spcPts val="600"/>
              </a:spcAft>
            </a:pPr>
            <a:r>
              <a:rPr lang="en-US">
                <a:solidFill>
                  <a:srgbClr val="FFFFFF"/>
                </a:solidFill>
              </a:rPr>
              <a:t>The Potter's House</a:t>
            </a:r>
          </a:p>
        </p:txBody>
      </p:sp>
      <p:sp>
        <p:nvSpPr>
          <p:cNvPr id="2" name="Date Placeholder 1">
            <a:extLst>
              <a:ext uri="{FF2B5EF4-FFF2-40B4-BE49-F238E27FC236}">
                <a16:creationId xmlns:a16="http://schemas.microsoft.com/office/drawing/2014/main" id="{69A35E59-51E3-0985-5EB2-8B5E1138401A}"/>
              </a:ext>
            </a:extLst>
          </p:cNvPr>
          <p:cNvSpPr>
            <a:spLocks noGrp="1"/>
          </p:cNvSpPr>
          <p:nvPr>
            <p:ph type="dt" sz="half" idx="10"/>
          </p:nvPr>
        </p:nvSpPr>
        <p:spPr>
          <a:xfrm>
            <a:off x="521208" y="6419088"/>
            <a:ext cx="2743200" cy="365125"/>
          </a:xfrm>
        </p:spPr>
        <p:txBody>
          <a:bodyPr>
            <a:normAutofit/>
          </a:bodyPr>
          <a:lstStyle/>
          <a:p>
            <a:pPr>
              <a:spcAft>
                <a:spcPts val="600"/>
              </a:spcAft>
            </a:pPr>
            <a:r>
              <a:rPr lang="en-US">
                <a:solidFill>
                  <a:srgbClr val="FFFFFF"/>
                </a:solidFill>
              </a:rPr>
              <a:t>6/1/2025</a:t>
            </a:r>
          </a:p>
        </p:txBody>
      </p:sp>
      <p:sp>
        <p:nvSpPr>
          <p:cNvPr id="4" name="Slide Number Placeholder 3">
            <a:extLst>
              <a:ext uri="{FF2B5EF4-FFF2-40B4-BE49-F238E27FC236}">
                <a16:creationId xmlns:a16="http://schemas.microsoft.com/office/drawing/2014/main" id="{4B0BB740-C5A7-A2F6-0338-148734106D0F}"/>
              </a:ext>
            </a:extLst>
          </p:cNvPr>
          <p:cNvSpPr>
            <a:spLocks noGrp="1"/>
          </p:cNvSpPr>
          <p:nvPr>
            <p:ph type="sldNum" sz="quarter" idx="12"/>
          </p:nvPr>
        </p:nvSpPr>
        <p:spPr>
          <a:xfrm>
            <a:off x="11457432" y="6419088"/>
            <a:ext cx="640080" cy="365125"/>
          </a:xfrm>
        </p:spPr>
        <p:txBody>
          <a:bodyPr>
            <a:normAutofit/>
          </a:bodyPr>
          <a:lstStyle/>
          <a:p>
            <a:pPr>
              <a:spcAft>
                <a:spcPts val="600"/>
              </a:spcAft>
            </a:pPr>
            <a:fld id="{148CC95F-0247-41B6-91CF-DC97C76A7088}" type="slidenum">
              <a:rPr lang="en-US">
                <a:solidFill>
                  <a:srgbClr val="FFFFFF"/>
                </a:solidFill>
              </a:rPr>
              <a:pPr>
                <a:spcAft>
                  <a:spcPts val="600"/>
                </a:spcAft>
              </a:pPr>
              <a:t>7</a:t>
            </a:fld>
            <a:endParaRPr lang="en-US">
              <a:solidFill>
                <a:srgbClr val="FFFFFF"/>
              </a:solidFill>
            </a:endParaRPr>
          </a:p>
        </p:txBody>
      </p:sp>
    </p:spTree>
    <p:extLst>
      <p:ext uri="{BB962C8B-B14F-4D97-AF65-F5344CB8AC3E}">
        <p14:creationId xmlns:p14="http://schemas.microsoft.com/office/powerpoint/2010/main" val="1405043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The Potter's House In The Bible - House Church Me | Church At Home Network">
            <a:extLst>
              <a:ext uri="{FF2B5EF4-FFF2-40B4-BE49-F238E27FC236}">
                <a16:creationId xmlns:a16="http://schemas.microsoft.com/office/drawing/2014/main" id="{1AA28C01-E371-7A85-8DCB-52E3A5A6B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0631"/>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3A73D196-EF64-611D-FB02-124E2B224F7E}"/>
              </a:ext>
            </a:extLst>
          </p:cNvPr>
          <p:cNvSpPr>
            <a:spLocks noGrp="1"/>
          </p:cNvSpPr>
          <p:nvPr>
            <p:ph type="ftr" sz="quarter" idx="11"/>
          </p:nvPr>
        </p:nvSpPr>
        <p:spPr>
          <a:xfrm>
            <a:off x="517870" y="6395162"/>
            <a:ext cx="2851495" cy="365125"/>
          </a:xfrm>
        </p:spPr>
        <p:txBody>
          <a:bodyPr>
            <a:normAutofit/>
          </a:bodyPr>
          <a:lstStyle/>
          <a:p>
            <a:pPr>
              <a:spcAft>
                <a:spcPts val="600"/>
              </a:spcAft>
            </a:pPr>
            <a:r>
              <a:rPr lang="en-US">
                <a:solidFill>
                  <a:srgbClr val="FFFFFF"/>
                </a:solidFill>
              </a:rPr>
              <a:t>The Potter's House</a:t>
            </a:r>
          </a:p>
        </p:txBody>
      </p:sp>
      <p:sp>
        <p:nvSpPr>
          <p:cNvPr id="2" name="Date Placeholder 1">
            <a:extLst>
              <a:ext uri="{FF2B5EF4-FFF2-40B4-BE49-F238E27FC236}">
                <a16:creationId xmlns:a16="http://schemas.microsoft.com/office/drawing/2014/main" id="{AFE3FBBF-81F8-06A9-2F71-6FA3B15F7A15}"/>
              </a:ext>
            </a:extLst>
          </p:cNvPr>
          <p:cNvSpPr>
            <a:spLocks noGrp="1"/>
          </p:cNvSpPr>
          <p:nvPr>
            <p:ph type="dt" sz="half" idx="10"/>
          </p:nvPr>
        </p:nvSpPr>
        <p:spPr>
          <a:xfrm>
            <a:off x="3454471" y="6395161"/>
            <a:ext cx="2084582" cy="365125"/>
          </a:xfrm>
        </p:spPr>
        <p:txBody>
          <a:bodyPr>
            <a:normAutofit/>
          </a:bodyPr>
          <a:lstStyle/>
          <a:p>
            <a:pPr algn="r">
              <a:spcAft>
                <a:spcPts val="600"/>
              </a:spcAft>
            </a:pPr>
            <a:r>
              <a:rPr lang="en-US">
                <a:solidFill>
                  <a:srgbClr val="FFFFFF"/>
                </a:solidFill>
              </a:rPr>
              <a:t>6/1/2025</a:t>
            </a:r>
          </a:p>
        </p:txBody>
      </p:sp>
      <p:sp>
        <p:nvSpPr>
          <p:cNvPr id="4" name="Slide Number Placeholder 3">
            <a:extLst>
              <a:ext uri="{FF2B5EF4-FFF2-40B4-BE49-F238E27FC236}">
                <a16:creationId xmlns:a16="http://schemas.microsoft.com/office/drawing/2014/main" id="{E48C49C4-2440-712E-0928-F06287F4F442}"/>
              </a:ext>
            </a:extLst>
          </p:cNvPr>
          <p:cNvSpPr>
            <a:spLocks noGrp="1"/>
          </p:cNvSpPr>
          <p:nvPr>
            <p:ph type="sldNum" sz="quarter" idx="12"/>
          </p:nvPr>
        </p:nvSpPr>
        <p:spPr>
          <a:xfrm>
            <a:off x="11454317" y="6395162"/>
            <a:ext cx="637909" cy="365125"/>
          </a:xfrm>
        </p:spPr>
        <p:txBody>
          <a:bodyPr>
            <a:normAutofit/>
          </a:bodyPr>
          <a:lstStyle/>
          <a:p>
            <a:pPr>
              <a:spcAft>
                <a:spcPts val="600"/>
              </a:spcAft>
            </a:pPr>
            <a:fld id="{148CC95F-0247-41B6-91CF-DC97C76A7088}" type="slidenum">
              <a:rPr lang="en-US">
                <a:solidFill>
                  <a:srgbClr val="FFFFFF"/>
                </a:solidFill>
              </a:rPr>
              <a:pPr>
                <a:spcAft>
                  <a:spcPts val="600"/>
                </a:spcAft>
              </a:pPr>
              <a:t>8</a:t>
            </a:fld>
            <a:endParaRPr lang="en-US">
              <a:solidFill>
                <a:srgbClr val="FFFFFF"/>
              </a:solidFill>
            </a:endParaRPr>
          </a:p>
        </p:txBody>
      </p:sp>
      <p:sp>
        <p:nvSpPr>
          <p:cNvPr id="6" name="TextBox 5">
            <a:extLst>
              <a:ext uri="{FF2B5EF4-FFF2-40B4-BE49-F238E27FC236}">
                <a16:creationId xmlns:a16="http://schemas.microsoft.com/office/drawing/2014/main" id="{D9A54A39-EE2B-D37E-FA6E-1C36545E9432}"/>
              </a:ext>
            </a:extLst>
          </p:cNvPr>
          <p:cNvSpPr txBox="1"/>
          <p:nvPr/>
        </p:nvSpPr>
        <p:spPr>
          <a:xfrm>
            <a:off x="285923" y="399297"/>
            <a:ext cx="6166884" cy="1938992"/>
          </a:xfrm>
          <a:prstGeom prst="rect">
            <a:avLst/>
          </a:prstGeom>
          <a:noFill/>
        </p:spPr>
        <p:txBody>
          <a:bodyPr wrap="square">
            <a:spAutoFit/>
          </a:bodyPr>
          <a:lstStyle/>
          <a:p>
            <a:r>
              <a:rPr lang="en-US" sz="2400" b="1" dirty="0">
                <a:solidFill>
                  <a:schemeClr val="bg1"/>
                </a:solidFill>
              </a:rPr>
              <a:t>JEREMIAH 18:1</a:t>
            </a:r>
          </a:p>
          <a:p>
            <a:r>
              <a:rPr lang="en-US" sz="2400" b="1" i="1" dirty="0">
                <a:solidFill>
                  <a:schemeClr val="bg1"/>
                </a:solidFill>
              </a:rPr>
              <a:t>The word which came to Jeremiah from the LORD, saying, 2 Arise, and go down to the potter's house, and there I will cause thee to hear my words.</a:t>
            </a:r>
          </a:p>
        </p:txBody>
      </p:sp>
      <p:sp>
        <p:nvSpPr>
          <p:cNvPr id="5" name="TextBox 4">
            <a:extLst>
              <a:ext uri="{FF2B5EF4-FFF2-40B4-BE49-F238E27FC236}">
                <a16:creationId xmlns:a16="http://schemas.microsoft.com/office/drawing/2014/main" id="{1824A29F-BAB7-4AC2-F091-4886051ED236}"/>
              </a:ext>
            </a:extLst>
          </p:cNvPr>
          <p:cNvSpPr txBox="1"/>
          <p:nvPr/>
        </p:nvSpPr>
        <p:spPr>
          <a:xfrm>
            <a:off x="4710833" y="3428994"/>
            <a:ext cx="5758308" cy="2554545"/>
          </a:xfrm>
          <a:prstGeom prst="rect">
            <a:avLst/>
          </a:prstGeom>
          <a:noFill/>
        </p:spPr>
        <p:txBody>
          <a:bodyPr wrap="none" rtlCol="0">
            <a:spAutoFit/>
          </a:bodyPr>
          <a:lstStyle/>
          <a:p>
            <a:pPr algn="ctr"/>
            <a:r>
              <a:rPr lang="en-US" sz="8000" b="1" dirty="0">
                <a:solidFill>
                  <a:schemeClr val="bg1"/>
                </a:solidFill>
              </a:rPr>
              <a:t>The Potter’s </a:t>
            </a:r>
          </a:p>
          <a:p>
            <a:pPr algn="ctr"/>
            <a:r>
              <a:rPr lang="en-US" sz="8000" b="1" dirty="0">
                <a:solidFill>
                  <a:schemeClr val="bg1"/>
                </a:solidFill>
              </a:rPr>
              <a:t>House</a:t>
            </a:r>
          </a:p>
        </p:txBody>
      </p:sp>
    </p:spTree>
    <p:extLst>
      <p:ext uri="{BB962C8B-B14F-4D97-AF65-F5344CB8AC3E}">
        <p14:creationId xmlns:p14="http://schemas.microsoft.com/office/powerpoint/2010/main" val="13652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C3C6E-D2C0-1752-3945-27E432D2E0AF}"/>
              </a:ext>
            </a:extLst>
          </p:cNvPr>
          <p:cNvSpPr>
            <a:spLocks noGrp="1"/>
          </p:cNvSpPr>
          <p:nvPr>
            <p:ph type="dt" sz="half" idx="10"/>
          </p:nvPr>
        </p:nvSpPr>
        <p:spPr/>
        <p:txBody>
          <a:bodyPr/>
          <a:lstStyle/>
          <a:p>
            <a:r>
              <a:rPr lang="en-US"/>
              <a:t>6/1/2025</a:t>
            </a:r>
          </a:p>
        </p:txBody>
      </p:sp>
      <p:sp>
        <p:nvSpPr>
          <p:cNvPr id="3" name="Footer Placeholder 2">
            <a:extLst>
              <a:ext uri="{FF2B5EF4-FFF2-40B4-BE49-F238E27FC236}">
                <a16:creationId xmlns:a16="http://schemas.microsoft.com/office/drawing/2014/main" id="{6F886457-BE65-777A-8807-FECDE1BE6302}"/>
              </a:ext>
            </a:extLst>
          </p:cNvPr>
          <p:cNvSpPr>
            <a:spLocks noGrp="1"/>
          </p:cNvSpPr>
          <p:nvPr>
            <p:ph type="ftr" sz="quarter" idx="11"/>
          </p:nvPr>
        </p:nvSpPr>
        <p:spPr/>
        <p:txBody>
          <a:bodyPr/>
          <a:lstStyle/>
          <a:p>
            <a:r>
              <a:rPr lang="en-US"/>
              <a:t>The Potter's House</a:t>
            </a:r>
          </a:p>
        </p:txBody>
      </p:sp>
      <p:sp>
        <p:nvSpPr>
          <p:cNvPr id="4" name="Slide Number Placeholder 3">
            <a:extLst>
              <a:ext uri="{FF2B5EF4-FFF2-40B4-BE49-F238E27FC236}">
                <a16:creationId xmlns:a16="http://schemas.microsoft.com/office/drawing/2014/main" id="{AA93C4BE-B0A2-B597-6C88-5C1206A92E55}"/>
              </a:ext>
            </a:extLst>
          </p:cNvPr>
          <p:cNvSpPr>
            <a:spLocks noGrp="1"/>
          </p:cNvSpPr>
          <p:nvPr>
            <p:ph type="sldNum" sz="quarter" idx="12"/>
          </p:nvPr>
        </p:nvSpPr>
        <p:spPr/>
        <p:txBody>
          <a:bodyPr/>
          <a:lstStyle/>
          <a:p>
            <a:fld id="{148CC95F-0247-41B6-91CF-DC97C76A7088}" type="slidenum">
              <a:rPr lang="en-US" smtClean="0"/>
              <a:t>9</a:t>
            </a:fld>
            <a:endParaRPr lang="en-US"/>
          </a:p>
        </p:txBody>
      </p:sp>
      <p:sp>
        <p:nvSpPr>
          <p:cNvPr id="6" name="TextBox 5">
            <a:extLst>
              <a:ext uri="{FF2B5EF4-FFF2-40B4-BE49-F238E27FC236}">
                <a16:creationId xmlns:a16="http://schemas.microsoft.com/office/drawing/2014/main" id="{5C61C37A-8AF5-D805-7174-F143C32C9B7C}"/>
              </a:ext>
            </a:extLst>
          </p:cNvPr>
          <p:cNvSpPr txBox="1"/>
          <p:nvPr/>
        </p:nvSpPr>
        <p:spPr>
          <a:xfrm>
            <a:off x="435935" y="542260"/>
            <a:ext cx="11756065" cy="6309420"/>
          </a:xfrm>
          <a:prstGeom prst="rect">
            <a:avLst/>
          </a:prstGeom>
          <a:noFill/>
        </p:spPr>
        <p:txBody>
          <a:bodyPr wrap="square">
            <a:spAutoFit/>
          </a:bodyPr>
          <a:lstStyle/>
          <a:p>
            <a:r>
              <a:rPr lang="en-US" sz="4400" b="1" dirty="0">
                <a:solidFill>
                  <a:schemeClr val="bg1"/>
                </a:solidFill>
              </a:rPr>
              <a:t>I.KNOW</a:t>
            </a:r>
          </a:p>
          <a:p>
            <a:r>
              <a:rPr lang="en-US" sz="3600" dirty="0">
                <a:solidFill>
                  <a:schemeClr val="bg1"/>
                </a:solidFill>
              </a:rPr>
              <a:t>	41  Satan could not drown Noah in the flood, until the purpose of God had been finished. He could not burn up the Hebrew children… He could not kill Job with boils and troubles…Neither could death and old age take Abraham until the purpose of God had been finished. And neither can it take you, or can it take me until the purpose of God of our life is finished. And why does God let troubles come? </a:t>
            </a:r>
            <a:r>
              <a:rPr lang="en-US" sz="3600" b="1" dirty="0">
                <a:solidFill>
                  <a:schemeClr val="bg1"/>
                </a:solidFill>
              </a:rPr>
              <a:t>God harnesses trouble, puts bits in its mouth, and makes it obey Him, and those troubles bring us into a closer fellowship with God. 						</a:t>
            </a:r>
            <a:r>
              <a:rPr lang="en-US" sz="3600" dirty="0">
                <a:solidFill>
                  <a:schemeClr val="bg1"/>
                </a:solidFill>
              </a:rPr>
              <a:t>60-0417</a:t>
            </a:r>
            <a:endParaRPr lang="en-US" sz="3600" b="1" dirty="0">
              <a:solidFill>
                <a:schemeClr val="bg1"/>
              </a:solidFill>
            </a:endParaRPr>
          </a:p>
        </p:txBody>
      </p:sp>
    </p:spTree>
    <p:extLst>
      <p:ext uri="{BB962C8B-B14F-4D97-AF65-F5344CB8AC3E}">
        <p14:creationId xmlns:p14="http://schemas.microsoft.com/office/powerpoint/2010/main" val="2168103305"/>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470</TotalTime>
  <Words>1960</Words>
  <Application>Microsoft Office PowerPoint</Application>
  <PresentationFormat>Widescreen</PresentationFormat>
  <Paragraphs>156</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Arial</vt:lpstr>
      <vt:lpstr>Candara</vt:lpstr>
      <vt:lpstr>Rockwell</vt:lpstr>
      <vt:lpstr>Times New Roman</vt:lpstr>
      <vt:lpstr>GestaltVTI</vt:lpstr>
      <vt:lpstr>The Potter’s House</vt:lpstr>
      <vt:lpstr>Birthdays Anniversaries Events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Coffey</dc:creator>
  <cp:lastModifiedBy>Barry Coffey</cp:lastModifiedBy>
  <cp:revision>32</cp:revision>
  <dcterms:created xsi:type="dcterms:W3CDTF">2025-05-31T21:44:07Z</dcterms:created>
  <dcterms:modified xsi:type="dcterms:W3CDTF">2025-06-01T15:21:20Z</dcterms:modified>
</cp:coreProperties>
</file>