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9"/>
  </p:notesMasterIdLst>
  <p:sldIdLst>
    <p:sldId id="256" r:id="rId2"/>
    <p:sldId id="320" r:id="rId3"/>
    <p:sldId id="333" r:id="rId4"/>
    <p:sldId id="262" r:id="rId5"/>
    <p:sldId id="269" r:id="rId6"/>
    <p:sldId id="290" r:id="rId7"/>
    <p:sldId id="263" r:id="rId8"/>
    <p:sldId id="326" r:id="rId9"/>
    <p:sldId id="327" r:id="rId10"/>
    <p:sldId id="297" r:id="rId11"/>
    <p:sldId id="299" r:id="rId12"/>
    <p:sldId id="295" r:id="rId13"/>
    <p:sldId id="296" r:id="rId14"/>
    <p:sldId id="316" r:id="rId15"/>
    <p:sldId id="317" r:id="rId16"/>
    <p:sldId id="291" r:id="rId17"/>
    <p:sldId id="330" r:id="rId18"/>
    <p:sldId id="329" r:id="rId19"/>
    <p:sldId id="332" r:id="rId20"/>
    <p:sldId id="328" r:id="rId21"/>
    <p:sldId id="331" r:id="rId22"/>
    <p:sldId id="324" r:id="rId23"/>
    <p:sldId id="325" r:id="rId24"/>
    <p:sldId id="271" r:id="rId25"/>
    <p:sldId id="272" r:id="rId26"/>
    <p:sldId id="268" r:id="rId27"/>
    <p:sldId id="278" r:id="rId28"/>
    <p:sldId id="280" r:id="rId29"/>
    <p:sldId id="300" r:id="rId30"/>
    <p:sldId id="301" r:id="rId31"/>
    <p:sldId id="312" r:id="rId32"/>
    <p:sldId id="321" r:id="rId33"/>
    <p:sldId id="313" r:id="rId34"/>
    <p:sldId id="319" r:id="rId35"/>
    <p:sldId id="322" r:id="rId36"/>
    <p:sldId id="315" r:id="rId37"/>
    <p:sldId id="304" r:id="rId38"/>
  </p:sldIdLst>
  <p:sldSz cx="12192000" cy="6858000"/>
  <p:notesSz cx="6858000" cy="9144000"/>
  <p:embeddedFontLst>
    <p:embeddedFont>
      <p:font typeface="Candara" panose="020E050203030302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NxyvWaoX5557GzhrX66+iS3GF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80" d="100"/>
          <a:sy n="80" d="100"/>
        </p:scale>
        <p:origin x="528" y="267"/>
      </p:cViewPr>
      <p:guideLst>
        <p:guide orient="horz" pos="2160"/>
        <p:guide pos="3840"/>
      </p:guideLst>
    </p:cSldViewPr>
  </p:slideViewPr>
  <p:notesTextViewPr>
    <p:cViewPr>
      <p:scale>
        <a:sx n="1" d="1"/>
        <a:sy n="1" d="1"/>
      </p:scale>
      <p:origin x="0" y="0"/>
    </p:cViewPr>
  </p:notesTextViewPr>
  <p:sorterViewPr>
    <p:cViewPr>
      <p:scale>
        <a:sx n="90" d="100"/>
        <a:sy n="90" d="100"/>
      </p:scale>
      <p:origin x="0" y="-137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79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27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89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740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54" descr="horizon.png"/>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4572000"/>
          </a:xfrm>
          <a:prstGeom prst="rect">
            <a:avLst/>
          </a:prstGeom>
          <a:noFill/>
          <a:ln>
            <a:noFill/>
          </a:ln>
        </p:spPr>
      </p:pic>
      <p:sp>
        <p:nvSpPr>
          <p:cNvPr id="18" name="Google Shape;18;p5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19" name="Google Shape;19;p5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20" name="Google Shape;20;p5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54"/>
          <p:cNvSpPr txBox="1">
            <a:spLocks noGrp="1"/>
          </p:cNvSpPr>
          <p:nvPr>
            <p:ph type="subTitle" idx="1"/>
          </p:nvPr>
        </p:nvSpPr>
        <p:spPr>
          <a:xfrm>
            <a:off x="16256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a:endParaRPr/>
          </a:p>
        </p:txBody>
      </p:sp>
      <p:sp>
        <p:nvSpPr>
          <p:cNvPr id="22" name="Google Shape;22;p54"/>
          <p:cNvSpPr txBox="1">
            <a:spLocks noGrp="1"/>
          </p:cNvSpPr>
          <p:nvPr>
            <p:ph type="ctrTitle"/>
          </p:nvPr>
        </p:nvSpPr>
        <p:spPr>
          <a:xfrm>
            <a:off x="914400" y="2007889"/>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200"/>
              <a:buFont typeface="Candar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6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4" name="Google Shape;84;p6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85" name="Google Shape;85;p6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86" name="Google Shape;86;p6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25" name="Google Shape;25;p5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26" name="Google Shape;26;p5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812801" y="4962526"/>
            <a:ext cx="10513484"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200"/>
              <a:buFont typeface="Candara"/>
              <a:buNone/>
              <a:defRPr sz="32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812801" y="3462339"/>
            <a:ext cx="10513484"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a:solidFill>
                  <a:schemeClr val="lt2"/>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36" name="Google Shape;36;p5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37" name="Google Shape;37;p5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38" name="Google Shape;38;p5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8"/>
          <p:cNvSpPr txBox="1">
            <a:spLocks noGrp="1"/>
          </p:cNvSpPr>
          <p:nvPr>
            <p:ph type="body" idx="1"/>
          </p:nvPr>
        </p:nvSpPr>
        <p:spPr>
          <a:xfrm>
            <a:off x="812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36550" algn="l">
              <a:lnSpc>
                <a:spcPct val="100000"/>
              </a:lnSpc>
              <a:spcBef>
                <a:spcPts val="600"/>
              </a:spcBef>
              <a:spcAft>
                <a:spcPts val="0"/>
              </a:spcAft>
              <a:buSzPts val="1700"/>
              <a:buChar char="•"/>
              <a:defRPr/>
            </a:lvl5pPr>
            <a:lvl6pPr marL="2743200" lvl="5" indent="-336550" algn="l">
              <a:lnSpc>
                <a:spcPct val="100000"/>
              </a:lnSpc>
              <a:spcBef>
                <a:spcPts val="600"/>
              </a:spcBef>
              <a:spcAft>
                <a:spcPts val="0"/>
              </a:spcAft>
              <a:buClr>
                <a:schemeClr val="lt2"/>
              </a:buClr>
              <a:buSzPts val="1700"/>
              <a:buFont typeface="Arial"/>
              <a:buChar char="•"/>
              <a:defRPr/>
            </a:lvl6pPr>
            <a:lvl7pPr marL="3200400" lvl="6" indent="-336550" algn="l">
              <a:lnSpc>
                <a:spcPct val="100000"/>
              </a:lnSpc>
              <a:spcBef>
                <a:spcPts val="600"/>
              </a:spcBef>
              <a:spcAft>
                <a:spcPts val="0"/>
              </a:spcAft>
              <a:buClr>
                <a:schemeClr val="lt2"/>
              </a:buClr>
              <a:buSzPts val="1700"/>
              <a:buFont typeface="Arial"/>
              <a:buChar char="•"/>
              <a:defRPr/>
            </a:lvl7pPr>
            <a:lvl8pPr marL="3657600" lvl="7" indent="-336550" algn="l">
              <a:lnSpc>
                <a:spcPct val="100000"/>
              </a:lnSpc>
              <a:spcBef>
                <a:spcPts val="600"/>
              </a:spcBef>
              <a:spcAft>
                <a:spcPts val="0"/>
              </a:spcAft>
              <a:buClr>
                <a:schemeClr val="lt2"/>
              </a:buClr>
              <a:buSzPts val="1700"/>
              <a:buFont typeface="Arial"/>
              <a:buChar char="•"/>
              <a:defRPr/>
            </a:lvl8pPr>
            <a:lvl9pPr marL="4114800" lvl="8" indent="-336550" algn="l">
              <a:lnSpc>
                <a:spcPct val="100000"/>
              </a:lnSpc>
              <a:spcBef>
                <a:spcPts val="600"/>
              </a:spcBef>
              <a:spcAft>
                <a:spcPts val="600"/>
              </a:spcAft>
              <a:buClr>
                <a:schemeClr val="lt2"/>
              </a:buClr>
              <a:buSzPts val="1700"/>
              <a:buFont typeface="Arial"/>
              <a:buChar char="•"/>
              <a:defRPr/>
            </a:lvl9pPr>
          </a:lstStyle>
          <a:p>
            <a:endParaRPr/>
          </a:p>
        </p:txBody>
      </p:sp>
      <p:sp>
        <p:nvSpPr>
          <p:cNvPr id="41" name="Google Shape;41;p58"/>
          <p:cNvSpPr txBox="1">
            <a:spLocks noGrp="1"/>
          </p:cNvSpPr>
          <p:nvPr>
            <p:ph type="body" idx="2"/>
          </p:nvPr>
        </p:nvSpPr>
        <p:spPr>
          <a:xfrm>
            <a:off x="6400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2" name="Google Shape;42;p58"/>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44" name="Google Shape;44;p5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45" name="Google Shape;45;p5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59"/>
          <p:cNvSpPr txBox="1">
            <a:spLocks noGrp="1"/>
          </p:cNvSpPr>
          <p:nvPr>
            <p:ph type="body" idx="1"/>
          </p:nvPr>
        </p:nvSpPr>
        <p:spPr>
          <a:xfrm>
            <a:off x="6400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8" name="Google Shape;48;p59"/>
          <p:cNvSpPr txBox="1">
            <a:spLocks noGrp="1"/>
          </p:cNvSpPr>
          <p:nvPr>
            <p:ph type="body" idx="2"/>
          </p:nvPr>
        </p:nvSpPr>
        <p:spPr>
          <a:xfrm>
            <a:off x="812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9" name="Google Shape;49;p59"/>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0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9"/>
          <p:cNvSpPr txBox="1">
            <a:spLocks noGrp="1"/>
          </p:cNvSpPr>
          <p:nvPr>
            <p:ph type="body" idx="3"/>
          </p:nvPr>
        </p:nvSpPr>
        <p:spPr>
          <a:xfrm>
            <a:off x="812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1" name="Google Shape;51;p59"/>
          <p:cNvSpPr txBox="1">
            <a:spLocks noGrp="1"/>
          </p:cNvSpPr>
          <p:nvPr>
            <p:ph type="body" idx="4"/>
          </p:nvPr>
        </p:nvSpPr>
        <p:spPr>
          <a:xfrm>
            <a:off x="6400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2" name="Google Shape;52;p5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53" name="Google Shape;53;p5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54" name="Google Shape;54;p5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0"/>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58" name="Google Shape;58;p6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59" name="Google Shape;59;p6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61"/>
          <p:cNvSpPr txBox="1">
            <a:spLocks noGrp="1"/>
          </p:cNvSpPr>
          <p:nvPr>
            <p:ph type="body" idx="1"/>
          </p:nvPr>
        </p:nvSpPr>
        <p:spPr>
          <a:xfrm>
            <a:off x="5283200" y="1447800"/>
            <a:ext cx="61976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2" name="Google Shape;62;p61"/>
          <p:cNvSpPr txBox="1">
            <a:spLocks noGrp="1"/>
          </p:cNvSpPr>
          <p:nvPr>
            <p:ph type="title"/>
          </p:nvPr>
        </p:nvSpPr>
        <p:spPr>
          <a:xfrm>
            <a:off x="816864"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body" idx="2"/>
          </p:nvPr>
        </p:nvSpPr>
        <p:spPr>
          <a:xfrm>
            <a:off x="816864" y="2547892"/>
            <a:ext cx="3962400" cy="3167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4" name="Google Shape;64;p6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65" name="Google Shape;65;p6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66" name="Google Shape;66;p6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7"/>
        <p:cNvGrpSpPr/>
        <p:nvPr/>
      </p:nvGrpSpPr>
      <p:grpSpPr>
        <a:xfrm>
          <a:off x="0" y="0"/>
          <a:ext cx="0" cy="0"/>
          <a:chOff x="0" y="0"/>
          <a:chExt cx="0" cy="0"/>
        </a:xfrm>
      </p:grpSpPr>
      <p:pic>
        <p:nvPicPr>
          <p:cNvPr id="68" name="Google Shape;68;p62" descr="horizon.png"/>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69" name="Google Shape;69;p62"/>
          <p:cNvSpPr txBox="1">
            <a:spLocks noGrp="1"/>
          </p:cNvSpPr>
          <p:nvPr>
            <p:ph type="title"/>
          </p:nvPr>
        </p:nvSpPr>
        <p:spPr>
          <a:xfrm>
            <a:off x="812800"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a:spLocks noGrp="1"/>
          </p:cNvSpPr>
          <p:nvPr>
            <p:ph type="pic" idx="2"/>
          </p:nvPr>
        </p:nvSpPr>
        <p:spPr>
          <a:xfrm>
            <a:off x="6209792" y="1447800"/>
            <a:ext cx="4559808" cy="3474720"/>
          </a:xfrm>
          <a:prstGeom prst="rect">
            <a:avLst/>
          </a:prstGeom>
          <a:noFill/>
          <a:ln>
            <a:noFill/>
          </a:ln>
        </p:spPr>
      </p:sp>
      <p:sp>
        <p:nvSpPr>
          <p:cNvPr id="71" name="Google Shape;71;p62"/>
          <p:cNvSpPr txBox="1">
            <a:spLocks noGrp="1"/>
          </p:cNvSpPr>
          <p:nvPr>
            <p:ph type="body" idx="1"/>
          </p:nvPr>
        </p:nvSpPr>
        <p:spPr>
          <a:xfrm>
            <a:off x="812800" y="2547891"/>
            <a:ext cx="3962400" cy="2405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2" name="Google Shape;72;p6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73" name="Google Shape;73;p6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74" name="Google Shape;74;p6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6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body" idx="1"/>
          </p:nvPr>
        </p:nvSpPr>
        <p:spPr>
          <a:xfrm rot="5400000">
            <a:off x="3833019" y="-1420018"/>
            <a:ext cx="4525963" cy="1056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8" name="Google Shape;78;p6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7-9-25</a:t>
            </a:r>
            <a:endParaRPr/>
          </a:p>
        </p:txBody>
      </p:sp>
      <p:sp>
        <p:nvSpPr>
          <p:cNvPr id="79" name="Google Shape;79;p6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Who Cares? 2</a:t>
            </a:r>
            <a:endParaRPr/>
          </a:p>
        </p:txBody>
      </p:sp>
      <p:sp>
        <p:nvSpPr>
          <p:cNvPr id="80" name="Google Shape;80;p6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Google Shape;10;p53" descr="horizon.png"/>
          <p:cNvPicPr preferRelativeResize="0"/>
          <p:nvPr/>
        </p:nvPicPr>
        <p:blipFill rotWithShape="1">
          <a:blip r:embed="rId12">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1" name="Google Shape;11;p5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000"/>
              <a:buFont typeface="Candara"/>
              <a:buNone/>
              <a:defRPr sz="3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53"/>
          <p:cNvSpPr txBox="1">
            <a:spLocks noGrp="1"/>
          </p:cNvSpPr>
          <p:nvPr>
            <p:ph type="body" idx="1"/>
          </p:nvPr>
        </p:nvSpPr>
        <p:spPr>
          <a:xfrm>
            <a:off x="812800" y="1600201"/>
            <a:ext cx="10566400" cy="4525963"/>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00000"/>
              </a:lnSpc>
              <a:spcBef>
                <a:spcPts val="34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1pPr>
            <a:lvl2pPr marL="914400" marR="0" lvl="1"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2pPr>
            <a:lvl3pPr marL="1371600" marR="0" lvl="2"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3pPr>
            <a:lvl4pPr marL="1828800" marR="0" lvl="3"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4pPr>
            <a:lvl5pPr marL="2286000" marR="0" lvl="4"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5pPr>
            <a:lvl6pPr marL="2743200" marR="0" lvl="5"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6pPr>
            <a:lvl7pPr marL="3200400" marR="0" lvl="6"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7pPr>
            <a:lvl8pPr marL="3657600" marR="0" lvl="7"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8pPr>
            <a:lvl9pPr marL="4114800" marR="0" lvl="8" indent="-336550" algn="l" rtl="0">
              <a:lnSpc>
                <a:spcPct val="100000"/>
              </a:lnSpc>
              <a:spcBef>
                <a:spcPts val="600"/>
              </a:spcBef>
              <a:spcAft>
                <a:spcPts val="60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9pPr>
          </a:lstStyle>
          <a:p>
            <a:endParaRPr/>
          </a:p>
        </p:txBody>
      </p:sp>
      <p:sp>
        <p:nvSpPr>
          <p:cNvPr id="13" name="Google Shape;13;p5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7-9-25</a:t>
            </a:r>
            <a:endParaRPr/>
          </a:p>
        </p:txBody>
      </p:sp>
      <p:sp>
        <p:nvSpPr>
          <p:cNvPr id="14" name="Google Shape;14;p5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Who Cares? 2</a:t>
            </a:r>
            <a:endParaRPr/>
          </a:p>
        </p:txBody>
      </p:sp>
      <p:sp>
        <p:nvSpPr>
          <p:cNvPr id="15" name="Google Shape;15;p5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andara"/>
                <a:ea typeface="Candara"/>
                <a:cs typeface="Candara"/>
                <a:sym typeface="Candara"/>
              </a:defRPr>
            </a:lvl1pPr>
            <a:lvl2pPr marL="0" marR="0" lvl="1" indent="0" algn="r" rtl="0">
              <a:spcBef>
                <a:spcPts val="0"/>
              </a:spcBef>
              <a:buNone/>
              <a:defRPr sz="1100" b="0" i="0" u="none" strike="noStrike" cap="none">
                <a:solidFill>
                  <a:schemeClr val="lt1"/>
                </a:solidFill>
                <a:latin typeface="Candara"/>
                <a:ea typeface="Candara"/>
                <a:cs typeface="Candara"/>
                <a:sym typeface="Candara"/>
              </a:defRPr>
            </a:lvl2pPr>
            <a:lvl3pPr marL="0" marR="0" lvl="2" indent="0" algn="r" rtl="0">
              <a:spcBef>
                <a:spcPts val="0"/>
              </a:spcBef>
              <a:buNone/>
              <a:defRPr sz="1100" b="0" i="0" u="none" strike="noStrike" cap="none">
                <a:solidFill>
                  <a:schemeClr val="lt1"/>
                </a:solidFill>
                <a:latin typeface="Candara"/>
                <a:ea typeface="Candara"/>
                <a:cs typeface="Candara"/>
                <a:sym typeface="Candara"/>
              </a:defRPr>
            </a:lvl3pPr>
            <a:lvl4pPr marL="0" marR="0" lvl="3" indent="0" algn="r" rtl="0">
              <a:spcBef>
                <a:spcPts val="0"/>
              </a:spcBef>
              <a:buNone/>
              <a:defRPr sz="1100" b="0" i="0" u="none" strike="noStrike" cap="none">
                <a:solidFill>
                  <a:schemeClr val="lt1"/>
                </a:solidFill>
                <a:latin typeface="Candara"/>
                <a:ea typeface="Candara"/>
                <a:cs typeface="Candara"/>
                <a:sym typeface="Candara"/>
              </a:defRPr>
            </a:lvl4pPr>
            <a:lvl5pPr marL="0" marR="0" lvl="4" indent="0" algn="r" rtl="0">
              <a:spcBef>
                <a:spcPts val="0"/>
              </a:spcBef>
              <a:buNone/>
              <a:defRPr sz="1100" b="0" i="0" u="none" strike="noStrike" cap="none">
                <a:solidFill>
                  <a:schemeClr val="lt1"/>
                </a:solidFill>
                <a:latin typeface="Candara"/>
                <a:ea typeface="Candara"/>
                <a:cs typeface="Candara"/>
                <a:sym typeface="Candara"/>
              </a:defRPr>
            </a:lvl5pPr>
            <a:lvl6pPr marL="0" marR="0" lvl="5" indent="0" algn="r" rtl="0">
              <a:spcBef>
                <a:spcPts val="0"/>
              </a:spcBef>
              <a:buNone/>
              <a:defRPr sz="1100" b="0" i="0" u="none" strike="noStrike" cap="none">
                <a:solidFill>
                  <a:schemeClr val="lt1"/>
                </a:solidFill>
                <a:latin typeface="Candara"/>
                <a:ea typeface="Candara"/>
                <a:cs typeface="Candara"/>
                <a:sym typeface="Candara"/>
              </a:defRPr>
            </a:lvl6pPr>
            <a:lvl7pPr marL="0" marR="0" lvl="6" indent="0" algn="r" rtl="0">
              <a:spcBef>
                <a:spcPts val="0"/>
              </a:spcBef>
              <a:buNone/>
              <a:defRPr sz="1100" b="0" i="0" u="none" strike="noStrike" cap="none">
                <a:solidFill>
                  <a:schemeClr val="lt1"/>
                </a:solidFill>
                <a:latin typeface="Candara"/>
                <a:ea typeface="Candara"/>
                <a:cs typeface="Candara"/>
                <a:sym typeface="Candara"/>
              </a:defRPr>
            </a:lvl7pPr>
            <a:lvl8pPr marL="0" marR="0" lvl="7" indent="0" algn="r" rtl="0">
              <a:spcBef>
                <a:spcPts val="0"/>
              </a:spcBef>
              <a:buNone/>
              <a:defRPr sz="1100" b="0" i="0" u="none" strike="noStrike" cap="none">
                <a:solidFill>
                  <a:schemeClr val="lt1"/>
                </a:solidFill>
                <a:latin typeface="Candara"/>
                <a:ea typeface="Candara"/>
                <a:cs typeface="Candara"/>
                <a:sym typeface="Candara"/>
              </a:defRPr>
            </a:lvl8pPr>
            <a:lvl9pPr marL="0" marR="0" lvl="8" indent="0" algn="r" rtl="0">
              <a:spcBef>
                <a:spcPts val="0"/>
              </a:spcBef>
              <a:buNone/>
              <a:defRPr sz="1100" b="0"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slow">
    <p:push dir="u"/>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Philippians%204%3A8&amp;version=KJV"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630526" y="905893"/>
            <a:ext cx="8762999" cy="29710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Candara"/>
              <a:buNone/>
            </a:pPr>
            <a:endParaRPr dirty="0"/>
          </a:p>
        </p:txBody>
      </p:sp>
      <p:pic>
        <p:nvPicPr>
          <p:cNvPr id="2" name="Picture 1">
            <a:extLst>
              <a:ext uri="{FF2B5EF4-FFF2-40B4-BE49-F238E27FC236}">
                <a16:creationId xmlns:a16="http://schemas.microsoft.com/office/drawing/2014/main" id="{71912B16-A03D-1D92-E38C-CA0074601C3A}"/>
              </a:ext>
            </a:extLst>
          </p:cNvPr>
          <p:cNvPicPr>
            <a:picLocks noChangeAspect="1"/>
          </p:cNvPicPr>
          <p:nvPr/>
        </p:nvPicPr>
        <p:blipFill>
          <a:blip r:embed="rId3"/>
          <a:srcRect t="27887"/>
          <a:stretch>
            <a:fillRect/>
          </a:stretch>
        </p:blipFill>
        <p:spPr>
          <a:xfrm>
            <a:off x="3712674" y="1547904"/>
            <a:ext cx="3858228" cy="4945529"/>
          </a:xfrm>
          <a:prstGeom prst="rect">
            <a:avLst/>
          </a:prstGeom>
        </p:spPr>
      </p:pic>
      <p:sp>
        <p:nvSpPr>
          <p:cNvPr id="93" name="Google Shape;93;p1"/>
          <p:cNvSpPr txBox="1">
            <a:spLocks noGrp="1"/>
          </p:cNvSpPr>
          <p:nvPr>
            <p:ph type="subTitle" idx="1"/>
          </p:nvPr>
        </p:nvSpPr>
        <p:spPr>
          <a:xfrm>
            <a:off x="1356049" y="4697871"/>
            <a:ext cx="9479901" cy="2109329"/>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buSzPct val="100000"/>
            </a:pPr>
            <a:r>
              <a:rPr lang="en-US" sz="4000" b="1" dirty="0">
                <a:solidFill>
                  <a:schemeClr val="tx2">
                    <a:lumMod val="40000"/>
                    <a:lumOff val="60000"/>
                  </a:schemeClr>
                </a:solidFill>
              </a:rPr>
              <a:t>Again</a:t>
            </a:r>
          </a:p>
          <a:p>
            <a:pPr marL="0" lvl="0" indent="0">
              <a:spcBef>
                <a:spcPts val="0"/>
              </a:spcBef>
              <a:buSzPct val="100000"/>
            </a:pPr>
            <a:endParaRPr lang="en-US" sz="4000" b="1" dirty="0">
              <a:solidFill>
                <a:schemeClr val="tx2">
                  <a:lumMod val="40000"/>
                  <a:lumOff val="60000"/>
                </a:schemeClr>
              </a:solidFill>
            </a:endParaRPr>
          </a:p>
          <a:p>
            <a:pPr marL="0" lvl="0" indent="0">
              <a:spcBef>
                <a:spcPts val="0"/>
              </a:spcBef>
              <a:buSzPct val="100000"/>
            </a:pPr>
            <a:endParaRPr lang="en-US" sz="4000" b="1" dirty="0">
              <a:solidFill>
                <a:schemeClr val="tx2">
                  <a:lumMod val="40000"/>
                  <a:lumOff val="60000"/>
                </a:schemeClr>
              </a:solidFill>
            </a:endParaRPr>
          </a:p>
          <a:p>
            <a:pPr marL="0" lvl="0" indent="0">
              <a:spcBef>
                <a:spcPts val="0"/>
              </a:spcBef>
              <a:buSzPct val="100000"/>
            </a:pPr>
            <a:r>
              <a:rPr lang="en-US" sz="4000" b="1" dirty="0">
                <a:solidFill>
                  <a:schemeClr val="tx2">
                    <a:lumMod val="40000"/>
                    <a:lumOff val="60000"/>
                  </a:schemeClr>
                </a:solidFill>
              </a:rPr>
              <a:t>I Peter 5:6</a:t>
            </a:r>
            <a:endParaRPr sz="2800" i="1" dirty="0">
              <a:solidFill>
                <a:schemeClr val="tx2">
                  <a:lumMod val="40000"/>
                  <a:lumOff val="60000"/>
                </a:schemeClr>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29" name="Google Shape;429;p4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30" name="Google Shape;430;p4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431" name="Google Shape;431;p42"/>
          <p:cNvSpPr txBox="1"/>
          <p:nvPr/>
        </p:nvSpPr>
        <p:spPr>
          <a:xfrm>
            <a:off x="139959" y="136525"/>
            <a:ext cx="11896531" cy="5755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Complexes: FLASHING.RED.LIGHT</a:t>
            </a:r>
            <a:endParaRPr sz="1600"/>
          </a:p>
          <a:p>
            <a:pPr marL="0" marR="0" lvl="0" indent="0" algn="l" rtl="0">
              <a:spcBef>
                <a:spcPts val="0"/>
              </a:spcBef>
              <a:spcAft>
                <a:spcPts val="0"/>
              </a:spcAft>
              <a:buNone/>
            </a:pPr>
            <a:r>
              <a:rPr lang="en-US" sz="4000">
                <a:solidFill>
                  <a:schemeClr val="lt1"/>
                </a:solidFill>
                <a:latin typeface="Candara"/>
                <a:ea typeface="Candara"/>
                <a:cs typeface="Candara"/>
                <a:sym typeface="Candara"/>
              </a:rPr>
              <a:t>		25 This morning I had preached at length, way over my time, tired and worn. And there could be two things. He </a:t>
            </a:r>
            <a:r>
              <a:rPr lang="en-US" sz="2800">
                <a:solidFill>
                  <a:schemeClr val="lt1"/>
                </a:solidFill>
                <a:latin typeface="Candara"/>
                <a:ea typeface="Candara"/>
                <a:cs typeface="Candara"/>
                <a:sym typeface="Candara"/>
              </a:rPr>
              <a:t>[Bro. Way] </a:t>
            </a:r>
            <a:r>
              <a:rPr lang="en-US" sz="4000">
                <a:solidFill>
                  <a:schemeClr val="lt1"/>
                </a:solidFill>
                <a:latin typeface="Candara"/>
                <a:ea typeface="Candara"/>
                <a:cs typeface="Candara"/>
                <a:sym typeface="Candara"/>
              </a:rPr>
              <a:t>either got tired, or when I spoke of having a complex, not just to mess my brother up, as we'd say it... I was making my confession of having complex. And I guess if I'd ask tonight, in this audience of people, "How many in here knows you have complex?" practically every hand would go up. </a:t>
            </a:r>
            <a:endParaRPr sz="1600"/>
          </a:p>
        </p:txBody>
      </p:sp>
    </p:spTree>
    <p:extLst>
      <p:ext uri="{BB962C8B-B14F-4D97-AF65-F5344CB8AC3E}">
        <p14:creationId xmlns:p14="http://schemas.microsoft.com/office/powerpoint/2010/main" val="25901519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45" name="Google Shape;445;p4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46" name="Google Shape;446;p4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447" name="Google Shape;447;p44"/>
          <p:cNvSpPr txBox="1"/>
          <p:nvPr/>
        </p:nvSpPr>
        <p:spPr>
          <a:xfrm>
            <a:off x="233265" y="136524"/>
            <a:ext cx="11765902"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lt1"/>
                </a:solidFill>
                <a:latin typeface="Candara"/>
                <a:ea typeface="Candara"/>
                <a:cs typeface="Candara"/>
                <a:sym typeface="Candara"/>
              </a:rPr>
              <a:t>	And then it might have been this, that I've tried to think of it this afternoon. That, I had stood here and with all my heart told you exactly the Truth, and tell you of my complex, and make my open confession, and ask you to pray that my inside being would be changed towards the people, that I could do as the Lord did.</a:t>
            </a:r>
            <a:endParaRPr sz="1600" dirty="0"/>
          </a:p>
          <a:p>
            <a:pPr marL="0" marR="0" lvl="0" indent="0" algn="r" rtl="0">
              <a:spcBef>
                <a:spcPts val="0"/>
              </a:spcBef>
              <a:spcAft>
                <a:spcPts val="0"/>
              </a:spcAft>
              <a:buNone/>
            </a:pPr>
            <a:r>
              <a:rPr lang="en-US" sz="4000" dirty="0">
                <a:solidFill>
                  <a:schemeClr val="lt1"/>
                </a:solidFill>
                <a:latin typeface="Candara"/>
                <a:ea typeface="Candara"/>
                <a:cs typeface="Candara"/>
                <a:sym typeface="Candara"/>
              </a:rPr>
              <a:t>63-0623</a:t>
            </a:r>
            <a:endParaRPr sz="1600" dirty="0"/>
          </a:p>
        </p:txBody>
      </p:sp>
    </p:spTree>
    <p:extLst>
      <p:ext uri="{BB962C8B-B14F-4D97-AF65-F5344CB8AC3E}">
        <p14:creationId xmlns:p14="http://schemas.microsoft.com/office/powerpoint/2010/main" val="21877853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13" name="Google Shape;413;p4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14" name="Google Shape;414;p4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415" name="Google Shape;415;p40"/>
          <p:cNvSpPr txBox="1"/>
          <p:nvPr/>
        </p:nvSpPr>
        <p:spPr>
          <a:xfrm>
            <a:off x="233082" y="185271"/>
            <a:ext cx="11719432" cy="5197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But It Wasn’t So From the Beginning</a:t>
            </a:r>
            <a:endParaRPr sz="1600" dirty="0"/>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Now, we find out, these well-trained ministers... And you know when I stand in front of men like this who are really trained and smart men to the ministry, and to the Gospel, and to the Bible and me stand here knowing with a grammar school education, I have a complex truly.</a:t>
            </a:r>
            <a:endParaRPr sz="1600" dirty="0"/>
          </a:p>
          <a:p>
            <a:pPr marL="0" marR="0" lvl="0" indent="0" algn="r" rtl="0">
              <a:spcBef>
                <a:spcPts val="0"/>
              </a:spcBef>
              <a:spcAft>
                <a:spcPts val="0"/>
              </a:spcAft>
              <a:buNone/>
            </a:pPr>
            <a:r>
              <a:rPr lang="en-US" sz="4000" dirty="0">
                <a:solidFill>
                  <a:schemeClr val="lt1"/>
                </a:solidFill>
                <a:latin typeface="Candara"/>
                <a:ea typeface="Candara"/>
                <a:cs typeface="Candara"/>
                <a:sym typeface="Candara"/>
              </a:rPr>
              <a:t>61-0411</a:t>
            </a:r>
            <a:endParaRPr sz="1600" dirty="0"/>
          </a:p>
        </p:txBody>
      </p:sp>
    </p:spTree>
    <p:extLst>
      <p:ext uri="{BB962C8B-B14F-4D97-AF65-F5344CB8AC3E}">
        <p14:creationId xmlns:p14="http://schemas.microsoft.com/office/powerpoint/2010/main" val="291683072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21" name="Google Shape;421;p4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22" name="Google Shape;422;p4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423" name="Google Shape;423;p41"/>
          <p:cNvSpPr txBox="1"/>
          <p:nvPr/>
        </p:nvSpPr>
        <p:spPr>
          <a:xfrm>
            <a:off x="410547" y="298581"/>
            <a:ext cx="11485984" cy="39087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The Indictment</a:t>
            </a:r>
            <a:endParaRPr/>
          </a:p>
          <a:p>
            <a:pPr marL="0" marR="0" lvl="0" indent="0" algn="l" rtl="0">
              <a:spcBef>
                <a:spcPts val="0"/>
              </a:spcBef>
              <a:spcAft>
                <a:spcPts val="0"/>
              </a:spcAft>
              <a:buNone/>
            </a:pPr>
            <a:r>
              <a:rPr lang="en-US" sz="4000">
                <a:solidFill>
                  <a:schemeClr val="lt1"/>
                </a:solidFill>
                <a:latin typeface="Candara"/>
                <a:ea typeface="Candara"/>
                <a:cs typeface="Candara"/>
                <a:sym typeface="Candara"/>
              </a:rPr>
              <a:t>	388 Here recently I was going to just quit preaching. The people wouldn't hear me. They just kept on doing the same thing, and I got discouraged. I built a complex. O God!</a:t>
            </a:r>
            <a:endParaRPr/>
          </a:p>
          <a:p>
            <a:pPr marL="0" marR="0" lvl="0" indent="0" algn="r" rtl="0">
              <a:spcBef>
                <a:spcPts val="0"/>
              </a:spcBef>
              <a:spcAft>
                <a:spcPts val="0"/>
              </a:spcAft>
              <a:buNone/>
            </a:pPr>
            <a:r>
              <a:rPr lang="en-US" sz="4000">
                <a:solidFill>
                  <a:schemeClr val="lt1"/>
                </a:solidFill>
                <a:latin typeface="Candara"/>
                <a:ea typeface="Candara"/>
                <a:cs typeface="Candara"/>
                <a:sym typeface="Candara"/>
              </a:rPr>
              <a:t>63-0707</a:t>
            </a:r>
            <a:endParaRPr/>
          </a:p>
        </p:txBody>
      </p:sp>
    </p:spTree>
    <p:extLst>
      <p:ext uri="{BB962C8B-B14F-4D97-AF65-F5344CB8AC3E}">
        <p14:creationId xmlns:p14="http://schemas.microsoft.com/office/powerpoint/2010/main" val="375897940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CEF27-708B-33B4-3143-6547523483C3}"/>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B0EE163D-A389-3198-8F4E-1DE331C3ECFD}"/>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E4414E04-DB56-4E02-2219-62033CBAE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Box 5">
            <a:extLst>
              <a:ext uri="{FF2B5EF4-FFF2-40B4-BE49-F238E27FC236}">
                <a16:creationId xmlns:a16="http://schemas.microsoft.com/office/drawing/2014/main" id="{179CC4DD-B995-9A87-619A-8C3D50FDDD92}"/>
              </a:ext>
            </a:extLst>
          </p:cNvPr>
          <p:cNvSpPr txBox="1"/>
          <p:nvPr/>
        </p:nvSpPr>
        <p:spPr>
          <a:xfrm>
            <a:off x="191385" y="136524"/>
            <a:ext cx="11834037" cy="5201424"/>
          </a:xfrm>
          <a:prstGeom prst="rect">
            <a:avLst/>
          </a:prstGeom>
          <a:noFill/>
        </p:spPr>
        <p:txBody>
          <a:bodyPr wrap="square">
            <a:spAutoFit/>
          </a:bodyPr>
          <a:lstStyle/>
          <a:p>
            <a:r>
              <a:rPr lang="en-US" sz="4400" b="1">
                <a:solidFill>
                  <a:schemeClr val="bg1"/>
                </a:solidFill>
                <a:latin typeface="+mj-lt"/>
              </a:rPr>
              <a:t>CONVINCED.THEN.CONCERNED</a:t>
            </a:r>
          </a:p>
          <a:p>
            <a:r>
              <a:rPr lang="en-US" sz="3600">
                <a:solidFill>
                  <a:schemeClr val="bg1"/>
                </a:solidFill>
                <a:latin typeface="+mj-lt"/>
              </a:rPr>
              <a:t>	55 I'm so happy to be here. I think that God wants His children to be happy. I believe we can run it to extremes, and just get insincere about it. But I believe that God wants His people to be real happy, and sociable, friendly from our hearts. "Loving each other as God, for Christ's sake, or Christ loved us." I think that's why we ought to be happy Christians.</a:t>
            </a:r>
          </a:p>
          <a:p>
            <a:pPr algn="r"/>
            <a:r>
              <a:rPr lang="en-US" sz="3600">
                <a:solidFill>
                  <a:schemeClr val="bg1"/>
                </a:solidFill>
                <a:latin typeface="+mj-lt"/>
              </a:rPr>
              <a:t>62-0118</a:t>
            </a:r>
          </a:p>
        </p:txBody>
      </p:sp>
    </p:spTree>
    <p:extLst>
      <p:ext uri="{BB962C8B-B14F-4D97-AF65-F5344CB8AC3E}">
        <p14:creationId xmlns:p14="http://schemas.microsoft.com/office/powerpoint/2010/main" val="40564830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784AF-6002-94CB-EA34-8F52C34A1F31}"/>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CD239E5E-A342-E8F4-0207-66105D83396B}"/>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DA591916-E09B-8ADC-5721-56F3428F8B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6" name="TextBox 5">
            <a:extLst>
              <a:ext uri="{FF2B5EF4-FFF2-40B4-BE49-F238E27FC236}">
                <a16:creationId xmlns:a16="http://schemas.microsoft.com/office/drawing/2014/main" id="{D8F552D4-F769-0E62-496C-72C00FA0D7AE}"/>
              </a:ext>
            </a:extLst>
          </p:cNvPr>
          <p:cNvSpPr txBox="1"/>
          <p:nvPr/>
        </p:nvSpPr>
        <p:spPr>
          <a:xfrm>
            <a:off x="212651" y="136524"/>
            <a:ext cx="11834037" cy="4524315"/>
          </a:xfrm>
          <a:prstGeom prst="rect">
            <a:avLst/>
          </a:prstGeom>
          <a:noFill/>
        </p:spPr>
        <p:txBody>
          <a:bodyPr wrap="square">
            <a:spAutoFit/>
          </a:bodyPr>
          <a:lstStyle/>
          <a:p>
            <a:r>
              <a:rPr lang="en-US" sz="4800" b="1" dirty="0">
                <a:solidFill>
                  <a:schemeClr val="bg1"/>
                </a:solidFill>
                <a:latin typeface="+mj-lt"/>
              </a:rPr>
              <a:t>THE.UNCHANGEABLE.GOD </a:t>
            </a:r>
          </a:p>
          <a:p>
            <a:r>
              <a:rPr lang="en-US" sz="4000" dirty="0">
                <a:solidFill>
                  <a:schemeClr val="bg1"/>
                </a:solidFill>
                <a:latin typeface="+mj-lt"/>
              </a:rPr>
              <a:t>	34 And we notice, people change. It's got so that people today are not friendly like they used to be. I don't know whether you notice it out here or not, but we sure notice it back in the South and East. </a:t>
            </a:r>
            <a:r>
              <a:rPr lang="en-US" sz="4000" b="1" dirty="0">
                <a:solidFill>
                  <a:schemeClr val="bg1"/>
                </a:solidFill>
                <a:latin typeface="+mj-lt"/>
              </a:rPr>
              <a:t>People are changing, year by year</a:t>
            </a:r>
            <a:r>
              <a:rPr lang="en-US" sz="4000" dirty="0">
                <a:solidFill>
                  <a:schemeClr val="bg1"/>
                </a:solidFill>
                <a:latin typeface="+mj-lt"/>
              </a:rPr>
              <a:t>. They're too much of a hurry… It's change, in a hurry. 				</a:t>
            </a:r>
            <a:r>
              <a:rPr lang="en-US" sz="2400" dirty="0">
                <a:solidFill>
                  <a:schemeClr val="bg1"/>
                </a:solidFill>
              </a:rPr>
              <a:t>62-0120 </a:t>
            </a:r>
            <a:endParaRPr lang="en-US" sz="4000" dirty="0">
              <a:solidFill>
                <a:schemeClr val="bg1"/>
              </a:solidFill>
              <a:latin typeface="+mj-lt"/>
            </a:endParaRPr>
          </a:p>
        </p:txBody>
      </p:sp>
    </p:spTree>
    <p:extLst>
      <p:ext uri="{BB962C8B-B14F-4D97-AF65-F5344CB8AC3E}">
        <p14:creationId xmlns:p14="http://schemas.microsoft.com/office/powerpoint/2010/main" val="36487578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381" name="Google Shape;381;p3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382" name="Google Shape;382;p3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83" name="Google Shape;383;p36"/>
          <p:cNvSpPr txBox="1"/>
          <p:nvPr/>
        </p:nvSpPr>
        <p:spPr>
          <a:xfrm>
            <a:off x="195943" y="136524"/>
            <a:ext cx="11849877" cy="63093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FUNDAMENTAL.FOUNDATION.FOR.FAITH</a:t>
            </a:r>
            <a:endParaRPr sz="1600" dirty="0"/>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11 Now, since He has restored man back to this place, man in the fall has </a:t>
            </a:r>
            <a:r>
              <a:rPr lang="en-US" sz="4000" u="sng" dirty="0">
                <a:solidFill>
                  <a:schemeClr val="lt1"/>
                </a:solidFill>
                <a:latin typeface="Candara"/>
                <a:ea typeface="Candara"/>
                <a:cs typeface="Candara"/>
                <a:sym typeface="Candara"/>
              </a:rPr>
              <a:t>lost his conscious of what Father put him here on earth to do</a:t>
            </a:r>
            <a:r>
              <a:rPr lang="en-US" sz="4000" dirty="0">
                <a:solidFill>
                  <a:schemeClr val="lt1"/>
                </a:solidFill>
                <a:latin typeface="Candara"/>
                <a:ea typeface="Candara"/>
                <a:cs typeface="Candara"/>
                <a:sym typeface="Candara"/>
              </a:rPr>
              <a:t>. In other words, </a:t>
            </a:r>
            <a:r>
              <a:rPr lang="en-US" sz="4000" b="1" u="sng" dirty="0">
                <a:solidFill>
                  <a:schemeClr val="lt1"/>
                </a:solidFill>
                <a:latin typeface="Candara"/>
                <a:ea typeface="Candara"/>
                <a:cs typeface="Candara"/>
                <a:sym typeface="Candara"/>
              </a:rPr>
              <a:t>all of the plumbing, in our brain</a:t>
            </a:r>
            <a:r>
              <a:rPr lang="en-US" sz="4000" dirty="0">
                <a:solidFill>
                  <a:schemeClr val="lt1"/>
                </a:solidFill>
                <a:latin typeface="Candara"/>
                <a:ea typeface="Candara"/>
                <a:cs typeface="Candara"/>
                <a:sym typeface="Candara"/>
              </a:rPr>
              <a:t>, the outlets, the faith, has been </a:t>
            </a:r>
            <a:r>
              <a:rPr lang="en-US" sz="4000" u="sng" dirty="0">
                <a:solidFill>
                  <a:schemeClr val="lt1"/>
                </a:solidFill>
                <a:latin typeface="Candara"/>
                <a:ea typeface="Candara"/>
                <a:cs typeface="Candara"/>
                <a:sym typeface="Candara"/>
              </a:rPr>
              <a:t>clogged up with business affair, with home life, domestic things</a:t>
            </a:r>
            <a:r>
              <a:rPr lang="en-US" sz="4000" dirty="0">
                <a:solidFill>
                  <a:schemeClr val="lt1"/>
                </a:solidFill>
                <a:latin typeface="Candara"/>
                <a:ea typeface="Candara"/>
                <a:cs typeface="Candara"/>
                <a:sym typeface="Candara"/>
              </a:rPr>
              <a:t>. It's all become </a:t>
            </a:r>
            <a:r>
              <a:rPr lang="en-US" sz="4000" u="sng" dirty="0">
                <a:solidFill>
                  <a:schemeClr val="lt1"/>
                </a:solidFill>
                <a:latin typeface="Candara"/>
                <a:ea typeface="Candara"/>
                <a:cs typeface="Candara"/>
                <a:sym typeface="Candara"/>
              </a:rPr>
              <a:t>so clogged up </a:t>
            </a:r>
            <a:r>
              <a:rPr lang="en-US" sz="4000" dirty="0">
                <a:solidFill>
                  <a:schemeClr val="lt1"/>
                </a:solidFill>
                <a:latin typeface="Candara"/>
                <a:ea typeface="Candara"/>
                <a:cs typeface="Candara"/>
                <a:sym typeface="Candara"/>
              </a:rPr>
              <a:t>with that until God can't operate through those channels that He made a man for.</a:t>
            </a:r>
            <a:endParaRPr sz="1600" dirty="0"/>
          </a:p>
          <a:p>
            <a:pPr marL="0" marR="0" lvl="0" indent="0" algn="r" rtl="0">
              <a:spcBef>
                <a:spcPts val="0"/>
              </a:spcBef>
              <a:spcAft>
                <a:spcPts val="0"/>
              </a:spcAft>
              <a:buNone/>
            </a:pPr>
            <a:r>
              <a:rPr lang="en-US" sz="4000" dirty="0">
                <a:solidFill>
                  <a:schemeClr val="lt1"/>
                </a:solidFill>
                <a:latin typeface="Candara"/>
                <a:ea typeface="Candara"/>
                <a:cs typeface="Candara"/>
                <a:sym typeface="Candara"/>
              </a:rPr>
              <a:t>55-0113</a:t>
            </a:r>
            <a:endParaRPr sz="1600"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944A9-EA68-82CD-E194-CCACE97E425F}"/>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CF6AD3FC-1FB6-EC19-5572-399ED9692E6B}"/>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55217087-7819-174D-95F2-5571BFF242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2050" name="Picture 2">
            <a:extLst>
              <a:ext uri="{FF2B5EF4-FFF2-40B4-BE49-F238E27FC236}">
                <a16:creationId xmlns:a16="http://schemas.microsoft.com/office/drawing/2014/main" id="{3AB24334-09D1-D915-DBB1-0E8531924FB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501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552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628F1-FC6C-C026-7E51-1729791ED30F}"/>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28E80316-6D6A-136B-21AC-5BC3DC2632AA}"/>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18939177-514C-74AE-976B-7E5B9D09C1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1026" name="Picture 2">
            <a:extLst>
              <a:ext uri="{FF2B5EF4-FFF2-40B4-BE49-F238E27FC236}">
                <a16:creationId xmlns:a16="http://schemas.microsoft.com/office/drawing/2014/main" id="{87CB241C-1868-13DC-8C91-782DD21671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671" y="146958"/>
            <a:ext cx="10519229" cy="6574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ECFBDB-FFAB-0117-75F6-CFD07B0756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500" y="485774"/>
            <a:ext cx="8433589" cy="4827307"/>
          </a:xfrm>
          <a:prstGeom prst="rect">
            <a:avLst/>
          </a:prstGeom>
        </p:spPr>
      </p:pic>
    </p:spTree>
    <p:extLst>
      <p:ext uri="{BB962C8B-B14F-4D97-AF65-F5344CB8AC3E}">
        <p14:creationId xmlns:p14="http://schemas.microsoft.com/office/powerpoint/2010/main" val="4280182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088DE-54DD-4DC9-6B5B-D623143F2010}"/>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A503E4BF-A5A9-FD6C-A0E1-2817B4E49008}"/>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98629A64-B93A-8361-E2EF-968E49AE9C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3074" name="Picture 2">
            <a:extLst>
              <a:ext uri="{FF2B5EF4-FFF2-40B4-BE49-F238E27FC236}">
                <a16:creationId xmlns:a16="http://schemas.microsoft.com/office/drawing/2014/main" id="{883B8690-891E-A427-A91D-EA348B2E8766}"/>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6635" y="0"/>
            <a:ext cx="111461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18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A5266-3288-89B0-004A-441D409AA3FB}"/>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999981BA-88AB-BBB6-597B-FC7597B6EA88}"/>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88CF7E7A-584E-B853-0D73-34B57A47DD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5" name="Picture 4">
            <a:extLst>
              <a:ext uri="{FF2B5EF4-FFF2-40B4-BE49-F238E27FC236}">
                <a16:creationId xmlns:a16="http://schemas.microsoft.com/office/drawing/2014/main" id="{532795CF-3824-AFDE-4E16-A97826D935C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7829" y="0"/>
            <a:ext cx="4539314" cy="6905817"/>
          </a:xfrm>
          <a:prstGeom prst="rect">
            <a:avLst/>
          </a:prstGeom>
        </p:spPr>
      </p:pic>
      <p:sp>
        <p:nvSpPr>
          <p:cNvPr id="6" name="TextBox 5">
            <a:extLst>
              <a:ext uri="{FF2B5EF4-FFF2-40B4-BE49-F238E27FC236}">
                <a16:creationId xmlns:a16="http://schemas.microsoft.com/office/drawing/2014/main" id="{BE019A81-43F9-6651-0AE4-E348CB6555FC}"/>
              </a:ext>
            </a:extLst>
          </p:cNvPr>
          <p:cNvSpPr txBox="1"/>
          <p:nvPr/>
        </p:nvSpPr>
        <p:spPr>
          <a:xfrm>
            <a:off x="5506777" y="783771"/>
            <a:ext cx="6258445" cy="4001095"/>
          </a:xfrm>
          <a:prstGeom prst="rect">
            <a:avLst/>
          </a:prstGeom>
          <a:noFill/>
        </p:spPr>
        <p:txBody>
          <a:bodyPr wrap="none" rtlCol="0">
            <a:spAutoFit/>
          </a:bodyPr>
          <a:lstStyle/>
          <a:p>
            <a:r>
              <a:rPr lang="en-US" sz="4000" dirty="0">
                <a:solidFill>
                  <a:schemeClr val="bg1"/>
                </a:solidFill>
                <a:latin typeface="Candara" panose="020E0502030303020204" pitchFamily="34" charset="0"/>
              </a:rPr>
              <a:t>No Church July 30</a:t>
            </a:r>
            <a:r>
              <a:rPr lang="en-US" sz="4000" baseline="30000" dirty="0">
                <a:solidFill>
                  <a:schemeClr val="bg1"/>
                </a:solidFill>
                <a:latin typeface="Candara" panose="020E0502030303020204" pitchFamily="34" charset="0"/>
              </a:rPr>
              <a:t>th</a:t>
            </a:r>
            <a:endParaRPr lang="en-US" sz="4000" dirty="0">
              <a:solidFill>
                <a:schemeClr val="bg1"/>
              </a:solidFill>
              <a:latin typeface="Candara" panose="020E0502030303020204" pitchFamily="34" charset="0"/>
            </a:endParaRPr>
          </a:p>
          <a:p>
            <a:endParaRPr lang="en-US" sz="4000" dirty="0">
              <a:solidFill>
                <a:schemeClr val="bg1"/>
              </a:solidFill>
              <a:latin typeface="Candara" panose="020E0502030303020204" pitchFamily="34" charset="0"/>
            </a:endParaRPr>
          </a:p>
          <a:p>
            <a:r>
              <a:rPr lang="en-US" sz="4000" dirty="0">
                <a:solidFill>
                  <a:schemeClr val="bg1"/>
                </a:solidFill>
                <a:latin typeface="Candara" panose="020E0502030303020204" pitchFamily="34" charset="0"/>
              </a:rPr>
              <a:t>Men’s Meeting Sept. 26-28</a:t>
            </a:r>
            <a:r>
              <a:rPr lang="en-US" sz="4000" baseline="30000" dirty="0">
                <a:solidFill>
                  <a:schemeClr val="bg1"/>
                </a:solidFill>
                <a:latin typeface="Candara" panose="020E0502030303020204" pitchFamily="34" charset="0"/>
              </a:rPr>
              <a:t>th</a:t>
            </a:r>
          </a:p>
          <a:p>
            <a:endParaRPr lang="en-US" sz="4000" dirty="0">
              <a:solidFill>
                <a:schemeClr val="bg1"/>
              </a:solidFill>
              <a:latin typeface="Candara" panose="020E0502030303020204" pitchFamily="34" charset="0"/>
            </a:endParaRPr>
          </a:p>
          <a:p>
            <a:r>
              <a:rPr lang="en-US" sz="4000" dirty="0">
                <a:solidFill>
                  <a:schemeClr val="bg1"/>
                </a:solidFill>
                <a:latin typeface="Candara" panose="020E0502030303020204" pitchFamily="34" charset="0"/>
              </a:rPr>
              <a:t>Fall Festival Oct. 25</a:t>
            </a:r>
            <a:r>
              <a:rPr lang="en-US" sz="4000" baseline="30000" dirty="0">
                <a:solidFill>
                  <a:schemeClr val="bg1"/>
                </a:solidFill>
                <a:latin typeface="Candara" panose="020E0502030303020204" pitchFamily="34" charset="0"/>
              </a:rPr>
              <a:t>th</a:t>
            </a:r>
            <a:endParaRPr lang="en-US" sz="4000" dirty="0">
              <a:solidFill>
                <a:schemeClr val="bg1"/>
              </a:solidFill>
              <a:latin typeface="Candara" panose="020E0502030303020204" pitchFamily="34" charset="0"/>
            </a:endParaRPr>
          </a:p>
          <a:p>
            <a:endParaRPr lang="en-US" sz="4000" dirty="0">
              <a:solidFill>
                <a:schemeClr val="bg1"/>
              </a:solidFill>
              <a:latin typeface="Candara" panose="020E0502030303020204" pitchFamily="34" charset="0"/>
            </a:endParaRPr>
          </a:p>
          <a:p>
            <a:endParaRPr lang="en-US" dirty="0"/>
          </a:p>
        </p:txBody>
      </p:sp>
    </p:spTree>
    <p:extLst>
      <p:ext uri="{BB962C8B-B14F-4D97-AF65-F5344CB8AC3E}">
        <p14:creationId xmlns:p14="http://schemas.microsoft.com/office/powerpoint/2010/main" val="5176592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62050-130C-FDAA-D7AF-C46ADB7BC043}"/>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5E1B5F41-CE2A-7E26-1625-B6F007395683}"/>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BDC2FC9D-DD76-9B02-A7F1-8D8ECB8624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TextBox 5">
            <a:extLst>
              <a:ext uri="{FF2B5EF4-FFF2-40B4-BE49-F238E27FC236}">
                <a16:creationId xmlns:a16="http://schemas.microsoft.com/office/drawing/2014/main" id="{CD72F91F-5183-5D1B-FD05-99BA64BCF4C1}"/>
              </a:ext>
            </a:extLst>
          </p:cNvPr>
          <p:cNvSpPr txBox="1"/>
          <p:nvPr/>
        </p:nvSpPr>
        <p:spPr>
          <a:xfrm>
            <a:off x="209176" y="136525"/>
            <a:ext cx="11857318" cy="6370975"/>
          </a:xfrm>
          <a:prstGeom prst="rect">
            <a:avLst/>
          </a:prstGeom>
          <a:noFill/>
        </p:spPr>
        <p:txBody>
          <a:bodyPr wrap="square">
            <a:spAutoFit/>
          </a:bodyPr>
          <a:lstStyle/>
          <a:p>
            <a:r>
              <a:rPr lang="en-US" sz="4800" b="1" dirty="0">
                <a:solidFill>
                  <a:schemeClr val="bg1"/>
                </a:solidFill>
              </a:rPr>
              <a:t>The Position Of A Believer In Christ </a:t>
            </a:r>
          </a:p>
          <a:p>
            <a:r>
              <a:rPr lang="en-US" sz="4000" b="0" i="0" dirty="0">
                <a:solidFill>
                  <a:schemeClr val="bg1"/>
                </a:solidFill>
                <a:effectLst/>
                <a:latin typeface="+mj-lt"/>
              </a:rPr>
              <a:t>	But do you know what it is? It’s hope instead of faith. Faith does the job right now. Hope hopes for it, but faith is the product. Faith really does it. See, we have lots of hope, but not much faith. </a:t>
            </a:r>
          </a:p>
          <a:p>
            <a:r>
              <a:rPr lang="en-US" sz="4000" dirty="0">
                <a:solidFill>
                  <a:schemeClr val="bg1"/>
                </a:solidFill>
                <a:latin typeface="+mj-lt"/>
              </a:rPr>
              <a:t>	</a:t>
            </a:r>
            <a:r>
              <a:rPr lang="en-US" sz="4000" b="0" i="0" dirty="0">
                <a:solidFill>
                  <a:schemeClr val="bg1"/>
                </a:solidFill>
                <a:effectLst/>
                <a:latin typeface="+mj-lt"/>
              </a:rPr>
              <a:t>So we want to change from hope today to positive faith. And </a:t>
            </a:r>
            <a:r>
              <a:rPr lang="en-US" sz="4000" b="0" i="0" u="sng" dirty="0">
                <a:solidFill>
                  <a:schemeClr val="bg1"/>
                </a:solidFill>
                <a:effectLst/>
                <a:latin typeface="+mj-lt"/>
              </a:rPr>
              <a:t>there’s only one way we can get positive faith: that’s by positive thinking of positive </a:t>
            </a:r>
            <a:r>
              <a:rPr lang="en-US" sz="4000" b="0" i="0" u="sng">
                <a:solidFill>
                  <a:schemeClr val="bg1"/>
                </a:solidFill>
                <a:effectLst/>
                <a:latin typeface="+mj-lt"/>
              </a:rPr>
              <a:t>things.</a:t>
            </a:r>
            <a:r>
              <a:rPr lang="en-US" sz="4000" b="0" i="0" dirty="0">
                <a:solidFill>
                  <a:schemeClr val="bg1"/>
                </a:solidFill>
                <a:effectLst/>
                <a:latin typeface="+mj-lt"/>
              </a:rPr>
              <a:t>							   55-0227</a:t>
            </a:r>
            <a:br>
              <a:rPr lang="en-US" sz="4000" dirty="0">
                <a:solidFill>
                  <a:schemeClr val="bg1"/>
                </a:solidFill>
                <a:latin typeface="+mj-lt"/>
              </a:rPr>
            </a:br>
            <a:r>
              <a:rPr lang="en-US" sz="4000" b="0" i="0" dirty="0">
                <a:solidFill>
                  <a:schemeClr val="bg1"/>
                </a:solidFill>
                <a:effectLst/>
                <a:latin typeface="+mj-lt"/>
              </a:rPr>
              <a:t>   </a:t>
            </a:r>
            <a:endParaRPr lang="en-US" sz="4000" dirty="0">
              <a:solidFill>
                <a:schemeClr val="bg1"/>
              </a:solidFill>
              <a:latin typeface="+mj-lt"/>
            </a:endParaRPr>
          </a:p>
        </p:txBody>
      </p:sp>
    </p:spTree>
    <p:extLst>
      <p:ext uri="{BB962C8B-B14F-4D97-AF65-F5344CB8AC3E}">
        <p14:creationId xmlns:p14="http://schemas.microsoft.com/office/powerpoint/2010/main" val="22156984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D0D7C-7BA7-EAB9-E7C5-C00C4906A087}"/>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E94B5B2A-8AE6-C7BB-4FC6-070118EA89ED}"/>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9EF6F9EB-4B13-810E-B89B-B3AEF3A3F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7" name="Picture 6">
            <a:extLst>
              <a:ext uri="{FF2B5EF4-FFF2-40B4-BE49-F238E27FC236}">
                <a16:creationId xmlns:a16="http://schemas.microsoft.com/office/drawing/2014/main" id="{0F7EF1DC-2F5F-5042-BEFB-F6CAB21740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42226" y="399209"/>
            <a:ext cx="3308020" cy="5943220"/>
          </a:xfrm>
          <a:prstGeom prst="rect">
            <a:avLst/>
          </a:prstGeom>
          <a:ln>
            <a:noFill/>
          </a:ln>
          <a:effectLst>
            <a:softEdge rad="112500"/>
          </a:effectLst>
        </p:spPr>
      </p:pic>
      <p:sp>
        <p:nvSpPr>
          <p:cNvPr id="6" name="TextBox 5">
            <a:extLst>
              <a:ext uri="{FF2B5EF4-FFF2-40B4-BE49-F238E27FC236}">
                <a16:creationId xmlns:a16="http://schemas.microsoft.com/office/drawing/2014/main" id="{156C80E7-11AF-3480-A7DE-6A849CBDCDD7}"/>
              </a:ext>
            </a:extLst>
          </p:cNvPr>
          <p:cNvSpPr txBox="1"/>
          <p:nvPr/>
        </p:nvSpPr>
        <p:spPr>
          <a:xfrm>
            <a:off x="221129" y="136524"/>
            <a:ext cx="9155953" cy="6571030"/>
          </a:xfrm>
          <a:prstGeom prst="rect">
            <a:avLst/>
          </a:prstGeom>
          <a:noFill/>
        </p:spPr>
        <p:txBody>
          <a:bodyPr wrap="square">
            <a:spAutoFit/>
          </a:bodyPr>
          <a:lstStyle/>
          <a:p>
            <a:pPr algn="l">
              <a:buNone/>
            </a:pPr>
            <a:r>
              <a:rPr lang="en-US" sz="5400" b="1" u="none" strike="noStrike" dirty="0">
                <a:solidFill>
                  <a:schemeClr val="bg1"/>
                </a:solidFill>
                <a:effectLst/>
                <a:latin typeface="+mj-lt"/>
                <a:hlinkClick r:id="rId3">
                  <a:extLst>
                    <a:ext uri="{A12FA001-AC4F-418D-AE19-62706E023703}">
                      <ahyp:hlinkClr xmlns:ahyp="http://schemas.microsoft.com/office/drawing/2018/hyperlinkcolor" val="tx"/>
                    </a:ext>
                  </a:extLst>
                </a:hlinkClick>
              </a:rPr>
              <a:t>Philippians 4:8</a:t>
            </a:r>
            <a:endParaRPr lang="en-US" sz="5400" b="1" dirty="0">
              <a:solidFill>
                <a:schemeClr val="bg1"/>
              </a:solidFill>
              <a:effectLst/>
              <a:latin typeface="+mj-lt"/>
            </a:endParaRPr>
          </a:p>
          <a:p>
            <a:pPr algn="l">
              <a:spcAft>
                <a:spcPts val="1800"/>
              </a:spcAft>
              <a:buNone/>
            </a:pPr>
            <a:r>
              <a:rPr lang="en-US" sz="4400" b="0" i="1" dirty="0" err="1">
                <a:solidFill>
                  <a:schemeClr val="bg1"/>
                </a:solidFill>
                <a:effectLst/>
                <a:latin typeface="+mj-lt"/>
              </a:rPr>
              <a:t>Finally,brethren</a:t>
            </a:r>
            <a:r>
              <a:rPr lang="en-US" sz="4400" b="0" i="1" dirty="0">
                <a:solidFill>
                  <a:schemeClr val="bg1"/>
                </a:solidFill>
                <a:effectLst/>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i="1" dirty="0">
                <a:solidFill>
                  <a:schemeClr val="bg1"/>
                </a:solidFill>
                <a:latin typeface="+mj-lt"/>
              </a:rPr>
              <a:t> are</a:t>
            </a:r>
            <a:r>
              <a:rPr lang="en-US" sz="4400" b="0" i="1" dirty="0">
                <a:solidFill>
                  <a:schemeClr val="bg1"/>
                </a:solidFill>
                <a:effectLst/>
                <a:latin typeface="+mj-lt"/>
              </a:rPr>
              <a:t> true,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a:t>
            </a:r>
            <a:r>
              <a:rPr lang="en-US" sz="4400" b="0" i="1" dirty="0" err="1">
                <a:solidFill>
                  <a:schemeClr val="bg1"/>
                </a:solidFill>
                <a:effectLst/>
                <a:latin typeface="+mj-lt"/>
              </a:rPr>
              <a:t>honest</a:t>
            </a:r>
            <a:r>
              <a:rPr lang="en-US" sz="4400" b="1" i="1" dirty="0" err="1">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just,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pure,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lovely,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of good report; if there be any virtue, and if there be any praise, think on these </a:t>
            </a:r>
            <a:r>
              <a:rPr lang="en-US" sz="4400" b="1" i="1" dirty="0">
                <a:solidFill>
                  <a:schemeClr val="bg1"/>
                </a:solidFill>
                <a:effectLst/>
                <a:latin typeface="+mj-lt"/>
              </a:rPr>
              <a:t>things</a:t>
            </a:r>
            <a:r>
              <a:rPr lang="en-US" sz="4400" b="0" i="1" dirty="0">
                <a:solidFill>
                  <a:schemeClr val="bg1"/>
                </a:solidFill>
                <a:effectLst/>
                <a:latin typeface="+mj-lt"/>
              </a:rPr>
              <a:t>.</a:t>
            </a:r>
          </a:p>
        </p:txBody>
      </p:sp>
    </p:spTree>
    <p:extLst>
      <p:ext uri="{BB962C8B-B14F-4D97-AF65-F5344CB8AC3E}">
        <p14:creationId xmlns:p14="http://schemas.microsoft.com/office/powerpoint/2010/main" val="49710844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36EED-2E34-9858-F525-12A2931AFC4D}"/>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F611BC92-77A2-F600-58F2-3190E86E0451}"/>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30078C25-FA8C-4203-D63D-302B3E9F68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6" name="TextBox 5">
            <a:extLst>
              <a:ext uri="{FF2B5EF4-FFF2-40B4-BE49-F238E27FC236}">
                <a16:creationId xmlns:a16="http://schemas.microsoft.com/office/drawing/2014/main" id="{F08DD2CC-B58A-9C66-DDC0-81A93FE60542}"/>
              </a:ext>
            </a:extLst>
          </p:cNvPr>
          <p:cNvSpPr txBox="1"/>
          <p:nvPr/>
        </p:nvSpPr>
        <p:spPr>
          <a:xfrm>
            <a:off x="150724" y="86284"/>
            <a:ext cx="11897249" cy="6309420"/>
          </a:xfrm>
          <a:prstGeom prst="rect">
            <a:avLst/>
          </a:prstGeom>
          <a:noFill/>
        </p:spPr>
        <p:txBody>
          <a:bodyPr wrap="square">
            <a:spAutoFit/>
          </a:bodyPr>
          <a:lstStyle/>
          <a:p>
            <a:r>
              <a:rPr lang="en-US" sz="4400" b="1" dirty="0">
                <a:solidFill>
                  <a:schemeClr val="bg1"/>
                </a:solidFill>
                <a:latin typeface="Candara" panose="020E0502030303020204" pitchFamily="34" charset="0"/>
              </a:rPr>
              <a:t>EVERLASTING.LIFE.AND.HOW.TO.RECEIVE.IT</a:t>
            </a:r>
          </a:p>
          <a:p>
            <a:r>
              <a:rPr lang="en-US" sz="3600" dirty="0">
                <a:solidFill>
                  <a:schemeClr val="bg1"/>
                </a:solidFill>
                <a:latin typeface="Candara" panose="020E0502030303020204" pitchFamily="34" charset="0"/>
              </a:rPr>
              <a:t>	45 You just imagine somebody hates you, once. And they don't hate you, but you imagine they do, and you just keep thinking, "</a:t>
            </a:r>
            <a:r>
              <a:rPr lang="en-US" sz="3600" i="1" dirty="0">
                <a:solidFill>
                  <a:schemeClr val="bg1"/>
                </a:solidFill>
                <a:latin typeface="Candara" panose="020E0502030303020204" pitchFamily="34" charset="0"/>
              </a:rPr>
              <a:t>They don't like me</a:t>
            </a:r>
            <a:r>
              <a:rPr lang="en-US" sz="3600" dirty="0">
                <a:solidFill>
                  <a:schemeClr val="bg1"/>
                </a:solidFill>
                <a:latin typeface="Candara" panose="020E0502030303020204" pitchFamily="34" charset="0"/>
              </a:rPr>
              <a:t>." And the first thing you'll be shunning that person, when they haven't done nothing to you. And after while, it become so a reality to you, till you'll actually believe that that person doesn't like you. </a:t>
            </a:r>
          </a:p>
          <a:p>
            <a:r>
              <a:rPr lang="en-US" sz="3600" dirty="0">
                <a:solidFill>
                  <a:schemeClr val="bg1"/>
                </a:solidFill>
                <a:latin typeface="Candara" panose="020E0502030303020204" pitchFamily="34" charset="0"/>
              </a:rPr>
              <a:t>	And you'll might bawl them out, for instance your wife, husband, some neighbor, when, the person is absolutely innocent of any ill thing. It's because that you just imagine it so, till it become a reality to you. 					54-1231 </a:t>
            </a:r>
          </a:p>
        </p:txBody>
      </p:sp>
    </p:spTree>
    <p:extLst>
      <p:ext uri="{BB962C8B-B14F-4D97-AF65-F5344CB8AC3E}">
        <p14:creationId xmlns:p14="http://schemas.microsoft.com/office/powerpoint/2010/main" val="37337273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56EB4-684A-B1BA-1326-856989B53752}"/>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DB7AA8AC-F10F-69AC-76AD-6E7AEE35EA90}"/>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6316E249-9C0F-7043-236A-9355AD03DE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6" name="TextBox 5">
            <a:extLst>
              <a:ext uri="{FF2B5EF4-FFF2-40B4-BE49-F238E27FC236}">
                <a16:creationId xmlns:a16="http://schemas.microsoft.com/office/drawing/2014/main" id="{4CC7B4C1-F308-E5D9-DCE6-8209CCCA7FC2}"/>
              </a:ext>
            </a:extLst>
          </p:cNvPr>
          <p:cNvSpPr txBox="1"/>
          <p:nvPr/>
        </p:nvSpPr>
        <p:spPr>
          <a:xfrm>
            <a:off x="120580" y="-64435"/>
            <a:ext cx="11937442" cy="6463308"/>
          </a:xfrm>
          <a:prstGeom prst="rect">
            <a:avLst/>
          </a:prstGeom>
          <a:noFill/>
        </p:spPr>
        <p:txBody>
          <a:bodyPr wrap="square">
            <a:spAutoFit/>
          </a:bodyPr>
          <a:lstStyle/>
          <a:p>
            <a:r>
              <a:rPr lang="en-US" sz="5400" b="1" dirty="0">
                <a:solidFill>
                  <a:schemeClr val="bg1"/>
                </a:solidFill>
                <a:latin typeface="+mn-lt"/>
              </a:rPr>
              <a:t>NUMBERS 13:31-33</a:t>
            </a:r>
          </a:p>
          <a:p>
            <a:r>
              <a:rPr lang="en-US" sz="3600" dirty="0">
                <a:solidFill>
                  <a:schemeClr val="bg1"/>
                </a:solidFill>
                <a:latin typeface="+mn-lt"/>
              </a:rPr>
              <a:t>	But the men that went up with him said, We be not able to go up against the people; for they are stronger than we. 32 And they brought up an evil report of the land which they had searched unto the children of Israel, saying, The land, through which we have gone to search it, is a land that </a:t>
            </a:r>
            <a:r>
              <a:rPr lang="en-US" sz="3600" dirty="0" err="1">
                <a:solidFill>
                  <a:schemeClr val="bg1"/>
                </a:solidFill>
                <a:latin typeface="+mn-lt"/>
              </a:rPr>
              <a:t>eateth</a:t>
            </a:r>
            <a:r>
              <a:rPr lang="en-US" sz="3600" dirty="0">
                <a:solidFill>
                  <a:schemeClr val="bg1"/>
                </a:solidFill>
                <a:latin typeface="+mn-lt"/>
              </a:rPr>
              <a:t> up the inhabitants thereof; and all the people that we saw in it are men of a great stature. 33 And there we saw the giants, the sons of Anak, which come of the giants: and we were in our own sight as grasshoppers, and so we were in their sight.</a:t>
            </a:r>
          </a:p>
        </p:txBody>
      </p:sp>
    </p:spTree>
    <p:extLst>
      <p:ext uri="{BB962C8B-B14F-4D97-AF65-F5344CB8AC3E}">
        <p14:creationId xmlns:p14="http://schemas.microsoft.com/office/powerpoint/2010/main" val="11999989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214" name="Google Shape;214;p1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215" name="Google Shape;215;p1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16" name="Google Shape;216;p16"/>
          <p:cNvSpPr/>
          <p:nvPr/>
        </p:nvSpPr>
        <p:spPr>
          <a:xfrm>
            <a:off x="175491" y="136525"/>
            <a:ext cx="11841018" cy="5232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Candara"/>
                <a:ea typeface="Candara"/>
                <a:cs typeface="Candara"/>
                <a:sym typeface="Candara"/>
              </a:rPr>
              <a:t>ROMANS 8:26-31</a:t>
            </a:r>
            <a:endParaRPr sz="1600"/>
          </a:p>
          <a:p>
            <a:pPr marL="0" marR="0" lvl="0" indent="0" algn="l" rtl="0">
              <a:spcBef>
                <a:spcPts val="0"/>
              </a:spcBef>
              <a:spcAft>
                <a:spcPts val="0"/>
              </a:spcAft>
              <a:buNone/>
            </a:pPr>
            <a:r>
              <a:rPr lang="en-US" sz="4000" i="1">
                <a:solidFill>
                  <a:schemeClr val="lt1"/>
                </a:solidFill>
                <a:latin typeface="Candara"/>
                <a:ea typeface="Candara"/>
                <a:cs typeface="Candara"/>
                <a:sym typeface="Candara"/>
              </a:rPr>
              <a:t>	Likewise the Spirit also </a:t>
            </a:r>
            <a:r>
              <a:rPr lang="en-US" sz="4000" i="1" err="1">
                <a:solidFill>
                  <a:schemeClr val="lt1"/>
                </a:solidFill>
                <a:latin typeface="Candara"/>
                <a:ea typeface="Candara"/>
                <a:cs typeface="Candara"/>
                <a:sym typeface="Candara"/>
              </a:rPr>
              <a:t>helpeth</a:t>
            </a:r>
            <a:r>
              <a:rPr lang="en-US" sz="4000" i="1">
                <a:solidFill>
                  <a:schemeClr val="lt1"/>
                </a:solidFill>
                <a:latin typeface="Candara"/>
                <a:ea typeface="Candara"/>
                <a:cs typeface="Candara"/>
                <a:sym typeface="Candara"/>
              </a:rPr>
              <a:t> our </a:t>
            </a:r>
            <a:r>
              <a:rPr lang="en-US" sz="4000" u="sng">
                <a:solidFill>
                  <a:schemeClr val="lt1"/>
                </a:solidFill>
                <a:latin typeface="Candara"/>
                <a:ea typeface="Candara"/>
                <a:cs typeface="Candara"/>
                <a:sym typeface="Candara"/>
              </a:rPr>
              <a:t>infirmities </a:t>
            </a:r>
            <a:r>
              <a:rPr lang="en-US" sz="3200" u="sng">
                <a:solidFill>
                  <a:schemeClr val="lt1"/>
                </a:solidFill>
                <a:latin typeface="Candara"/>
                <a:ea typeface="Candara"/>
                <a:cs typeface="Candara"/>
                <a:sym typeface="Candara"/>
              </a:rPr>
              <a:t>[want of strength]</a:t>
            </a:r>
            <a:r>
              <a:rPr lang="en-US" sz="4000" i="1">
                <a:solidFill>
                  <a:schemeClr val="lt1"/>
                </a:solidFill>
                <a:latin typeface="Candara"/>
                <a:ea typeface="Candara"/>
                <a:cs typeface="Candara"/>
                <a:sym typeface="Candara"/>
              </a:rPr>
              <a:t>: for we know not what we should pray for as we ought: but the Spirit itself </a:t>
            </a:r>
            <a:r>
              <a:rPr lang="en-US" sz="4000" i="1" err="1">
                <a:solidFill>
                  <a:schemeClr val="lt1"/>
                </a:solidFill>
                <a:latin typeface="Candara"/>
                <a:ea typeface="Candara"/>
                <a:cs typeface="Candara"/>
                <a:sym typeface="Candara"/>
              </a:rPr>
              <a:t>maketh</a:t>
            </a:r>
            <a:r>
              <a:rPr lang="en-US" sz="4000" i="1">
                <a:solidFill>
                  <a:schemeClr val="lt1"/>
                </a:solidFill>
                <a:latin typeface="Candara"/>
                <a:ea typeface="Candara"/>
                <a:cs typeface="Candara"/>
                <a:sym typeface="Candara"/>
              </a:rPr>
              <a:t> intercession for us with groanings which cannot be uttered. </a:t>
            </a:r>
            <a:endParaRPr sz="1600"/>
          </a:p>
          <a:p>
            <a:pPr marL="0" marR="0" lvl="0" indent="0" algn="l" rtl="0">
              <a:spcBef>
                <a:spcPts val="0"/>
              </a:spcBef>
              <a:spcAft>
                <a:spcPts val="0"/>
              </a:spcAft>
              <a:buNone/>
            </a:pPr>
            <a:r>
              <a:rPr lang="en-US" sz="4000" i="1">
                <a:solidFill>
                  <a:schemeClr val="lt1"/>
                </a:solidFill>
                <a:latin typeface="Candara"/>
                <a:ea typeface="Candara"/>
                <a:cs typeface="Candara"/>
                <a:sym typeface="Candara"/>
              </a:rPr>
              <a:t>	27 And he that </a:t>
            </a:r>
            <a:r>
              <a:rPr lang="en-US" sz="4000" i="1" err="1">
                <a:solidFill>
                  <a:schemeClr val="lt1"/>
                </a:solidFill>
                <a:latin typeface="Candara"/>
                <a:ea typeface="Candara"/>
                <a:cs typeface="Candara"/>
                <a:sym typeface="Candara"/>
              </a:rPr>
              <a:t>searcheth</a:t>
            </a:r>
            <a:r>
              <a:rPr lang="en-US" sz="4000" i="1">
                <a:solidFill>
                  <a:schemeClr val="lt1"/>
                </a:solidFill>
                <a:latin typeface="Candara"/>
                <a:ea typeface="Candara"/>
                <a:cs typeface="Candara"/>
                <a:sym typeface="Candara"/>
              </a:rPr>
              <a:t> the hearts </a:t>
            </a:r>
            <a:r>
              <a:rPr lang="en-US" sz="4000" i="1" err="1">
                <a:solidFill>
                  <a:schemeClr val="lt1"/>
                </a:solidFill>
                <a:latin typeface="Candara"/>
                <a:ea typeface="Candara"/>
                <a:cs typeface="Candara"/>
                <a:sym typeface="Candara"/>
              </a:rPr>
              <a:t>knoweth</a:t>
            </a:r>
            <a:r>
              <a:rPr lang="en-US" sz="4000" i="1">
                <a:solidFill>
                  <a:schemeClr val="lt1"/>
                </a:solidFill>
                <a:latin typeface="Candara"/>
                <a:ea typeface="Candara"/>
                <a:cs typeface="Candara"/>
                <a:sym typeface="Candara"/>
              </a:rPr>
              <a:t> what is the mind of the Spirit, because he </a:t>
            </a:r>
            <a:r>
              <a:rPr lang="en-US" sz="4000" i="1" err="1">
                <a:solidFill>
                  <a:schemeClr val="lt1"/>
                </a:solidFill>
                <a:latin typeface="Candara"/>
                <a:ea typeface="Candara"/>
                <a:cs typeface="Candara"/>
                <a:sym typeface="Candara"/>
              </a:rPr>
              <a:t>maketh</a:t>
            </a:r>
            <a:r>
              <a:rPr lang="en-US" sz="4000" i="1">
                <a:solidFill>
                  <a:schemeClr val="lt1"/>
                </a:solidFill>
                <a:latin typeface="Candara"/>
                <a:ea typeface="Candara"/>
                <a:cs typeface="Candara"/>
                <a:sym typeface="Candara"/>
              </a:rPr>
              <a:t> intercession for the saints according to the will of God. </a:t>
            </a:r>
            <a:endParaRPr sz="160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222" name="Google Shape;222;p1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223" name="Google Shape;223;p1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24" name="Google Shape;224;p17"/>
          <p:cNvSpPr/>
          <p:nvPr/>
        </p:nvSpPr>
        <p:spPr>
          <a:xfrm>
            <a:off x="120073" y="0"/>
            <a:ext cx="11905672" cy="695575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ndara"/>
                <a:ea typeface="Candara"/>
                <a:cs typeface="Candara"/>
                <a:sym typeface="Candara"/>
              </a:rPr>
              <a:t>ROMANS 8:26-31</a:t>
            </a:r>
            <a:endParaRPr dirty="0"/>
          </a:p>
          <a:p>
            <a:pPr marL="0" marR="0" lvl="0" indent="0" algn="l" rtl="0">
              <a:spcBef>
                <a:spcPts val="0"/>
              </a:spcBef>
              <a:spcAft>
                <a:spcPts val="0"/>
              </a:spcAft>
              <a:buNone/>
            </a:pPr>
            <a:r>
              <a:rPr lang="en-US" sz="2400" i="1" dirty="0">
                <a:solidFill>
                  <a:schemeClr val="lt1"/>
                </a:solidFill>
                <a:latin typeface="Candara"/>
                <a:ea typeface="Candara"/>
                <a:cs typeface="Candara"/>
                <a:sym typeface="Candara"/>
              </a:rPr>
              <a:t>	</a:t>
            </a:r>
            <a:r>
              <a:rPr lang="en-US" sz="2800" i="1" dirty="0">
                <a:solidFill>
                  <a:schemeClr val="lt1"/>
                </a:solidFill>
                <a:latin typeface="Candara"/>
                <a:ea typeface="Candara"/>
                <a:cs typeface="Candara"/>
                <a:sym typeface="Candara"/>
              </a:rPr>
              <a:t>Likewise the Spirit also </a:t>
            </a:r>
            <a:r>
              <a:rPr lang="en-US" sz="2800" i="1" dirty="0" err="1">
                <a:solidFill>
                  <a:schemeClr val="lt1"/>
                </a:solidFill>
                <a:latin typeface="Candara"/>
                <a:ea typeface="Candara"/>
                <a:cs typeface="Candara"/>
                <a:sym typeface="Candara"/>
              </a:rPr>
              <a:t>helpeth</a:t>
            </a:r>
            <a:r>
              <a:rPr lang="en-US" sz="2800" i="1" dirty="0">
                <a:solidFill>
                  <a:schemeClr val="lt1"/>
                </a:solidFill>
                <a:latin typeface="Candara"/>
                <a:ea typeface="Candara"/>
                <a:cs typeface="Candara"/>
                <a:sym typeface="Candara"/>
              </a:rPr>
              <a:t> our </a:t>
            </a:r>
            <a:r>
              <a:rPr lang="en-US" sz="2800" i="1" u="sng" dirty="0">
                <a:solidFill>
                  <a:schemeClr val="lt1"/>
                </a:solidFill>
                <a:latin typeface="Candara"/>
                <a:ea typeface="Candara"/>
                <a:cs typeface="Candara"/>
                <a:sym typeface="Candara"/>
              </a:rPr>
              <a:t>infirmities</a:t>
            </a:r>
            <a:r>
              <a:rPr lang="en-US" sz="2800" i="1" dirty="0">
                <a:solidFill>
                  <a:schemeClr val="lt1"/>
                </a:solidFill>
                <a:latin typeface="Candara"/>
                <a:ea typeface="Candara"/>
                <a:cs typeface="Candara"/>
                <a:sym typeface="Candara"/>
              </a:rPr>
              <a:t>: for we know not what we should pray for as we ought: but the Spirit itself maketh intercession for us with groanings which cannot be uttered. 27 And he that </a:t>
            </a:r>
            <a:r>
              <a:rPr lang="en-US" sz="2800" i="1" dirty="0" err="1">
                <a:solidFill>
                  <a:schemeClr val="lt1"/>
                </a:solidFill>
                <a:latin typeface="Candara"/>
                <a:ea typeface="Candara"/>
                <a:cs typeface="Candara"/>
                <a:sym typeface="Candara"/>
              </a:rPr>
              <a:t>searcheth</a:t>
            </a:r>
            <a:r>
              <a:rPr lang="en-US" sz="2800" i="1" dirty="0">
                <a:solidFill>
                  <a:schemeClr val="lt1"/>
                </a:solidFill>
                <a:latin typeface="Candara"/>
                <a:ea typeface="Candara"/>
                <a:cs typeface="Candara"/>
                <a:sym typeface="Candara"/>
              </a:rPr>
              <a:t> the hearts </a:t>
            </a:r>
            <a:r>
              <a:rPr lang="en-US" sz="2800" i="1" dirty="0" err="1">
                <a:solidFill>
                  <a:schemeClr val="lt1"/>
                </a:solidFill>
                <a:latin typeface="Candara"/>
                <a:ea typeface="Candara"/>
                <a:cs typeface="Candara"/>
                <a:sym typeface="Candara"/>
              </a:rPr>
              <a:t>knoweth</a:t>
            </a:r>
            <a:r>
              <a:rPr lang="en-US" sz="2800" i="1" dirty="0">
                <a:solidFill>
                  <a:schemeClr val="lt1"/>
                </a:solidFill>
                <a:latin typeface="Candara"/>
                <a:ea typeface="Candara"/>
                <a:cs typeface="Candara"/>
                <a:sym typeface="Candara"/>
              </a:rPr>
              <a:t> what is the mind of the Spirit, because he maketh intercession for the saints according to the will of God. </a:t>
            </a:r>
            <a:endParaRPr dirty="0"/>
          </a:p>
          <a:p>
            <a:pPr marL="0" marR="0" lvl="0" indent="0" algn="l" rtl="0">
              <a:spcBef>
                <a:spcPts val="0"/>
              </a:spcBef>
              <a:spcAft>
                <a:spcPts val="0"/>
              </a:spcAft>
              <a:buNone/>
            </a:pPr>
            <a:endParaRPr sz="2400" i="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3200" i="1" dirty="0">
                <a:solidFill>
                  <a:schemeClr val="lt1"/>
                </a:solidFill>
                <a:latin typeface="Candara"/>
                <a:ea typeface="Candara"/>
                <a:cs typeface="Candara"/>
                <a:sym typeface="Candara"/>
              </a:rPr>
              <a:t>28 And we know that all things work together for good to them that love God, to them who are the called according to his purpose. </a:t>
            </a:r>
            <a:endParaRPr dirty="0"/>
          </a:p>
          <a:p>
            <a:pPr marL="0" marR="0" lvl="0" indent="0" algn="ctr" rtl="0">
              <a:spcBef>
                <a:spcPts val="0"/>
              </a:spcBef>
              <a:spcAft>
                <a:spcPts val="0"/>
              </a:spcAft>
              <a:buNone/>
            </a:pPr>
            <a:endParaRPr sz="2400" i="1"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2400" i="1" dirty="0">
                <a:solidFill>
                  <a:schemeClr val="lt1"/>
                </a:solidFill>
                <a:latin typeface="Candara"/>
                <a:ea typeface="Candara"/>
                <a:cs typeface="Candara"/>
                <a:sym typeface="Candara"/>
              </a:rPr>
              <a:t>	</a:t>
            </a:r>
            <a:r>
              <a:rPr lang="en-US" sz="2800" i="1" dirty="0">
                <a:solidFill>
                  <a:schemeClr val="lt1"/>
                </a:solidFill>
                <a:latin typeface="Candara"/>
                <a:ea typeface="Candara"/>
                <a:cs typeface="Candara"/>
                <a:sym typeface="Candara"/>
              </a:rPr>
              <a:t>29 For whom he did foreknow, he also did predestinate to be conformed to the image of his Son, that he might be the firstborn among many brethren. 30 Moreover whom he did predestinate, them he also called: and whom he called, them he also justified: and whom he justified, them he also glorified. 31 What shall we then say to these things? If God be for us, who can be against us? </a:t>
            </a:r>
            <a:endParaRPr dirty="0"/>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p:txBody>
      </p:sp>
      <p:cxnSp>
        <p:nvCxnSpPr>
          <p:cNvPr id="225" name="Google Shape;225;p17"/>
          <p:cNvCxnSpPr/>
          <p:nvPr/>
        </p:nvCxnSpPr>
        <p:spPr>
          <a:xfrm>
            <a:off x="1884728" y="2905044"/>
            <a:ext cx="8305101" cy="0"/>
          </a:xfrm>
          <a:prstGeom prst="straightConnector1">
            <a:avLst/>
          </a:prstGeom>
          <a:noFill/>
          <a:ln w="47625" cap="flat" cmpd="sng">
            <a:solidFill>
              <a:srgbClr val="FFFF00"/>
            </a:solidFill>
            <a:prstDash val="solid"/>
            <a:round/>
            <a:headEnd type="none" w="sm" len="sm"/>
            <a:tailEnd type="none" w="sm" len="sm"/>
          </a:ln>
        </p:spPr>
      </p:cxnSp>
      <p:cxnSp>
        <p:nvCxnSpPr>
          <p:cNvPr id="226" name="Google Shape;226;p17"/>
          <p:cNvCxnSpPr/>
          <p:nvPr/>
        </p:nvCxnSpPr>
        <p:spPr>
          <a:xfrm>
            <a:off x="1884728" y="4261481"/>
            <a:ext cx="8305101" cy="0"/>
          </a:xfrm>
          <a:prstGeom prst="straightConnector1">
            <a:avLst/>
          </a:prstGeom>
          <a:noFill/>
          <a:ln w="47625" cap="flat" cmpd="sng">
            <a:solidFill>
              <a:srgbClr val="FFFF00"/>
            </a:solidFill>
            <a:prstDash val="solid"/>
            <a:round/>
            <a:headEnd type="none" w="sm" len="sm"/>
            <a:tailEnd type="none" w="sm" len="sm"/>
          </a:ln>
        </p:spPr>
      </p:cxn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190" name="Google Shape;190;p1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191" name="Google Shape;191;p1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92" name="Google Shape;192;p13"/>
          <p:cNvSpPr txBox="1"/>
          <p:nvPr/>
        </p:nvSpPr>
        <p:spPr>
          <a:xfrm>
            <a:off x="137459" y="136524"/>
            <a:ext cx="11855488" cy="68941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lt1"/>
                </a:solidFill>
                <a:latin typeface="Candara"/>
                <a:ea typeface="Candara"/>
                <a:cs typeface="Candara"/>
                <a:sym typeface="Candara"/>
              </a:rPr>
              <a:t>ROMANS 8:37-39</a:t>
            </a:r>
            <a:endParaRPr sz="1800" dirty="0"/>
          </a:p>
          <a:p>
            <a:pPr marL="0" marR="0" lvl="0" indent="0" algn="l" rtl="0">
              <a:spcBef>
                <a:spcPts val="0"/>
              </a:spcBef>
              <a:spcAft>
                <a:spcPts val="0"/>
              </a:spcAft>
              <a:buNone/>
            </a:pPr>
            <a:r>
              <a:rPr lang="en-US" sz="4400" i="1" dirty="0">
                <a:solidFill>
                  <a:schemeClr val="lt1"/>
                </a:solidFill>
                <a:latin typeface="Candara"/>
                <a:ea typeface="Candara"/>
                <a:cs typeface="Candara"/>
                <a:sym typeface="Candara"/>
              </a:rPr>
              <a:t>	Nay, in all these things we are more than conquerors </a:t>
            </a:r>
            <a:r>
              <a:rPr lang="en-US" sz="3600" dirty="0">
                <a:solidFill>
                  <a:srgbClr val="B0BFCD"/>
                </a:solidFill>
                <a:latin typeface="Candara"/>
                <a:ea typeface="Candara"/>
                <a:cs typeface="Candara"/>
                <a:sym typeface="Candara"/>
              </a:rPr>
              <a:t>[</a:t>
            </a:r>
            <a:r>
              <a:rPr lang="en-US" sz="3600" b="0" dirty="0">
                <a:solidFill>
                  <a:srgbClr val="B0BFCD"/>
                </a:solidFill>
                <a:latin typeface="Roboto"/>
                <a:ea typeface="Roboto"/>
                <a:cs typeface="Roboto"/>
                <a:sym typeface="Roboto"/>
              </a:rPr>
              <a:t>incomparable, outstanding]</a:t>
            </a:r>
            <a:r>
              <a:rPr lang="en-US" sz="4400" b="0" i="0" dirty="0">
                <a:solidFill>
                  <a:srgbClr val="B0BFCD"/>
                </a:solidFill>
                <a:latin typeface="Roboto"/>
                <a:ea typeface="Roboto"/>
                <a:cs typeface="Roboto"/>
                <a:sym typeface="Roboto"/>
              </a:rPr>
              <a:t> </a:t>
            </a:r>
            <a:r>
              <a:rPr lang="en-US" sz="4400" i="1" dirty="0">
                <a:solidFill>
                  <a:schemeClr val="lt1"/>
                </a:solidFill>
                <a:latin typeface="Candara"/>
                <a:ea typeface="Candara"/>
                <a:cs typeface="Candara"/>
                <a:sym typeface="Candara"/>
              </a:rPr>
              <a:t>through him that loved us. 38 For I am persuaded, that neither death, nor life, nor angels, nor principalities, nor powers, nor things present, nor things to come, 39 Nor height, nor depth, nor any other creature, shall be able to separate us from the love of God, which is in Christ Jesus our Lord. </a:t>
            </a:r>
            <a:endParaRPr sz="1800" dirty="0"/>
          </a:p>
          <a:p>
            <a:pPr marL="0" marR="0" lvl="0" indent="0" algn="l" rtl="0">
              <a:spcBef>
                <a:spcPts val="0"/>
              </a:spcBef>
              <a:spcAft>
                <a:spcPts val="0"/>
              </a:spcAft>
              <a:buNone/>
            </a:pPr>
            <a:endParaRPr sz="4000" dirty="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276" name="Google Shape;276;p2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277" name="Google Shape;277;p2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278" name="Google Shape;278;p23"/>
          <p:cNvSpPr txBox="1"/>
          <p:nvPr/>
        </p:nvSpPr>
        <p:spPr>
          <a:xfrm>
            <a:off x="270588" y="136525"/>
            <a:ext cx="11681926"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Candara"/>
                <a:ea typeface="Candara"/>
                <a:cs typeface="Candara"/>
                <a:sym typeface="Candara"/>
              </a:rPr>
              <a:t>I PETER 1:3-5</a:t>
            </a:r>
            <a:endParaRPr sz="1600"/>
          </a:p>
          <a:p>
            <a:pPr marL="0" marR="0" lvl="0" indent="0" algn="l" rtl="0">
              <a:spcBef>
                <a:spcPts val="0"/>
              </a:spcBef>
              <a:spcAft>
                <a:spcPts val="0"/>
              </a:spcAft>
              <a:buNone/>
            </a:pPr>
            <a:r>
              <a:rPr lang="en-US" sz="4000" i="1">
                <a:solidFill>
                  <a:schemeClr val="lt1"/>
                </a:solidFill>
                <a:latin typeface="Candara"/>
                <a:ea typeface="Candara"/>
                <a:cs typeface="Candara"/>
                <a:sym typeface="Candara"/>
              </a:rPr>
              <a:t>	Blessed be the God and Father of our Lord Jesus Christ, which according to his abundant mercy hath begotten us again unto a lively hope by the resurrection of Jesus Christ from the dead, 4 To an inheritance incorruptible, and undefiled, and that </a:t>
            </a:r>
            <a:r>
              <a:rPr lang="en-US" sz="4000" i="1" err="1">
                <a:solidFill>
                  <a:schemeClr val="lt1"/>
                </a:solidFill>
                <a:latin typeface="Candara"/>
                <a:ea typeface="Candara"/>
                <a:cs typeface="Candara"/>
                <a:sym typeface="Candara"/>
              </a:rPr>
              <a:t>fadeth</a:t>
            </a:r>
            <a:r>
              <a:rPr lang="en-US" sz="4000" i="1">
                <a:solidFill>
                  <a:schemeClr val="lt1"/>
                </a:solidFill>
                <a:latin typeface="Candara"/>
                <a:ea typeface="Candara"/>
                <a:cs typeface="Candara"/>
                <a:sym typeface="Candara"/>
              </a:rPr>
              <a:t> not away, reserved in heaven for you, 5 Who are </a:t>
            </a:r>
            <a:r>
              <a:rPr lang="en-US" sz="4000" b="1" i="1" u="sng">
                <a:solidFill>
                  <a:schemeClr val="lt1"/>
                </a:solidFill>
                <a:latin typeface="Candara"/>
                <a:ea typeface="Candara"/>
                <a:cs typeface="Candara"/>
                <a:sym typeface="Candara"/>
              </a:rPr>
              <a:t>kept by the power of God</a:t>
            </a:r>
            <a:r>
              <a:rPr lang="en-US" sz="4000" i="1">
                <a:solidFill>
                  <a:schemeClr val="lt1"/>
                </a:solidFill>
                <a:latin typeface="Candara"/>
                <a:ea typeface="Candara"/>
                <a:cs typeface="Candara"/>
                <a:sym typeface="Candara"/>
              </a:rPr>
              <a:t> through faith unto salvation ready to be revealed in the last time. </a:t>
            </a:r>
            <a:endParaRPr sz="1600"/>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292" name="Google Shape;292;p2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293" name="Google Shape;293;p2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294" name="Google Shape;294;p25"/>
          <p:cNvSpPr/>
          <p:nvPr/>
        </p:nvSpPr>
        <p:spPr>
          <a:xfrm>
            <a:off x="168964" y="0"/>
            <a:ext cx="11980506" cy="575538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HEBREWS 2:16-18</a:t>
            </a:r>
            <a:r>
              <a:rPr lang="en-US" sz="4000" i="1">
                <a:solidFill>
                  <a:schemeClr val="lt1"/>
                </a:solidFill>
                <a:latin typeface="Candara"/>
                <a:ea typeface="Candara"/>
                <a:cs typeface="Candara"/>
                <a:sym typeface="Candara"/>
              </a:rPr>
              <a:t>  </a:t>
            </a:r>
            <a:endParaRPr sz="1600"/>
          </a:p>
          <a:p>
            <a:pPr marL="0" marR="0" lvl="0" indent="0" algn="l" rtl="0">
              <a:spcBef>
                <a:spcPts val="0"/>
              </a:spcBef>
              <a:spcAft>
                <a:spcPts val="0"/>
              </a:spcAft>
              <a:buNone/>
            </a:pPr>
            <a:r>
              <a:rPr lang="en-US" sz="4000" i="1">
                <a:solidFill>
                  <a:schemeClr val="lt1"/>
                </a:solidFill>
                <a:latin typeface="Candara"/>
                <a:ea typeface="Candara"/>
                <a:cs typeface="Candara"/>
                <a:sym typeface="Candara"/>
              </a:rPr>
              <a:t>	For verily he took not on him the nature of angels; but he took on him the seed of Abraham. 17 Wherefore in all things it </a:t>
            </a:r>
            <a:r>
              <a:rPr lang="en-US" sz="4000" i="1" err="1">
                <a:solidFill>
                  <a:schemeClr val="lt1"/>
                </a:solidFill>
                <a:latin typeface="Candara"/>
                <a:ea typeface="Candara"/>
                <a:cs typeface="Candara"/>
                <a:sym typeface="Candara"/>
              </a:rPr>
              <a:t>behoved</a:t>
            </a:r>
            <a:r>
              <a:rPr lang="en-US" sz="4000" i="1">
                <a:solidFill>
                  <a:schemeClr val="lt1"/>
                </a:solidFill>
                <a:latin typeface="Candara"/>
                <a:ea typeface="Candara"/>
                <a:cs typeface="Candara"/>
                <a:sym typeface="Candara"/>
              </a:rPr>
              <a:t> him to be made like unto his brethren, that he might be a </a:t>
            </a:r>
            <a:r>
              <a:rPr lang="en-US" sz="4000" i="1" u="sng">
                <a:solidFill>
                  <a:schemeClr val="lt1"/>
                </a:solidFill>
                <a:latin typeface="Candara"/>
                <a:ea typeface="Candara"/>
                <a:cs typeface="Candara"/>
                <a:sym typeface="Candara"/>
              </a:rPr>
              <a:t>merciful and faithful high priest </a:t>
            </a:r>
            <a:r>
              <a:rPr lang="en-US" sz="4000" i="1">
                <a:solidFill>
                  <a:schemeClr val="lt1"/>
                </a:solidFill>
                <a:latin typeface="Candara"/>
                <a:ea typeface="Candara"/>
                <a:cs typeface="Candara"/>
                <a:sym typeface="Candara"/>
              </a:rPr>
              <a:t>in things pertaining to God, to make reconciliation for the sins of the people. 18 For in that he himself hath suffered being tempted, he is able to </a:t>
            </a:r>
            <a:r>
              <a:rPr lang="en-US" sz="4000" i="1" err="1">
                <a:solidFill>
                  <a:schemeClr val="lt1"/>
                </a:solidFill>
                <a:latin typeface="Candara"/>
                <a:ea typeface="Candara"/>
                <a:cs typeface="Candara"/>
                <a:sym typeface="Candara"/>
              </a:rPr>
              <a:t>succour</a:t>
            </a:r>
            <a:r>
              <a:rPr lang="en-US" sz="4000" i="1">
                <a:solidFill>
                  <a:schemeClr val="lt1"/>
                </a:solidFill>
                <a:latin typeface="Candara"/>
                <a:ea typeface="Candara"/>
                <a:cs typeface="Candara"/>
                <a:sym typeface="Candara"/>
              </a:rPr>
              <a:t> them that are tempted.</a:t>
            </a:r>
            <a:endParaRPr sz="5400">
              <a:solidFill>
                <a:schemeClr val="lt1"/>
              </a:solidFill>
              <a:latin typeface="Candara"/>
              <a:ea typeface="Candara"/>
              <a:cs typeface="Candara"/>
              <a:sym typeface="Candara"/>
            </a:endParaRPr>
          </a:p>
        </p:txBody>
      </p:sp>
      <p:sp>
        <p:nvSpPr>
          <p:cNvPr id="295" name="Google Shape;295;p25"/>
          <p:cNvSpPr txBox="1"/>
          <p:nvPr/>
        </p:nvSpPr>
        <p:spPr>
          <a:xfrm>
            <a:off x="2936810" y="3211677"/>
            <a:ext cx="617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lt1"/>
                </a:solidFill>
                <a:latin typeface="Candara"/>
                <a:ea typeface="Candara"/>
                <a:cs typeface="Candara"/>
                <a:sym typeface="Candara"/>
              </a:rPr>
              <a:t> </a:t>
            </a:r>
            <a:endParaRPr sz="180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53" name="Google Shape;453;p4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54" name="Google Shape;454;p4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55" name="Google Shape;455;p45"/>
          <p:cNvSpPr txBox="1"/>
          <p:nvPr/>
        </p:nvSpPr>
        <p:spPr>
          <a:xfrm>
            <a:off x="74645" y="0"/>
            <a:ext cx="12117355" cy="6370934"/>
          </a:xfrm>
          <a:prstGeom prst="rect">
            <a:avLst/>
          </a:prstGeom>
          <a:solidFill>
            <a:srgbClr val="4F4A3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dirty="0">
                <a:solidFill>
                  <a:schemeClr val="lt1"/>
                </a:solidFill>
                <a:latin typeface="Candara"/>
                <a:ea typeface="Candara"/>
                <a:cs typeface="Candara"/>
                <a:sym typeface="Candara"/>
              </a:rPr>
              <a:t>The solutions to Complexes:</a:t>
            </a:r>
            <a:endParaRPr dirty="0"/>
          </a:p>
          <a:p>
            <a:pPr marL="0" marR="0" lvl="0" indent="0" algn="l" rtl="0">
              <a:spcBef>
                <a:spcPts val="0"/>
              </a:spcBef>
              <a:spcAft>
                <a:spcPts val="0"/>
              </a:spcAft>
              <a:buNone/>
            </a:pPr>
            <a:r>
              <a:rPr lang="en-US" sz="3600" b="1" i="0" u="none" strike="noStrike" dirty="0">
                <a:solidFill>
                  <a:schemeClr val="lt1"/>
                </a:solidFill>
                <a:latin typeface="Candara"/>
                <a:ea typeface="Candara"/>
                <a:cs typeface="Candara"/>
                <a:sym typeface="Candara"/>
              </a:rPr>
              <a:t>1. Being Renewed in Christ: (I Sam. 30:6)</a:t>
            </a:r>
            <a:endParaRPr dirty="0"/>
          </a:p>
          <a:p>
            <a:pPr marL="0" marR="0" lvl="0" indent="0" algn="l" rtl="0">
              <a:spcBef>
                <a:spcPts val="0"/>
              </a:spcBef>
              <a:spcAft>
                <a:spcPts val="0"/>
              </a:spcAft>
              <a:buNone/>
            </a:pPr>
            <a:r>
              <a:rPr lang="en-US" sz="3600" b="1" i="0" u="none" strike="noStrike" dirty="0">
                <a:solidFill>
                  <a:schemeClr val="lt1"/>
                </a:solidFill>
                <a:latin typeface="Candara"/>
                <a:ea typeface="Candara"/>
                <a:cs typeface="Candara"/>
                <a:sym typeface="Candara"/>
              </a:rPr>
              <a:t>• </a:t>
            </a:r>
            <a:r>
              <a:rPr lang="en-US" sz="3600" b="0" i="0" u="none" strike="noStrike" dirty="0">
                <a:solidFill>
                  <a:schemeClr val="lt1"/>
                </a:solidFill>
                <a:latin typeface="Candara"/>
                <a:ea typeface="Candara"/>
                <a:cs typeface="Candara"/>
                <a:sym typeface="Candara"/>
              </a:rPr>
              <a:t>Finding your identity in Christ;</a:t>
            </a:r>
            <a:endParaRPr dirty="0"/>
          </a:p>
          <a:p>
            <a:pPr marL="0" marR="0" lvl="0" indent="0" algn="l" rtl="0">
              <a:spcBef>
                <a:spcPts val="0"/>
              </a:spcBef>
              <a:spcAft>
                <a:spcPts val="0"/>
              </a:spcAft>
              <a:buNone/>
            </a:pPr>
            <a:r>
              <a:rPr lang="en-US" sz="3600" b="1" i="0" u="none" strike="noStrike" dirty="0">
                <a:solidFill>
                  <a:schemeClr val="lt1"/>
                </a:solidFill>
                <a:latin typeface="Candara"/>
                <a:ea typeface="Candara"/>
                <a:cs typeface="Candara"/>
                <a:sym typeface="Candara"/>
              </a:rPr>
              <a:t>• </a:t>
            </a:r>
            <a:r>
              <a:rPr lang="en-US" sz="3600" b="0" i="0" u="none" strike="noStrike" dirty="0">
                <a:solidFill>
                  <a:schemeClr val="lt1"/>
                </a:solidFill>
                <a:latin typeface="Candara"/>
                <a:ea typeface="Candara"/>
                <a:cs typeface="Candara"/>
                <a:sym typeface="Candara"/>
              </a:rPr>
              <a:t>Developing a RIGHT image of who Jesus Christ is (especially 	as an Advocate);</a:t>
            </a:r>
            <a:endParaRPr dirty="0"/>
          </a:p>
          <a:p>
            <a:pPr marL="0" marR="0" lvl="0" indent="0" algn="l" rtl="0">
              <a:spcBef>
                <a:spcPts val="0"/>
              </a:spcBef>
              <a:spcAft>
                <a:spcPts val="0"/>
              </a:spcAft>
              <a:buNone/>
            </a:pPr>
            <a:r>
              <a:rPr lang="en-US" sz="3600" b="1" dirty="0">
                <a:solidFill>
                  <a:schemeClr val="lt1"/>
                </a:solidFill>
                <a:latin typeface="Candara"/>
                <a:ea typeface="Candara"/>
                <a:cs typeface="Candara"/>
                <a:sym typeface="Candara"/>
              </a:rPr>
              <a:t>2.</a:t>
            </a:r>
            <a:r>
              <a:rPr lang="en-US" sz="3600" b="1" i="0" u="none" strike="noStrike" dirty="0">
                <a:solidFill>
                  <a:schemeClr val="lt1"/>
                </a:solidFill>
                <a:latin typeface="Candara"/>
                <a:ea typeface="Candara"/>
                <a:cs typeface="Candara"/>
                <a:sym typeface="Candara"/>
              </a:rPr>
              <a:t> </a:t>
            </a:r>
            <a:r>
              <a:rPr lang="en-US" sz="3600" b="0" i="0" u="none" strike="noStrike" dirty="0">
                <a:solidFill>
                  <a:schemeClr val="lt1"/>
                </a:solidFill>
                <a:latin typeface="Candara"/>
                <a:ea typeface="Candara"/>
                <a:cs typeface="Candara"/>
                <a:sym typeface="Candara"/>
              </a:rPr>
              <a:t>Using Scripture, understanding spiritual application to 		change your heart &amp; mind.</a:t>
            </a:r>
            <a:endParaRPr dirty="0"/>
          </a:p>
          <a:p>
            <a:pPr marL="0" marR="0" lvl="0" indent="0" algn="l" rtl="0">
              <a:spcBef>
                <a:spcPts val="0"/>
              </a:spcBef>
              <a:spcAft>
                <a:spcPts val="0"/>
              </a:spcAft>
              <a:buNone/>
            </a:pPr>
            <a:r>
              <a:rPr lang="en-US" sz="3600" b="1" dirty="0">
                <a:solidFill>
                  <a:schemeClr val="lt1"/>
                </a:solidFill>
                <a:latin typeface="Candara"/>
                <a:ea typeface="Candara"/>
                <a:cs typeface="Candara"/>
                <a:sym typeface="Candara"/>
              </a:rPr>
              <a:t>3</a:t>
            </a:r>
            <a:r>
              <a:rPr lang="en-US" sz="3600" b="1" i="0" u="none" strike="noStrike" dirty="0">
                <a:solidFill>
                  <a:schemeClr val="lt1"/>
                </a:solidFill>
                <a:latin typeface="Candara"/>
                <a:ea typeface="Candara"/>
                <a:cs typeface="Candara"/>
                <a:sym typeface="Candara"/>
              </a:rPr>
              <a:t>. Love (for Christ, for yourself, for each other)</a:t>
            </a:r>
            <a:endParaRPr dirty="0"/>
          </a:p>
          <a:p>
            <a:pPr marL="0" marR="0" lvl="0" indent="0" algn="l" rtl="0">
              <a:spcBef>
                <a:spcPts val="0"/>
              </a:spcBef>
              <a:spcAft>
                <a:spcPts val="0"/>
              </a:spcAft>
              <a:buNone/>
            </a:pPr>
            <a:r>
              <a:rPr lang="en-US" sz="3600" b="0" i="0" u="none" strike="noStrike" dirty="0">
                <a:solidFill>
                  <a:schemeClr val="lt1"/>
                </a:solidFill>
                <a:latin typeface="Candara"/>
                <a:ea typeface="Candara"/>
                <a:cs typeface="Candara"/>
                <a:sym typeface="Candara"/>
              </a:rPr>
              <a:t>	a. Being able to receive the Love of God in all your 				weaknesses;</a:t>
            </a:r>
            <a:endParaRPr dirty="0"/>
          </a:p>
          <a:p>
            <a:pPr marL="0" marR="0" lvl="0" indent="0" algn="l" rtl="0">
              <a:spcBef>
                <a:spcPts val="0"/>
              </a:spcBef>
              <a:spcAft>
                <a:spcPts val="0"/>
              </a:spcAft>
              <a:buNone/>
            </a:pPr>
            <a:r>
              <a:rPr lang="en-US" sz="3600" b="0" i="0" u="none" strike="noStrike" dirty="0">
                <a:solidFill>
                  <a:schemeClr val="lt1"/>
                </a:solidFill>
                <a:latin typeface="Candara"/>
                <a:ea typeface="Candara"/>
                <a:cs typeface="Candara"/>
                <a:sym typeface="Candara"/>
              </a:rPr>
              <a:t>		</a:t>
            </a:r>
            <a:endParaRPr sz="3600" dirty="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324DF-6B9E-14C5-82DB-7F501864AC13}"/>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4C53281E-1826-E374-23B3-184149379509}"/>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D7258DFB-94E0-0C04-A4FB-FBC01A02E6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5" name="Picture 4">
            <a:extLst>
              <a:ext uri="{FF2B5EF4-FFF2-40B4-BE49-F238E27FC236}">
                <a16:creationId xmlns:a16="http://schemas.microsoft.com/office/drawing/2014/main" id="{9312CEC8-73EF-9CD2-0FEF-EFD1E605C74C}"/>
              </a:ext>
            </a:extLst>
          </p:cNvPr>
          <p:cNvPicPr>
            <a:picLocks noChangeAspect="1"/>
          </p:cNvPicPr>
          <p:nvPr/>
        </p:nvPicPr>
        <p:blipFill>
          <a:blip r:embed="rId2" cstate="screen">
            <a:extLst>
              <a:ext uri="{28A0092B-C50C-407E-A947-70E740481C1C}">
                <a14:useLocalDpi xmlns:a14="http://schemas.microsoft.com/office/drawing/2010/main"/>
              </a:ext>
            </a:extLst>
          </a:blip>
          <a:srcRect r="-1190"/>
          <a:stretch>
            <a:fillRect/>
          </a:stretch>
        </p:blipFill>
        <p:spPr>
          <a:xfrm>
            <a:off x="197225" y="1737101"/>
            <a:ext cx="11897184" cy="4984375"/>
          </a:xfrm>
          <a:prstGeom prst="rect">
            <a:avLst/>
          </a:prstGeom>
        </p:spPr>
      </p:pic>
      <p:sp>
        <p:nvSpPr>
          <p:cNvPr id="7" name="TextBox 6">
            <a:extLst>
              <a:ext uri="{FF2B5EF4-FFF2-40B4-BE49-F238E27FC236}">
                <a16:creationId xmlns:a16="http://schemas.microsoft.com/office/drawing/2014/main" id="{9594456E-9211-25BC-BD73-43C2567B0AC7}"/>
              </a:ext>
            </a:extLst>
          </p:cNvPr>
          <p:cNvSpPr txBox="1"/>
          <p:nvPr/>
        </p:nvSpPr>
        <p:spPr>
          <a:xfrm>
            <a:off x="197225" y="92635"/>
            <a:ext cx="11897184" cy="1569660"/>
          </a:xfrm>
          <a:prstGeom prst="rect">
            <a:avLst/>
          </a:prstGeom>
          <a:noFill/>
        </p:spPr>
        <p:txBody>
          <a:bodyPr wrap="square">
            <a:spAutoFit/>
          </a:bodyPr>
          <a:lstStyle/>
          <a:p>
            <a:r>
              <a:rPr lang="en-US" sz="3200" dirty="0">
                <a:solidFill>
                  <a:schemeClr val="bg1"/>
                </a:solidFill>
              </a:rPr>
              <a:t>“A few of the believers came to meet me today in a place called </a:t>
            </a:r>
            <a:r>
              <a:rPr lang="en-US" sz="3200" dirty="0" err="1">
                <a:solidFill>
                  <a:schemeClr val="bg1"/>
                </a:solidFill>
              </a:rPr>
              <a:t>Chimhenga</a:t>
            </a:r>
            <a:r>
              <a:rPr lang="en-US" sz="3200" dirty="0">
                <a:solidFill>
                  <a:schemeClr val="bg1"/>
                </a:solidFill>
              </a:rPr>
              <a:t>. They say thank you for all your help with books and bibles.”</a:t>
            </a:r>
          </a:p>
        </p:txBody>
      </p:sp>
    </p:spTree>
    <p:extLst>
      <p:ext uri="{BB962C8B-B14F-4D97-AF65-F5344CB8AC3E}">
        <p14:creationId xmlns:p14="http://schemas.microsoft.com/office/powerpoint/2010/main" val="191119879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61" name="Google Shape;461;p4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62" name="Google Shape;462;p4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63" name="Google Shape;463;p46"/>
          <p:cNvSpPr txBox="1"/>
          <p:nvPr/>
        </p:nvSpPr>
        <p:spPr>
          <a:xfrm>
            <a:off x="83977" y="0"/>
            <a:ext cx="11971174" cy="6863377"/>
          </a:xfrm>
          <a:prstGeom prst="rect">
            <a:avLst/>
          </a:prstGeom>
          <a:solidFill>
            <a:srgbClr val="4F4A3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ndara"/>
                <a:ea typeface="Candara"/>
                <a:cs typeface="Candara"/>
                <a:sym typeface="Candara"/>
              </a:rPr>
              <a:t>QUESTIONS.AND.ANSWERS.4</a:t>
            </a:r>
            <a:endParaRPr/>
          </a:p>
          <a:p>
            <a:pPr marL="0" marR="0" lvl="0" indent="0" algn="l" rtl="0">
              <a:spcBef>
                <a:spcPts val="0"/>
              </a:spcBef>
              <a:spcAft>
                <a:spcPts val="0"/>
              </a:spcAft>
              <a:buNone/>
            </a:pPr>
            <a:r>
              <a:rPr lang="en-US" sz="3600">
                <a:solidFill>
                  <a:schemeClr val="lt1"/>
                </a:solidFill>
                <a:latin typeface="Candara"/>
                <a:ea typeface="Candara"/>
                <a:cs typeface="Candara"/>
                <a:sym typeface="Candara"/>
              </a:rPr>
              <a:t>	389. </a:t>
            </a:r>
            <a:r>
              <a:rPr lang="en-US" sz="3600" i="1">
                <a:solidFill>
                  <a:schemeClr val="lt1"/>
                </a:solidFill>
                <a:latin typeface="Candara"/>
                <a:ea typeface="Candara"/>
                <a:cs typeface="Candara"/>
                <a:sym typeface="Candara"/>
              </a:rPr>
              <a:t>When a person realizes he has an inferior complex, or some sort of complex, how may he overcome this? Should it be if he was the only child caused this in his early youth?</a:t>
            </a:r>
            <a:endParaRPr/>
          </a:p>
          <a:p>
            <a:pPr marL="0" marR="0" lvl="0" indent="0" algn="l" rtl="0">
              <a:spcBef>
                <a:spcPts val="0"/>
              </a:spcBef>
              <a:spcAft>
                <a:spcPts val="0"/>
              </a:spcAft>
              <a:buNone/>
            </a:pPr>
            <a:r>
              <a:rPr lang="en-US" sz="3600">
                <a:solidFill>
                  <a:schemeClr val="lt1"/>
                </a:solidFill>
                <a:latin typeface="Candara"/>
                <a:ea typeface="Candara"/>
                <a:cs typeface="Candara"/>
                <a:sym typeface="Candara"/>
              </a:rPr>
              <a:t>	Take exactly the opposite. If you're always wanting your way, and that one little brat that wants to always have everything your way, turn right back around and give everything you got the other way. If you're selfish and you want to hold everything, then start giving away what you got. Just go the vice versa. That's the way to overcome anything is an antidote. 						64-0830 </a:t>
            </a:r>
            <a:endParaRPr/>
          </a:p>
          <a:p>
            <a:pPr marL="0" marR="0" lvl="0" indent="0" algn="l" rtl="0">
              <a:spcBef>
                <a:spcPts val="0"/>
              </a:spcBef>
              <a:spcAft>
                <a:spcPts val="0"/>
              </a:spcAft>
              <a:buNone/>
            </a:pPr>
            <a:endParaRPr sz="360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0710A-6E99-A8A9-8861-3CFFBA97E0C5}"/>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56FDCF1E-411D-EAED-D3DD-2215AFD29B9F}"/>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6822C5ED-2843-923B-ADDB-8174CC8272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1026" name="Picture 2" descr="Caring for Each Other | Embrace Mindfulness">
            <a:extLst>
              <a:ext uri="{FF2B5EF4-FFF2-40B4-BE49-F238E27FC236}">
                <a16:creationId xmlns:a16="http://schemas.microsoft.com/office/drawing/2014/main" id="{82360054-187C-4BDD-8C97-05AFF09C01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5267" y="0"/>
            <a:ext cx="6707605" cy="3823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A94C0A-8252-7392-A01F-9351CB3CEB12}"/>
              </a:ext>
            </a:extLst>
          </p:cNvPr>
          <p:cNvSpPr txBox="1"/>
          <p:nvPr/>
        </p:nvSpPr>
        <p:spPr>
          <a:xfrm>
            <a:off x="545805" y="2979126"/>
            <a:ext cx="11100390" cy="2862322"/>
          </a:xfrm>
          <a:prstGeom prst="rect">
            <a:avLst/>
          </a:prstGeom>
          <a:noFill/>
        </p:spPr>
        <p:txBody>
          <a:bodyPr wrap="square">
            <a:spAutoFit/>
          </a:bodyPr>
          <a:lstStyle/>
          <a:p>
            <a:r>
              <a:rPr lang="en-US" sz="3600">
                <a:solidFill>
                  <a:schemeClr val="bg1"/>
                </a:solidFill>
                <a:latin typeface="+mj-lt"/>
              </a:rPr>
              <a:t>PROVERBS 27:10</a:t>
            </a:r>
          </a:p>
          <a:p>
            <a:r>
              <a:rPr lang="en-US" sz="3600" i="1">
                <a:solidFill>
                  <a:schemeClr val="bg1"/>
                </a:solidFill>
                <a:latin typeface="+mj-lt"/>
              </a:rPr>
              <a:t>Thine own friend, and thy father's friend, forsake not; neither go into thy brother's house in the day of thy calamity: for better is a </a:t>
            </a:r>
            <a:r>
              <a:rPr lang="en-US" sz="3600" i="1" err="1">
                <a:solidFill>
                  <a:schemeClr val="bg1"/>
                </a:solidFill>
                <a:latin typeface="+mj-lt"/>
              </a:rPr>
              <a:t>neighbour</a:t>
            </a:r>
            <a:r>
              <a:rPr lang="en-US" sz="3600" i="1">
                <a:solidFill>
                  <a:schemeClr val="bg1"/>
                </a:solidFill>
                <a:latin typeface="+mj-lt"/>
              </a:rPr>
              <a:t> that is near than a brother far off.</a:t>
            </a:r>
          </a:p>
        </p:txBody>
      </p:sp>
    </p:spTree>
    <p:extLst>
      <p:ext uri="{BB962C8B-B14F-4D97-AF65-F5344CB8AC3E}">
        <p14:creationId xmlns:p14="http://schemas.microsoft.com/office/powerpoint/2010/main" val="406427448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2C7A1-838E-934F-4B8C-7ED26F329940}"/>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C1B3A5B8-EA56-4953-516E-129EFF56AF74}"/>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39ABFEB5-C1FD-84B7-CC51-4473D611F8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6" name="TextBox 5">
            <a:extLst>
              <a:ext uri="{FF2B5EF4-FFF2-40B4-BE49-F238E27FC236}">
                <a16:creationId xmlns:a16="http://schemas.microsoft.com/office/drawing/2014/main" id="{0465ACD8-66B9-A7D1-DA60-225BB16E8016}"/>
              </a:ext>
            </a:extLst>
          </p:cNvPr>
          <p:cNvSpPr txBox="1"/>
          <p:nvPr/>
        </p:nvSpPr>
        <p:spPr>
          <a:xfrm>
            <a:off x="320040" y="237744"/>
            <a:ext cx="11448288" cy="3539430"/>
          </a:xfrm>
          <a:prstGeom prst="rect">
            <a:avLst/>
          </a:prstGeom>
          <a:noFill/>
        </p:spPr>
        <p:txBody>
          <a:bodyPr wrap="square">
            <a:spAutoFit/>
          </a:bodyPr>
          <a:lstStyle/>
          <a:p>
            <a:r>
              <a:rPr lang="en-US" sz="4400" b="1">
                <a:solidFill>
                  <a:schemeClr val="bg1"/>
                </a:solidFill>
                <a:latin typeface="+mj-lt"/>
              </a:rPr>
              <a:t>BLIND.BARTIMAEUS</a:t>
            </a:r>
          </a:p>
          <a:p>
            <a:r>
              <a:rPr lang="en-US" sz="3600">
                <a:solidFill>
                  <a:schemeClr val="bg1"/>
                </a:solidFill>
                <a:latin typeface="+mj-lt"/>
              </a:rPr>
              <a:t>	2 It's been so nice, I met some of the people from the meeting here today, several of them on the street. And I tell you, it's going to be hard for us to leave this place. This is so nice. The people are nice and friendly. We certainly appreciate that. </a:t>
            </a:r>
            <a:r>
              <a:rPr lang="en-US" sz="2000">
                <a:solidFill>
                  <a:schemeClr val="bg1"/>
                </a:solidFill>
              </a:rPr>
              <a:t>59-1127 </a:t>
            </a:r>
            <a:endParaRPr lang="en-US" sz="3600">
              <a:solidFill>
                <a:schemeClr val="bg1"/>
              </a:solidFill>
              <a:latin typeface="+mj-lt"/>
            </a:endParaRPr>
          </a:p>
        </p:txBody>
      </p:sp>
    </p:spTree>
    <p:extLst>
      <p:ext uri="{BB962C8B-B14F-4D97-AF65-F5344CB8AC3E}">
        <p14:creationId xmlns:p14="http://schemas.microsoft.com/office/powerpoint/2010/main" val="388463755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C21B8-0BAE-7299-6E88-FCC384ED2FEC}"/>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5473AC63-9885-866B-0516-7BE4631B110F}"/>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3D8C48CA-8149-1B14-972F-F1651B7C21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6" name="TextBox 5">
            <a:extLst>
              <a:ext uri="{FF2B5EF4-FFF2-40B4-BE49-F238E27FC236}">
                <a16:creationId xmlns:a16="http://schemas.microsoft.com/office/drawing/2014/main" id="{295CC0C1-FD64-3E34-8259-B8672AEC8423}"/>
              </a:ext>
            </a:extLst>
          </p:cNvPr>
          <p:cNvSpPr txBox="1"/>
          <p:nvPr/>
        </p:nvSpPr>
        <p:spPr>
          <a:xfrm>
            <a:off x="170121" y="136524"/>
            <a:ext cx="11887200" cy="6370975"/>
          </a:xfrm>
          <a:prstGeom prst="rect">
            <a:avLst/>
          </a:prstGeom>
          <a:noFill/>
        </p:spPr>
        <p:txBody>
          <a:bodyPr wrap="square">
            <a:spAutoFit/>
          </a:bodyPr>
          <a:lstStyle/>
          <a:p>
            <a:r>
              <a:rPr lang="en-US" sz="4800" b="1">
                <a:solidFill>
                  <a:schemeClr val="bg1"/>
                </a:solidFill>
                <a:latin typeface="+mj-lt"/>
              </a:rPr>
              <a:t>BELIEVEST.THOU.THIS</a:t>
            </a:r>
          </a:p>
          <a:p>
            <a:r>
              <a:rPr lang="en-US" sz="4000">
                <a:solidFill>
                  <a:schemeClr val="bg1"/>
                </a:solidFill>
                <a:latin typeface="+mj-lt"/>
              </a:rPr>
              <a:t>	31  I tell you, that's what's a whole lot the matter with the people today. They're not friendly like they used to be. The people has got too selfish, got to a place where they think they live in a little world by themself. Why, you know it used to be out on the farm, when one of the neighbors would get sick, we'd go out and help do their work, and cut the wood and bring it in. And now, you don't know your neighbor's dead unless you're to read it in the paper. </a:t>
            </a:r>
          </a:p>
        </p:txBody>
      </p:sp>
    </p:spTree>
    <p:extLst>
      <p:ext uri="{BB962C8B-B14F-4D97-AF65-F5344CB8AC3E}">
        <p14:creationId xmlns:p14="http://schemas.microsoft.com/office/powerpoint/2010/main" val="33834165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3D3964-E5D5-B292-1805-0647970F0566}"/>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FDA40B62-067C-9B3C-8C0D-556E1E7818C8}"/>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25C79FBE-B3ED-8BBE-0198-8EBCF632B7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6" name="TextBox 5">
            <a:extLst>
              <a:ext uri="{FF2B5EF4-FFF2-40B4-BE49-F238E27FC236}">
                <a16:creationId xmlns:a16="http://schemas.microsoft.com/office/drawing/2014/main" id="{788409E8-CCA8-C59F-CBAD-56CA491A7214}"/>
              </a:ext>
            </a:extLst>
          </p:cNvPr>
          <p:cNvSpPr txBox="1"/>
          <p:nvPr/>
        </p:nvSpPr>
        <p:spPr>
          <a:xfrm>
            <a:off x="212651" y="136525"/>
            <a:ext cx="11748977" cy="4401205"/>
          </a:xfrm>
          <a:prstGeom prst="rect">
            <a:avLst/>
          </a:prstGeom>
          <a:noFill/>
        </p:spPr>
        <p:txBody>
          <a:bodyPr wrap="square">
            <a:spAutoFit/>
          </a:bodyPr>
          <a:lstStyle/>
          <a:p>
            <a:r>
              <a:rPr lang="en-US" sz="4000">
                <a:solidFill>
                  <a:schemeClr val="bg1"/>
                </a:solidFill>
                <a:latin typeface="+mj-lt"/>
              </a:rPr>
              <a:t>	32 And the people pass down the street, used to we'd grab a hold of one another's hands and shake their hands like that, "</a:t>
            </a:r>
            <a:r>
              <a:rPr lang="en-US" sz="4000" i="1">
                <a:solidFill>
                  <a:schemeClr val="bg1"/>
                </a:solidFill>
                <a:latin typeface="+mj-lt"/>
              </a:rPr>
              <a:t>How are you, brother?" </a:t>
            </a:r>
            <a:r>
              <a:rPr lang="en-US" sz="4000">
                <a:solidFill>
                  <a:schemeClr val="bg1"/>
                </a:solidFill>
                <a:latin typeface="+mj-lt"/>
              </a:rPr>
              <a:t>And today when they pass on the street, they give a little silly grin, throw their head up in the air. I despise that old somebody feel they're bigger than somebody else. 									50-0115 </a:t>
            </a:r>
          </a:p>
        </p:txBody>
      </p:sp>
    </p:spTree>
    <p:extLst>
      <p:ext uri="{BB962C8B-B14F-4D97-AF65-F5344CB8AC3E}">
        <p14:creationId xmlns:p14="http://schemas.microsoft.com/office/powerpoint/2010/main" val="39900767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64589-D3E4-D715-FBE4-DA9C32BD27BC}"/>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40CB57DB-E62B-F75E-6DFC-9CFBB7B46344}"/>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81A568AB-00AD-2AA9-CFE0-AE7637DEC0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6" name="TextBox 5">
            <a:extLst>
              <a:ext uri="{FF2B5EF4-FFF2-40B4-BE49-F238E27FC236}">
                <a16:creationId xmlns:a16="http://schemas.microsoft.com/office/drawing/2014/main" id="{F16F2F4E-E5DB-1240-4222-BFD07840C6F0}"/>
              </a:ext>
            </a:extLst>
          </p:cNvPr>
          <p:cNvSpPr txBox="1"/>
          <p:nvPr/>
        </p:nvSpPr>
        <p:spPr>
          <a:xfrm>
            <a:off x="1389888" y="2989452"/>
            <a:ext cx="10259568" cy="2549416"/>
          </a:xfrm>
          <a:prstGeom prst="rect">
            <a:avLst/>
          </a:prstGeom>
          <a:noFill/>
        </p:spPr>
        <p:txBody>
          <a:bodyPr wrap="square">
            <a:spAutoFit/>
          </a:bodyPr>
          <a:lstStyle/>
          <a:p>
            <a:pPr algn="l">
              <a:buNone/>
            </a:pPr>
            <a:r>
              <a:rPr lang="en-US" sz="4800" b="1" i="0">
                <a:solidFill>
                  <a:schemeClr val="bg1"/>
                </a:solidFill>
                <a:effectLst/>
                <a:latin typeface="+mj-lt"/>
              </a:rPr>
              <a:t>Proverbs 18:24 </a:t>
            </a:r>
            <a:r>
              <a:rPr lang="en-US" sz="2800" b="0" i="0">
                <a:solidFill>
                  <a:schemeClr val="bg1"/>
                </a:solidFill>
                <a:effectLst/>
                <a:latin typeface="+mj-lt"/>
              </a:rPr>
              <a:t>(CJB)</a:t>
            </a:r>
            <a:endParaRPr lang="en-US" sz="3200" b="0" i="0">
              <a:solidFill>
                <a:schemeClr val="bg1"/>
              </a:solidFill>
              <a:effectLst/>
              <a:latin typeface="+mj-lt"/>
            </a:endParaRPr>
          </a:p>
          <a:p>
            <a:pPr algn="l">
              <a:spcBef>
                <a:spcPts val="3750"/>
              </a:spcBef>
            </a:pPr>
            <a:r>
              <a:rPr lang="en-US" sz="4400" b="1" i="0" baseline="30000">
                <a:solidFill>
                  <a:schemeClr val="bg1"/>
                </a:solidFill>
                <a:effectLst/>
                <a:latin typeface="+mj-lt"/>
              </a:rPr>
              <a:t>2</a:t>
            </a:r>
            <a:r>
              <a:rPr lang="en-US" sz="4000" b="1" i="0" baseline="30000">
                <a:solidFill>
                  <a:schemeClr val="bg1"/>
                </a:solidFill>
                <a:effectLst/>
                <a:latin typeface="+mj-lt"/>
              </a:rPr>
              <a:t>4 </a:t>
            </a:r>
            <a:r>
              <a:rPr lang="en-US" sz="4000" b="0" i="0">
                <a:solidFill>
                  <a:schemeClr val="bg1"/>
                </a:solidFill>
                <a:effectLst/>
                <a:latin typeface="+mj-lt"/>
              </a:rPr>
              <a:t>Some “friends” pretend to be friends,</a:t>
            </a:r>
            <a:br>
              <a:rPr lang="en-US" sz="4000" b="0" i="0">
                <a:solidFill>
                  <a:schemeClr val="bg1"/>
                </a:solidFill>
                <a:effectLst/>
                <a:latin typeface="+mj-lt"/>
              </a:rPr>
            </a:br>
            <a:r>
              <a:rPr lang="en-US" sz="4000" b="0" i="0">
                <a:solidFill>
                  <a:schemeClr val="bg1"/>
                </a:solidFill>
                <a:effectLst/>
                <a:latin typeface="+mj-lt"/>
              </a:rPr>
              <a:t>    but a true friend sticks closer than a brother.</a:t>
            </a:r>
          </a:p>
        </p:txBody>
      </p:sp>
      <p:sp>
        <p:nvSpPr>
          <p:cNvPr id="8" name="TextBox 7">
            <a:extLst>
              <a:ext uri="{FF2B5EF4-FFF2-40B4-BE49-F238E27FC236}">
                <a16:creationId xmlns:a16="http://schemas.microsoft.com/office/drawing/2014/main" id="{6CA54069-A4D0-A1E7-7F85-DE79EA60DC54}"/>
              </a:ext>
            </a:extLst>
          </p:cNvPr>
          <p:cNvSpPr txBox="1"/>
          <p:nvPr/>
        </p:nvSpPr>
        <p:spPr>
          <a:xfrm>
            <a:off x="280416" y="105723"/>
            <a:ext cx="11631168" cy="2554545"/>
          </a:xfrm>
          <a:prstGeom prst="rect">
            <a:avLst/>
          </a:prstGeom>
          <a:noFill/>
        </p:spPr>
        <p:txBody>
          <a:bodyPr wrap="square">
            <a:spAutoFit/>
          </a:bodyPr>
          <a:lstStyle/>
          <a:p>
            <a:r>
              <a:rPr lang="en-US" sz="4000" b="1">
                <a:solidFill>
                  <a:schemeClr val="bg1"/>
                </a:solidFill>
                <a:latin typeface="+mj-lt"/>
              </a:rPr>
              <a:t>PROVERBS 18:24</a:t>
            </a:r>
            <a:endParaRPr lang="en-US" sz="4000" b="1" i="1">
              <a:solidFill>
                <a:schemeClr val="bg1"/>
              </a:solidFill>
              <a:latin typeface="+mj-lt"/>
            </a:endParaRPr>
          </a:p>
          <a:p>
            <a:r>
              <a:rPr lang="en-US" sz="4000" i="1">
                <a:solidFill>
                  <a:schemeClr val="bg1"/>
                </a:solidFill>
                <a:latin typeface="+mj-lt"/>
              </a:rPr>
              <a:t>	A man that hath friends must shew himself friendly: and there is a friend that </a:t>
            </a:r>
            <a:r>
              <a:rPr lang="en-US" sz="4000" i="1" err="1">
                <a:solidFill>
                  <a:schemeClr val="bg1"/>
                </a:solidFill>
                <a:latin typeface="+mj-lt"/>
              </a:rPr>
              <a:t>sticketh</a:t>
            </a:r>
            <a:r>
              <a:rPr lang="en-US" sz="4000" i="1">
                <a:solidFill>
                  <a:schemeClr val="bg1"/>
                </a:solidFill>
                <a:latin typeface="+mj-lt"/>
              </a:rPr>
              <a:t> closer than a brother.</a:t>
            </a:r>
          </a:p>
        </p:txBody>
      </p:sp>
    </p:spTree>
    <p:extLst>
      <p:ext uri="{BB962C8B-B14F-4D97-AF65-F5344CB8AC3E}">
        <p14:creationId xmlns:p14="http://schemas.microsoft.com/office/powerpoint/2010/main" val="180195136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49C00-FBA6-592B-46FA-A7A263791828}"/>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D826E6D8-2829-B1EE-9379-D8F7B1204F8D}"/>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E8B72A80-6A03-C548-E221-29549B46CE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6" name="TextBox 5">
            <a:extLst>
              <a:ext uri="{FF2B5EF4-FFF2-40B4-BE49-F238E27FC236}">
                <a16:creationId xmlns:a16="http://schemas.microsoft.com/office/drawing/2014/main" id="{5AEDF485-92EF-A25B-74A4-330EA0A6CC5E}"/>
              </a:ext>
            </a:extLst>
          </p:cNvPr>
          <p:cNvSpPr txBox="1"/>
          <p:nvPr/>
        </p:nvSpPr>
        <p:spPr>
          <a:xfrm>
            <a:off x="159487" y="136524"/>
            <a:ext cx="11855303" cy="5509200"/>
          </a:xfrm>
          <a:prstGeom prst="rect">
            <a:avLst/>
          </a:prstGeom>
          <a:noFill/>
        </p:spPr>
        <p:txBody>
          <a:bodyPr wrap="square">
            <a:spAutoFit/>
          </a:bodyPr>
          <a:lstStyle/>
          <a:p>
            <a:r>
              <a:rPr lang="en-US" sz="4800" b="1">
                <a:solidFill>
                  <a:schemeClr val="bg1"/>
                </a:solidFill>
                <a:latin typeface="+mj-lt"/>
              </a:rPr>
              <a:t>WHAT.HEAREST.THOU.ELIJAH</a:t>
            </a:r>
          </a:p>
          <a:p>
            <a:r>
              <a:rPr lang="en-US" sz="4000">
                <a:solidFill>
                  <a:schemeClr val="bg1"/>
                </a:solidFill>
                <a:latin typeface="+mj-lt"/>
              </a:rPr>
              <a:t>	4 I like friends to be friendly. I like to make everybody I meet Like I know them. I know sometimes they look at you very funny… One night this week, the Lord willing, I want to speak on that--what it means to be </a:t>
            </a:r>
            <a:r>
              <a:rPr lang="en-US" sz="4000" err="1">
                <a:solidFill>
                  <a:schemeClr val="bg1"/>
                </a:solidFill>
                <a:latin typeface="+mj-lt"/>
              </a:rPr>
              <a:t>borned</a:t>
            </a:r>
            <a:r>
              <a:rPr lang="en-US" sz="4000">
                <a:solidFill>
                  <a:schemeClr val="bg1"/>
                </a:solidFill>
                <a:latin typeface="+mj-lt"/>
              </a:rPr>
              <a:t> again. And we're happy to be here to join in this convention. And I'm grateful to these, my brethren, and to all you people of being so kind. </a:t>
            </a:r>
            <a:r>
              <a:rPr lang="en-US" sz="2400">
                <a:solidFill>
                  <a:schemeClr val="bg1"/>
                </a:solidFill>
              </a:rPr>
              <a:t>59-0609 </a:t>
            </a:r>
            <a:endParaRPr lang="en-US" sz="2400">
              <a:solidFill>
                <a:schemeClr val="bg1"/>
              </a:solidFill>
              <a:latin typeface="+mj-lt"/>
            </a:endParaRPr>
          </a:p>
          <a:p>
            <a:endParaRPr lang="en-US" sz="2400">
              <a:solidFill>
                <a:schemeClr val="bg1"/>
              </a:solidFill>
              <a:latin typeface="+mj-lt"/>
            </a:endParaRPr>
          </a:p>
        </p:txBody>
      </p:sp>
    </p:spTree>
    <p:extLst>
      <p:ext uri="{BB962C8B-B14F-4D97-AF65-F5344CB8AC3E}">
        <p14:creationId xmlns:p14="http://schemas.microsoft.com/office/powerpoint/2010/main" val="419078264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485" name="Google Shape;485;p4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486" name="Google Shape;486;p4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487" name="Google Shape;487;p49"/>
          <p:cNvSpPr/>
          <p:nvPr/>
        </p:nvSpPr>
        <p:spPr>
          <a:xfrm>
            <a:off x="195941" y="136524"/>
            <a:ext cx="6587413" cy="5755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ndara"/>
                <a:ea typeface="Candara"/>
                <a:cs typeface="Candara"/>
                <a:sym typeface="Candara"/>
              </a:rPr>
              <a:t>EXPECTATIONS</a:t>
            </a:r>
            <a:endParaRPr/>
          </a:p>
          <a:p>
            <a:pPr marL="0" marR="0" lvl="0" indent="0" algn="l" rtl="0">
              <a:spcBef>
                <a:spcPts val="0"/>
              </a:spcBef>
              <a:spcAft>
                <a:spcPts val="0"/>
              </a:spcAft>
              <a:buNone/>
            </a:pPr>
            <a:r>
              <a:rPr lang="en-US" sz="3600">
                <a:solidFill>
                  <a:schemeClr val="lt1"/>
                </a:solidFill>
                <a:latin typeface="Candara"/>
                <a:ea typeface="Candara"/>
                <a:cs typeface="Candara"/>
                <a:sym typeface="Candara"/>
              </a:rPr>
              <a:t>    23  If they'd only realize who you are. You're sons and daughters of God, heirs of the Kingdom. Right now we are kings. Claim your legal rights. Don't let Satan press anything on you. You're of God. He's has got no rights to hold it.</a:t>
            </a:r>
            <a:endParaRPr/>
          </a:p>
          <a:p>
            <a:pPr marL="0" marR="0" lvl="0" indent="0" algn="l" rtl="0">
              <a:spcBef>
                <a:spcPts val="0"/>
              </a:spcBef>
              <a:spcAft>
                <a:spcPts val="0"/>
              </a:spcAft>
              <a:buNone/>
            </a:pPr>
            <a:r>
              <a:rPr lang="en-US" sz="3600">
                <a:solidFill>
                  <a:schemeClr val="lt1"/>
                </a:solidFill>
                <a:latin typeface="Candara"/>
                <a:ea typeface="Candara"/>
                <a:cs typeface="Candara"/>
                <a:sym typeface="Candara"/>
              </a:rPr>
              <a:t>53-0507</a:t>
            </a:r>
            <a:endParaRPr/>
          </a:p>
        </p:txBody>
      </p:sp>
      <p:sp>
        <p:nvSpPr>
          <p:cNvPr id="488" name="Google Shape;488;p49"/>
          <p:cNvSpPr txBox="1"/>
          <p:nvPr/>
        </p:nvSpPr>
        <p:spPr>
          <a:xfrm>
            <a:off x="7154246" y="1687600"/>
            <a:ext cx="4583663" cy="23698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B0BFCD"/>
                </a:solidFill>
                <a:latin typeface="Candara"/>
                <a:ea typeface="Candara"/>
                <a:cs typeface="Candara"/>
                <a:sym typeface="Candara"/>
              </a:rPr>
              <a:t>PSALM 147:3</a:t>
            </a:r>
            <a:endParaRPr sz="4000" b="1" i="1">
              <a:solidFill>
                <a:srgbClr val="B0BFCD"/>
              </a:solidFill>
              <a:latin typeface="Candara"/>
              <a:ea typeface="Candara"/>
              <a:cs typeface="Candara"/>
              <a:sym typeface="Candara"/>
            </a:endParaRPr>
          </a:p>
          <a:p>
            <a:pPr marL="0" marR="0" lvl="0" indent="0" algn="ctr" rtl="0">
              <a:spcBef>
                <a:spcPts val="0"/>
              </a:spcBef>
              <a:spcAft>
                <a:spcPts val="0"/>
              </a:spcAft>
              <a:buNone/>
            </a:pPr>
            <a:r>
              <a:rPr lang="en-US" sz="3600" i="1">
                <a:solidFill>
                  <a:srgbClr val="B0BFCD"/>
                </a:solidFill>
                <a:latin typeface="Candara"/>
                <a:ea typeface="Candara"/>
                <a:cs typeface="Candara"/>
                <a:sym typeface="Candara"/>
              </a:rPr>
              <a:t>He healeth the broken in heart, and bindeth up their wounds.</a:t>
            </a:r>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140" name="Google Shape;140;p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141" name="Google Shape;141;p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42" name="Google Shape;142;p7"/>
          <p:cNvSpPr txBox="1"/>
          <p:nvPr/>
        </p:nvSpPr>
        <p:spPr>
          <a:xfrm>
            <a:off x="159488" y="0"/>
            <a:ext cx="12032512" cy="4216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I PETER 5:6-7</a:t>
            </a:r>
            <a:endParaRPr sz="4800" b="1" i="1"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Humble yourselves therefore under the mighty hand of God, that he may exalt you in due time: 7 Casting all your care </a:t>
            </a:r>
            <a:r>
              <a:rPr lang="en-US" sz="3200" dirty="0">
                <a:solidFill>
                  <a:schemeClr val="lt1"/>
                </a:solidFill>
                <a:latin typeface="Candara"/>
                <a:ea typeface="Candara"/>
                <a:cs typeface="Candara"/>
                <a:sym typeface="Candara"/>
              </a:rPr>
              <a:t>[anxiety] </a:t>
            </a:r>
            <a:r>
              <a:rPr lang="en-US" sz="4000" i="1" dirty="0">
                <a:solidFill>
                  <a:schemeClr val="lt1"/>
                </a:solidFill>
                <a:latin typeface="Candara"/>
                <a:ea typeface="Candara"/>
                <a:cs typeface="Candara"/>
                <a:sym typeface="Candara"/>
              </a:rPr>
              <a:t>upon him; for he </a:t>
            </a:r>
            <a:r>
              <a:rPr lang="en-US" sz="4000" i="1" dirty="0" err="1">
                <a:solidFill>
                  <a:schemeClr val="lt1"/>
                </a:solidFill>
                <a:latin typeface="Candara"/>
                <a:ea typeface="Candara"/>
                <a:cs typeface="Candara"/>
                <a:sym typeface="Candara"/>
              </a:rPr>
              <a:t>careth</a:t>
            </a:r>
            <a:r>
              <a:rPr lang="en-US" sz="4000" i="1" dirty="0">
                <a:solidFill>
                  <a:schemeClr val="lt1"/>
                </a:solidFill>
                <a:latin typeface="Candara"/>
                <a:ea typeface="Candara"/>
                <a:cs typeface="Candara"/>
                <a:sym typeface="Candara"/>
              </a:rPr>
              <a:t> for you. </a:t>
            </a:r>
            <a:endParaRPr dirty="0"/>
          </a:p>
          <a:p>
            <a:pPr marL="0" marR="0" lvl="0" indent="0" algn="l" rtl="0">
              <a:spcBef>
                <a:spcPts val="0"/>
              </a:spcBef>
              <a:spcAft>
                <a:spcPts val="0"/>
              </a:spcAft>
              <a:buNone/>
            </a:pPr>
            <a:endParaRPr sz="4000" i="1" dirty="0">
              <a:solidFill>
                <a:schemeClr val="lt1"/>
              </a:solidFill>
              <a:latin typeface="Candara"/>
              <a:ea typeface="Candara"/>
              <a:cs typeface="Candara"/>
              <a:sym typeface="Candara"/>
            </a:endParaRPr>
          </a:p>
          <a:p>
            <a:pPr marL="0" marR="0" lvl="0" indent="0" algn="l" rtl="0">
              <a:spcBef>
                <a:spcPts val="0"/>
              </a:spcBef>
              <a:spcAft>
                <a:spcPts val="0"/>
              </a:spcAft>
              <a:buNone/>
            </a:pPr>
            <a:endParaRPr sz="1800" i="1" dirty="0">
              <a:solidFill>
                <a:schemeClr val="lt1"/>
              </a:solidFill>
              <a:latin typeface="Candara"/>
              <a:ea typeface="Candara"/>
              <a:cs typeface="Candara"/>
              <a:sym typeface="Candara"/>
            </a:endParaRPr>
          </a:p>
          <a:p>
            <a:pPr marL="0" marR="0" lvl="0" indent="0" algn="l" rtl="0">
              <a:spcBef>
                <a:spcPts val="0"/>
              </a:spcBef>
              <a:spcAft>
                <a:spcPts val="0"/>
              </a:spcAft>
              <a:buNone/>
            </a:pPr>
            <a:endParaRPr sz="1800" i="1" dirty="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198" name="Google Shape;198;p1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199" name="Google Shape;199;p1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00" name="Google Shape;200;p14"/>
          <p:cNvSpPr txBox="1"/>
          <p:nvPr/>
        </p:nvSpPr>
        <p:spPr>
          <a:xfrm>
            <a:off x="216773" y="0"/>
            <a:ext cx="11776753"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THE.PRINCIPLES.OF.DIVINE.HEALING</a:t>
            </a:r>
            <a:endParaRPr sz="1600"/>
          </a:p>
          <a:p>
            <a:pPr marL="0" marR="0" lvl="0" indent="0" algn="l" rtl="0">
              <a:spcBef>
                <a:spcPts val="0"/>
              </a:spcBef>
              <a:spcAft>
                <a:spcPts val="0"/>
              </a:spcAft>
              <a:buNone/>
            </a:pPr>
            <a:r>
              <a:rPr lang="en-US" sz="4000">
                <a:solidFill>
                  <a:schemeClr val="lt1"/>
                </a:solidFill>
                <a:latin typeface="Candara"/>
                <a:ea typeface="Candara"/>
                <a:cs typeface="Candara"/>
                <a:sym typeface="Candara"/>
              </a:rPr>
              <a:t>	33  Many has been the trials, heartaches, hardships; but tonight we're more than conquerors in Christ Jesus. When Christ died at the cross, He was wounded for our transgressions… Every Christian believer has a right to any of those redemptive blessings that Christ Jesus died for. </a:t>
            </a:r>
            <a:r>
              <a:rPr lang="en-US" sz="4000" u="sng">
                <a:solidFill>
                  <a:schemeClr val="lt1"/>
                </a:solidFill>
                <a:latin typeface="Candara"/>
                <a:ea typeface="Candara"/>
                <a:cs typeface="Candara"/>
                <a:sym typeface="Candara"/>
              </a:rPr>
              <a:t>But it's out of practice. People's afraid to take God at His Word. Do not be afraid</a:t>
            </a:r>
            <a:r>
              <a:rPr lang="en-US" sz="4000">
                <a:solidFill>
                  <a:schemeClr val="lt1"/>
                </a:solidFill>
                <a:latin typeface="Candara"/>
                <a:ea typeface="Candara"/>
                <a:cs typeface="Candara"/>
                <a:sym typeface="Candara"/>
              </a:rPr>
              <a:t>. God's under obligation to make it so. 												</a:t>
            </a:r>
            <a:r>
              <a:rPr lang="en-US" sz="3200">
                <a:solidFill>
                  <a:schemeClr val="lt1"/>
                </a:solidFill>
                <a:latin typeface="Candara"/>
                <a:ea typeface="Candara"/>
                <a:cs typeface="Candara"/>
                <a:sym typeface="Candara"/>
              </a:rPr>
              <a:t>51-0923</a:t>
            </a:r>
            <a:endParaRPr sz="400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373" name="Google Shape;373;p3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374" name="Google Shape;374;p3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75" name="Google Shape;375;p35"/>
          <p:cNvSpPr txBox="1"/>
          <p:nvPr/>
        </p:nvSpPr>
        <p:spPr>
          <a:xfrm>
            <a:off x="199053" y="33887"/>
            <a:ext cx="11793894"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dirty="0">
                <a:solidFill>
                  <a:schemeClr val="lt1"/>
                </a:solidFill>
                <a:latin typeface="Candara"/>
                <a:ea typeface="Candara"/>
                <a:cs typeface="Candara"/>
                <a:sym typeface="Candara"/>
              </a:rPr>
              <a:t>But in our Natural </a:t>
            </a:r>
            <a:r>
              <a:rPr lang="en-US" sz="5400" b="1" dirty="0">
                <a:solidFill>
                  <a:schemeClr val="lt1"/>
                </a:solidFill>
                <a:latin typeface="Candara"/>
                <a:ea typeface="Candara"/>
                <a:cs typeface="Candara"/>
                <a:sym typeface="Candara"/>
              </a:rPr>
              <a:t>S</a:t>
            </a:r>
            <a:r>
              <a:rPr lang="en-US" sz="5400" b="1" i="0" u="none" strike="noStrike" dirty="0">
                <a:solidFill>
                  <a:schemeClr val="lt1"/>
                </a:solidFill>
                <a:latin typeface="Candara"/>
                <a:ea typeface="Candara"/>
                <a:cs typeface="Candara"/>
                <a:sym typeface="Candara"/>
              </a:rPr>
              <a:t>tate</a:t>
            </a:r>
            <a:r>
              <a:rPr lang="en-US" sz="5400" b="1" dirty="0">
                <a:solidFill>
                  <a:schemeClr val="lt1"/>
                </a:solidFill>
                <a:latin typeface="Candara"/>
                <a:ea typeface="Candara"/>
                <a:cs typeface="Candara"/>
                <a:sym typeface="Candara"/>
              </a:rPr>
              <a:t>,</a:t>
            </a:r>
            <a:r>
              <a:rPr lang="en-US" sz="5400" b="1" i="0" u="none" strike="noStrike" dirty="0">
                <a:solidFill>
                  <a:schemeClr val="lt1"/>
                </a:solidFill>
                <a:latin typeface="Candara"/>
                <a:ea typeface="Candara"/>
                <a:cs typeface="Candara"/>
                <a:sym typeface="Candara"/>
              </a:rPr>
              <a:t> we can Feel separated and far from God.</a:t>
            </a:r>
            <a:endParaRPr sz="1800" dirty="0"/>
          </a:p>
          <a:p>
            <a:pPr marL="0" marR="0" lvl="0" indent="0" algn="l" rtl="0">
              <a:spcBef>
                <a:spcPts val="0"/>
              </a:spcBef>
              <a:spcAft>
                <a:spcPts val="0"/>
              </a:spcAft>
              <a:buNone/>
            </a:pPr>
            <a:endParaRPr sz="5400" b="1" i="0" u="none" strike="noStrike"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400" b="0" i="0" u="none" strike="noStrike" dirty="0">
                <a:solidFill>
                  <a:schemeClr val="lt1"/>
                </a:solidFill>
                <a:latin typeface="Candara"/>
                <a:ea typeface="Candara"/>
                <a:cs typeface="Candara"/>
                <a:sym typeface="Candara"/>
              </a:rPr>
              <a:t>	</a:t>
            </a:r>
            <a:r>
              <a:rPr lang="en-US" sz="4800" b="0" i="0" u="none" strike="noStrike" dirty="0">
                <a:solidFill>
                  <a:schemeClr val="lt1"/>
                </a:solidFill>
                <a:latin typeface="Candara"/>
                <a:ea typeface="Candara"/>
                <a:cs typeface="Candara"/>
                <a:sym typeface="Candara"/>
              </a:rPr>
              <a:t>• From our life experiences;</a:t>
            </a:r>
            <a:endParaRPr sz="1800" dirty="0"/>
          </a:p>
          <a:p>
            <a:pPr marL="0" marR="0" lvl="0" indent="0" algn="l" rtl="0">
              <a:spcBef>
                <a:spcPts val="0"/>
              </a:spcBef>
              <a:spcAft>
                <a:spcPts val="0"/>
              </a:spcAft>
              <a:buNone/>
            </a:pPr>
            <a:r>
              <a:rPr lang="en-US" sz="4800" b="0" i="0" u="none" strike="noStrike" dirty="0">
                <a:solidFill>
                  <a:schemeClr val="lt1"/>
                </a:solidFill>
                <a:latin typeface="Candara"/>
                <a:ea typeface="Candara"/>
                <a:cs typeface="Candara"/>
                <a:sym typeface="Candara"/>
              </a:rPr>
              <a:t>	• </a:t>
            </a:r>
            <a:r>
              <a:rPr lang="en-US" sz="4800" dirty="0">
                <a:solidFill>
                  <a:schemeClr val="lt1"/>
                </a:solidFill>
                <a:latin typeface="Candara"/>
                <a:ea typeface="Candara"/>
                <a:cs typeface="Candara"/>
                <a:sym typeface="Candara"/>
              </a:rPr>
              <a:t>I</a:t>
            </a:r>
            <a:r>
              <a:rPr lang="en-US" sz="4800" b="0" i="0" u="none" strike="noStrike" dirty="0">
                <a:solidFill>
                  <a:schemeClr val="lt1"/>
                </a:solidFill>
                <a:latin typeface="Candara"/>
                <a:ea typeface="Candara"/>
                <a:cs typeface="Candara"/>
                <a:sym typeface="Candara"/>
              </a:rPr>
              <a:t>n our perceptions, and understanding;</a:t>
            </a:r>
            <a:endParaRPr sz="1800" dirty="0"/>
          </a:p>
          <a:p>
            <a:pPr marL="0" marR="0" lvl="0" indent="0" algn="l" rtl="0">
              <a:spcBef>
                <a:spcPts val="0"/>
              </a:spcBef>
              <a:spcAft>
                <a:spcPts val="0"/>
              </a:spcAft>
              <a:buNone/>
            </a:pPr>
            <a:r>
              <a:rPr lang="en-US" sz="4800" b="0" i="0" u="none" strike="noStrike" dirty="0">
                <a:solidFill>
                  <a:schemeClr val="lt1"/>
                </a:solidFill>
                <a:latin typeface="Candara"/>
                <a:ea typeface="Candara"/>
                <a:cs typeface="Candara"/>
                <a:sym typeface="Candara"/>
              </a:rPr>
              <a:t>	• </a:t>
            </a:r>
            <a:r>
              <a:rPr lang="en-US" sz="4800" dirty="0">
                <a:solidFill>
                  <a:schemeClr val="lt1"/>
                </a:solidFill>
                <a:latin typeface="Candara"/>
                <a:ea typeface="Candara"/>
                <a:cs typeface="Candara"/>
                <a:sym typeface="Candara"/>
              </a:rPr>
              <a:t>T</a:t>
            </a:r>
            <a:r>
              <a:rPr lang="en-US" sz="4800" b="0" i="0" u="none" strike="noStrike" dirty="0">
                <a:solidFill>
                  <a:schemeClr val="lt1"/>
                </a:solidFill>
                <a:latin typeface="Candara"/>
                <a:ea typeface="Candara"/>
                <a:cs typeface="Candara"/>
                <a:sym typeface="Candara"/>
              </a:rPr>
              <a:t>hrough our complexes.</a:t>
            </a:r>
            <a:endParaRPr sz="4800" dirty="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7-9-25</a:t>
            </a:r>
            <a:endParaRPr/>
          </a:p>
        </p:txBody>
      </p:sp>
      <p:sp>
        <p:nvSpPr>
          <p:cNvPr id="148" name="Google Shape;148;p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Who Cares? 2</a:t>
            </a:r>
            <a:endParaRPr/>
          </a:p>
        </p:txBody>
      </p:sp>
      <p:sp>
        <p:nvSpPr>
          <p:cNvPr id="149" name="Google Shape;149;p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0" name="Google Shape;150;p8"/>
          <p:cNvSpPr txBox="1"/>
          <p:nvPr/>
        </p:nvSpPr>
        <p:spPr>
          <a:xfrm>
            <a:off x="93307" y="0"/>
            <a:ext cx="11803224"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a:solidFill>
                  <a:schemeClr val="lt1"/>
                </a:solidFill>
                <a:latin typeface="Candara"/>
                <a:ea typeface="Candara"/>
                <a:cs typeface="Candara"/>
                <a:sym typeface="Candara"/>
              </a:rPr>
              <a:t>I.WAS.NOT.DISOBEDIENT.TO.THE.</a:t>
            </a:r>
            <a:endParaRPr/>
          </a:p>
          <a:p>
            <a:pPr marL="0" marR="0" lvl="0" indent="0" algn="l" rtl="0">
              <a:spcBef>
                <a:spcPts val="0"/>
              </a:spcBef>
              <a:spcAft>
                <a:spcPts val="0"/>
              </a:spcAft>
              <a:buNone/>
            </a:pPr>
            <a:r>
              <a:rPr lang="en-US" sz="4800" b="1" i="0" u="none" strike="noStrike">
                <a:solidFill>
                  <a:schemeClr val="lt1"/>
                </a:solidFill>
                <a:latin typeface="Candara"/>
                <a:ea typeface="Candara"/>
                <a:cs typeface="Candara"/>
                <a:sym typeface="Candara"/>
              </a:rPr>
              <a:t>HEAVENLY.VISION</a:t>
            </a:r>
            <a:endParaRPr sz="4000" b="0">
              <a:solidFill>
                <a:schemeClr val="lt1"/>
              </a:solidFill>
              <a:latin typeface="Candara"/>
              <a:ea typeface="Candara"/>
              <a:cs typeface="Candara"/>
              <a:sym typeface="Candara"/>
            </a:endParaRPr>
          </a:p>
          <a:p>
            <a:pPr marL="0" marR="0" lvl="0" indent="0" algn="l" rtl="0">
              <a:spcBef>
                <a:spcPts val="0"/>
              </a:spcBef>
              <a:spcAft>
                <a:spcPts val="0"/>
              </a:spcAft>
              <a:buNone/>
            </a:pPr>
            <a:r>
              <a:rPr lang="en-US" sz="4000" b="0" i="0" u="none" strike="noStrike">
                <a:solidFill>
                  <a:schemeClr val="lt1"/>
                </a:solidFill>
                <a:latin typeface="Candara"/>
                <a:ea typeface="Candara"/>
                <a:cs typeface="Candara"/>
                <a:sym typeface="Candara"/>
              </a:rPr>
              <a:t>	10 </a:t>
            </a:r>
            <a:r>
              <a:rPr lang="en-US" sz="4000" i="0" u="none" strike="noStrike">
                <a:solidFill>
                  <a:schemeClr val="lt1"/>
                </a:solidFill>
                <a:latin typeface="Candara"/>
                <a:ea typeface="Candara"/>
                <a:cs typeface="Candara"/>
                <a:sym typeface="Candara"/>
              </a:rPr>
              <a:t>There's </a:t>
            </a:r>
            <a:r>
              <a:rPr lang="en-US" sz="4000" i="0" u="sng" strike="noStrike">
                <a:solidFill>
                  <a:schemeClr val="lt1"/>
                </a:solidFill>
                <a:latin typeface="Candara"/>
                <a:ea typeface="Candara"/>
                <a:cs typeface="Candara"/>
                <a:sym typeface="Candara"/>
              </a:rPr>
              <a:t>a real power of the Holy Spirit that delivers the sufferer from his suffering</a:t>
            </a:r>
            <a:r>
              <a:rPr lang="en-US" sz="4000" i="0" u="none" strike="noStrike">
                <a:solidFill>
                  <a:schemeClr val="lt1"/>
                </a:solidFill>
                <a:latin typeface="Candara"/>
                <a:ea typeface="Candara"/>
                <a:cs typeface="Candara"/>
                <a:sym typeface="Candara"/>
              </a:rPr>
              <a:t>. </a:t>
            </a:r>
          </a:p>
          <a:p>
            <a:pPr marL="0" marR="0" lvl="0" indent="0" algn="l" rtl="0">
              <a:spcBef>
                <a:spcPts val="0"/>
              </a:spcBef>
              <a:spcAft>
                <a:spcPts val="0"/>
              </a:spcAft>
              <a:buNone/>
            </a:pPr>
            <a:r>
              <a:rPr lang="en-US" sz="4000" b="0">
                <a:solidFill>
                  <a:schemeClr val="lt1"/>
                </a:solidFill>
                <a:latin typeface="Candara"/>
                <a:ea typeface="Candara"/>
                <a:cs typeface="Candara"/>
                <a:sym typeface="Candara"/>
              </a:rPr>
              <a:t>	</a:t>
            </a:r>
            <a:r>
              <a:rPr lang="en-US" sz="4000" b="0" i="0" u="none" strike="noStrike">
                <a:solidFill>
                  <a:schemeClr val="lt1"/>
                </a:solidFill>
                <a:latin typeface="Candara"/>
                <a:ea typeface="Candara"/>
                <a:cs typeface="Candara"/>
                <a:sym typeface="Candara"/>
              </a:rPr>
              <a:t>And I do not see how that clergy could say and could preach the Gospel without including Divine healing in the atonement, because</a:t>
            </a:r>
            <a:r>
              <a:rPr lang="en-US" sz="4000" b="0" i="1" u="none" strike="noStrike">
                <a:solidFill>
                  <a:schemeClr val="lt1"/>
                </a:solidFill>
                <a:latin typeface="Candara"/>
                <a:ea typeface="Candara"/>
                <a:cs typeface="Candara"/>
                <a:sym typeface="Candara"/>
              </a:rPr>
              <a:t> "He was wounded for our transgressions; and with His stripes we are healed.” </a:t>
            </a:r>
            <a:endParaRPr/>
          </a:p>
          <a:p>
            <a:pPr marL="0" marR="0" lvl="0" indent="0" algn="r" rtl="0">
              <a:spcBef>
                <a:spcPts val="0"/>
              </a:spcBef>
              <a:spcAft>
                <a:spcPts val="0"/>
              </a:spcAft>
              <a:buNone/>
            </a:pPr>
            <a:r>
              <a:rPr lang="en-US" sz="3200" b="0" i="0" u="none" strike="noStrike">
                <a:solidFill>
                  <a:schemeClr val="lt1"/>
                </a:solidFill>
                <a:latin typeface="Candara"/>
                <a:ea typeface="Candara"/>
                <a:cs typeface="Candara"/>
                <a:sym typeface="Candara"/>
              </a:rPr>
              <a:t>49-0718</a:t>
            </a:r>
            <a:endParaRPr sz="320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7C1C1-DF83-0ED9-F286-E7D0C43A3962}"/>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80129CE7-FD1D-595C-0B2F-0D434494E1FD}"/>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71A6598A-3BC2-B6AF-3BA4-2F246E2DA2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Box 5">
            <a:extLst>
              <a:ext uri="{FF2B5EF4-FFF2-40B4-BE49-F238E27FC236}">
                <a16:creationId xmlns:a16="http://schemas.microsoft.com/office/drawing/2014/main" id="{BC1BC0FB-137C-E827-C18D-47043C9BA9F8}"/>
              </a:ext>
            </a:extLst>
          </p:cNvPr>
          <p:cNvSpPr txBox="1"/>
          <p:nvPr/>
        </p:nvSpPr>
        <p:spPr>
          <a:xfrm>
            <a:off x="161365" y="136524"/>
            <a:ext cx="11773647" cy="5847755"/>
          </a:xfrm>
          <a:prstGeom prst="rect">
            <a:avLst/>
          </a:prstGeom>
          <a:noFill/>
        </p:spPr>
        <p:txBody>
          <a:bodyPr wrap="square">
            <a:spAutoFit/>
          </a:bodyPr>
          <a:lstStyle/>
          <a:p>
            <a:pPr algn="l">
              <a:buNone/>
            </a:pPr>
            <a:r>
              <a:rPr lang="en-US" sz="5400" b="1" dirty="0">
                <a:solidFill>
                  <a:schemeClr val="bg1"/>
                </a:solidFill>
                <a:effectLst/>
                <a:latin typeface="+mn-lt"/>
              </a:rPr>
              <a:t>2 Corinthians 10:4-6</a:t>
            </a:r>
          </a:p>
          <a:p>
            <a:pPr algn="l">
              <a:buNone/>
            </a:pPr>
            <a:r>
              <a:rPr lang="en-US" sz="5400" b="1" i="1" baseline="30000" dirty="0">
                <a:solidFill>
                  <a:schemeClr val="bg1"/>
                </a:solidFill>
                <a:latin typeface="+mn-lt"/>
              </a:rPr>
              <a:t>	</a:t>
            </a:r>
            <a:r>
              <a:rPr lang="en-US" sz="4000" b="1" i="1" baseline="30000" dirty="0">
                <a:solidFill>
                  <a:schemeClr val="bg1"/>
                </a:solidFill>
                <a:effectLst/>
                <a:latin typeface="+mn-lt"/>
              </a:rPr>
              <a:t>4 </a:t>
            </a:r>
            <a:r>
              <a:rPr lang="en-US" sz="4000" b="0" i="1" dirty="0">
                <a:solidFill>
                  <a:schemeClr val="bg1"/>
                </a:solidFill>
                <a:effectLst/>
                <a:latin typeface="+mn-lt"/>
              </a:rPr>
              <a:t>(For the weapons of our warfare are not carnal, but mighty through God to the pulling down of strong holds;) </a:t>
            </a:r>
            <a:r>
              <a:rPr lang="en-US" sz="4000" b="1" i="1" baseline="30000" dirty="0">
                <a:solidFill>
                  <a:schemeClr val="bg1"/>
                </a:solidFill>
                <a:effectLst/>
                <a:latin typeface="+mn-lt"/>
              </a:rPr>
              <a:t>5 </a:t>
            </a:r>
            <a:r>
              <a:rPr lang="en-US" sz="4000" b="0" i="1" dirty="0">
                <a:solidFill>
                  <a:schemeClr val="bg1"/>
                </a:solidFill>
                <a:effectLst/>
                <a:latin typeface="+mn-lt"/>
              </a:rPr>
              <a:t>Casting down imaginations, and every high thing that </a:t>
            </a:r>
            <a:r>
              <a:rPr lang="en-US" sz="4000" b="0" i="1" dirty="0" err="1">
                <a:solidFill>
                  <a:schemeClr val="bg1"/>
                </a:solidFill>
                <a:effectLst/>
                <a:latin typeface="+mn-lt"/>
              </a:rPr>
              <a:t>exalteth</a:t>
            </a:r>
            <a:r>
              <a:rPr lang="en-US" sz="4000" b="0" i="1" dirty="0">
                <a:solidFill>
                  <a:schemeClr val="bg1"/>
                </a:solidFill>
                <a:effectLst/>
                <a:latin typeface="+mn-lt"/>
              </a:rPr>
              <a:t> itself against the knowledge of God, and bringing into captivity every thought to the obedience of Christ; </a:t>
            </a:r>
            <a:r>
              <a:rPr lang="en-US" sz="4000" b="1" i="1" baseline="30000" dirty="0">
                <a:solidFill>
                  <a:schemeClr val="bg1"/>
                </a:solidFill>
                <a:effectLst/>
                <a:latin typeface="+mn-lt"/>
              </a:rPr>
              <a:t>6 </a:t>
            </a:r>
            <a:r>
              <a:rPr lang="en-US" sz="4000" b="0" i="1" dirty="0">
                <a:solidFill>
                  <a:schemeClr val="bg1"/>
                </a:solidFill>
                <a:effectLst/>
                <a:latin typeface="+mn-lt"/>
              </a:rPr>
              <a:t>And having in a readiness to revenge all disobedience, when your obedience is fulfilled.</a:t>
            </a:r>
          </a:p>
        </p:txBody>
      </p:sp>
    </p:spTree>
    <p:extLst>
      <p:ext uri="{BB962C8B-B14F-4D97-AF65-F5344CB8AC3E}">
        <p14:creationId xmlns:p14="http://schemas.microsoft.com/office/powerpoint/2010/main" val="92465326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128E7-727B-3163-3609-1AE7AC0FFA28}"/>
              </a:ext>
            </a:extLst>
          </p:cNvPr>
          <p:cNvSpPr>
            <a:spLocks noGrp="1"/>
          </p:cNvSpPr>
          <p:nvPr>
            <p:ph type="dt" idx="10"/>
          </p:nvPr>
        </p:nvSpPr>
        <p:spPr/>
        <p:txBody>
          <a:bodyPr/>
          <a:lstStyle/>
          <a:p>
            <a:r>
              <a:rPr lang="en-US"/>
              <a:t>7-9-25</a:t>
            </a:r>
          </a:p>
        </p:txBody>
      </p:sp>
      <p:sp>
        <p:nvSpPr>
          <p:cNvPr id="3" name="Footer Placeholder 2">
            <a:extLst>
              <a:ext uri="{FF2B5EF4-FFF2-40B4-BE49-F238E27FC236}">
                <a16:creationId xmlns:a16="http://schemas.microsoft.com/office/drawing/2014/main" id="{864F3DCD-F84D-AF4E-A3AD-E9E44E9E9D8B}"/>
              </a:ext>
            </a:extLst>
          </p:cNvPr>
          <p:cNvSpPr>
            <a:spLocks noGrp="1"/>
          </p:cNvSpPr>
          <p:nvPr>
            <p:ph type="ftr" idx="11"/>
          </p:nvPr>
        </p:nvSpPr>
        <p:spPr/>
        <p:txBody>
          <a:bodyPr/>
          <a:lstStyle/>
          <a:p>
            <a:r>
              <a:rPr lang="en-US"/>
              <a:t>Who Cares? 2</a:t>
            </a:r>
          </a:p>
        </p:txBody>
      </p:sp>
      <p:sp>
        <p:nvSpPr>
          <p:cNvPr id="4" name="Slide Number Placeholder 3">
            <a:extLst>
              <a:ext uri="{FF2B5EF4-FFF2-40B4-BE49-F238E27FC236}">
                <a16:creationId xmlns:a16="http://schemas.microsoft.com/office/drawing/2014/main" id="{28A14AF9-4533-DE3A-A7E4-9EF878BE5E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6" name="TextBox 5">
            <a:extLst>
              <a:ext uri="{FF2B5EF4-FFF2-40B4-BE49-F238E27FC236}">
                <a16:creationId xmlns:a16="http://schemas.microsoft.com/office/drawing/2014/main" id="{C37130B5-CE1B-BEBB-DEE7-BEE27D5D36CB}"/>
              </a:ext>
            </a:extLst>
          </p:cNvPr>
          <p:cNvSpPr txBox="1"/>
          <p:nvPr/>
        </p:nvSpPr>
        <p:spPr>
          <a:xfrm>
            <a:off x="209177" y="136524"/>
            <a:ext cx="11875248" cy="5920407"/>
          </a:xfrm>
          <a:prstGeom prst="rect">
            <a:avLst/>
          </a:prstGeom>
          <a:noFill/>
        </p:spPr>
        <p:txBody>
          <a:bodyPr wrap="square">
            <a:spAutoFit/>
          </a:bodyPr>
          <a:lstStyle/>
          <a:p>
            <a:r>
              <a:rPr lang="en-US" sz="5400" b="1" dirty="0">
                <a:solidFill>
                  <a:schemeClr val="bg1"/>
                </a:solidFill>
                <a:latin typeface="+mj-lt"/>
              </a:rPr>
              <a:t>The Uniting Time And Sign</a:t>
            </a:r>
            <a:br>
              <a:rPr lang="en-US" sz="4000" dirty="0">
                <a:solidFill>
                  <a:schemeClr val="bg1"/>
                </a:solidFill>
                <a:latin typeface="+mj-lt"/>
              </a:rPr>
            </a:br>
            <a:r>
              <a:rPr lang="en-US" sz="4000" dirty="0">
                <a:solidFill>
                  <a:schemeClr val="bg1"/>
                </a:solidFill>
                <a:latin typeface="+mj-lt"/>
              </a:rPr>
              <a:t> 	O</a:t>
            </a:r>
            <a:r>
              <a:rPr lang="en-US" sz="4000" b="0" i="0" dirty="0">
                <a:solidFill>
                  <a:schemeClr val="bg1"/>
                </a:solidFill>
                <a:effectLst/>
                <a:latin typeface="+mj-lt"/>
              </a:rPr>
              <a:t>ne of my main things that’s always hurt me through my life, has been a nervous condition. That when I get so worn, then I get real weary</a:t>
            </a:r>
            <a:r>
              <a:rPr lang="en-US" sz="4000" dirty="0">
                <a:solidFill>
                  <a:schemeClr val="bg1"/>
                </a:solidFill>
                <a:latin typeface="+mj-lt"/>
              </a:rPr>
              <a:t>, </a:t>
            </a:r>
            <a:r>
              <a:rPr lang="en-US" sz="4000" b="0" i="0" dirty="0">
                <a:solidFill>
                  <a:schemeClr val="bg1"/>
                </a:solidFill>
                <a:effectLst/>
                <a:latin typeface="+mj-lt"/>
              </a:rPr>
              <a:t>kind of feel like nobody cares for you…You have it, too. </a:t>
            </a:r>
          </a:p>
          <a:p>
            <a:r>
              <a:rPr lang="en-US" sz="4000" dirty="0">
                <a:solidFill>
                  <a:schemeClr val="bg1"/>
                </a:solidFill>
                <a:latin typeface="+mj-lt"/>
              </a:rPr>
              <a:t>	</a:t>
            </a:r>
            <a:r>
              <a:rPr lang="en-US" sz="4000" b="0" i="0" dirty="0">
                <a:solidFill>
                  <a:schemeClr val="bg1"/>
                </a:solidFill>
                <a:effectLst/>
                <a:latin typeface="+mj-lt"/>
              </a:rPr>
              <a:t>And I just happen to have a real overdose of it, you know, and it gets real bad sometime</a:t>
            </a:r>
            <a:r>
              <a:rPr lang="en-US" sz="4000" dirty="0">
                <a:solidFill>
                  <a:schemeClr val="bg1"/>
                </a:solidFill>
                <a:latin typeface="+mj-lt"/>
              </a:rPr>
              <a:t>… </a:t>
            </a:r>
            <a:r>
              <a:rPr lang="en-US" sz="4000" b="0" i="0" dirty="0">
                <a:solidFill>
                  <a:schemeClr val="bg1"/>
                </a:solidFill>
                <a:effectLst/>
                <a:latin typeface="+mj-lt"/>
              </a:rPr>
              <a:t>It’s tension, and that’s what does it.</a:t>
            </a:r>
            <a:br>
              <a:rPr lang="en-US" sz="4000" dirty="0">
                <a:solidFill>
                  <a:schemeClr val="bg1"/>
                </a:solidFill>
                <a:latin typeface="+mj-lt"/>
              </a:rPr>
            </a:br>
            <a:r>
              <a:rPr lang="en-US" sz="4000" b="0" i="0" dirty="0">
                <a:solidFill>
                  <a:schemeClr val="bg1"/>
                </a:solidFill>
                <a:effectLst/>
                <a:latin typeface="+mj-lt"/>
              </a:rPr>
              <a:t>   										63-0818</a:t>
            </a:r>
            <a:endParaRPr lang="en-US" sz="4000" dirty="0">
              <a:solidFill>
                <a:schemeClr val="bg1"/>
              </a:solidFill>
              <a:latin typeface="+mj-lt"/>
            </a:endParaRPr>
          </a:p>
        </p:txBody>
      </p:sp>
    </p:spTree>
    <p:extLst>
      <p:ext uri="{BB962C8B-B14F-4D97-AF65-F5344CB8AC3E}">
        <p14:creationId xmlns:p14="http://schemas.microsoft.com/office/powerpoint/2010/main" val="3112463265"/>
      </p:ext>
    </p:extLst>
  </p:cSld>
  <p:clrMapOvr>
    <a:masterClrMapping/>
  </p:clrMapOvr>
  <p:transition spd="slow">
    <p:push dir="u"/>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2937</Words>
  <Application>Microsoft Office PowerPoint</Application>
  <PresentationFormat>Widescreen</PresentationFormat>
  <Paragraphs>212</Paragraphs>
  <Slides>37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Roboto</vt:lpstr>
      <vt:lpstr>Candara</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ABOVE YOUR CARES DEALING WITH ANXIETY &amp; STRESS PART 3</dc:title>
  <dc:creator>Barry Coffey</dc:creator>
  <cp:lastModifiedBy>Barry Coffey</cp:lastModifiedBy>
  <cp:revision>10</cp:revision>
  <dcterms:created xsi:type="dcterms:W3CDTF">2015-07-03T14:51:01Z</dcterms:created>
  <dcterms:modified xsi:type="dcterms:W3CDTF">2025-07-09T23:14:23Z</dcterms:modified>
</cp:coreProperties>
</file>