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5"/>
  </p:notesMasterIdLst>
  <p:sldIdLst>
    <p:sldId id="256" r:id="rId2"/>
    <p:sldId id="2555" r:id="rId3"/>
    <p:sldId id="2569" r:id="rId4"/>
    <p:sldId id="2575" r:id="rId5"/>
    <p:sldId id="2576" r:id="rId6"/>
    <p:sldId id="2570" r:id="rId7"/>
    <p:sldId id="2571" r:id="rId8"/>
    <p:sldId id="2572" r:id="rId9"/>
    <p:sldId id="2574" r:id="rId10"/>
    <p:sldId id="2573" r:id="rId11"/>
    <p:sldId id="2578" r:id="rId12"/>
    <p:sldId id="2579" r:id="rId13"/>
    <p:sldId id="734" r:id="rId14"/>
    <p:sldId id="628" r:id="rId15"/>
    <p:sldId id="260" r:id="rId16"/>
    <p:sldId id="258" r:id="rId17"/>
    <p:sldId id="265" r:id="rId18"/>
    <p:sldId id="2549" r:id="rId19"/>
    <p:sldId id="261" r:id="rId20"/>
    <p:sldId id="266" r:id="rId21"/>
    <p:sldId id="2577" r:id="rId22"/>
    <p:sldId id="2556" r:id="rId23"/>
    <p:sldId id="2580" r:id="rId24"/>
    <p:sldId id="2567" r:id="rId25"/>
    <p:sldId id="2568" r:id="rId26"/>
    <p:sldId id="2566" r:id="rId27"/>
    <p:sldId id="262" r:id="rId28"/>
    <p:sldId id="264" r:id="rId29"/>
    <p:sldId id="267" r:id="rId30"/>
    <p:sldId id="268" r:id="rId31"/>
    <p:sldId id="2546" r:id="rId32"/>
    <p:sldId id="2542" r:id="rId33"/>
    <p:sldId id="667" r:id="rId34"/>
    <p:sldId id="654" r:id="rId35"/>
    <p:sldId id="2581" r:id="rId36"/>
    <p:sldId id="2582" r:id="rId37"/>
    <p:sldId id="2583" r:id="rId38"/>
    <p:sldId id="2584" r:id="rId39"/>
    <p:sldId id="316" r:id="rId40"/>
    <p:sldId id="2585" r:id="rId41"/>
    <p:sldId id="2538" r:id="rId42"/>
    <p:sldId id="660" r:id="rId43"/>
    <p:sldId id="271" r:id="rId44"/>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4" autoAdjust="0"/>
    <p:restoredTop sz="94660"/>
  </p:normalViewPr>
  <p:slideViewPr>
    <p:cSldViewPr>
      <p:cViewPr varScale="1">
        <p:scale>
          <a:sx n="111" d="100"/>
          <a:sy n="111" d="100"/>
        </p:scale>
        <p:origin x="312" y="144"/>
      </p:cViewPr>
      <p:guideLst>
        <p:guide orient="horz" pos="2880"/>
        <p:guide pos="2880"/>
      </p:guideLst>
    </p:cSldViewPr>
  </p:slideViewPr>
  <p:notesTextViewPr>
    <p:cViewPr>
      <p:scale>
        <a:sx n="3" d="2"/>
        <a:sy n="3" d="2"/>
      </p:scale>
      <p:origin x="0" y="0"/>
    </p:cViewPr>
  </p:notesTextViewPr>
  <p:sorterViewPr>
    <p:cViewPr varScale="1">
      <p:scale>
        <a:sx n="1" d="1"/>
        <a:sy n="1" d="1"/>
      </p:scale>
      <p:origin x="0" y="-9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142815E5-B4FC-436D-8C4F-9378A09D16F2}" type="datetimeFigureOut">
              <a:rPr lang="en-US" smtClean="0"/>
              <a:t>10/12/2025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CFC328E1-6DD2-4CF7-9A76-C9D9C304CA01}" type="slidenum">
              <a:rPr lang="en-US" smtClean="0"/>
              <a:t>‹#›</a:t>
            </a:fld>
            <a:endParaRPr lang="en-US"/>
          </a:p>
        </p:txBody>
      </p:sp>
    </p:spTree>
    <p:extLst>
      <p:ext uri="{BB962C8B-B14F-4D97-AF65-F5344CB8AC3E}">
        <p14:creationId xmlns:p14="http://schemas.microsoft.com/office/powerpoint/2010/main" val="135569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328E1-6DD2-4CF7-9A76-C9D9C304CA01}" type="slidenum">
              <a:rPr lang="en-US" smtClean="0"/>
              <a:t>1</a:t>
            </a:fld>
            <a:endParaRPr lang="en-US"/>
          </a:p>
        </p:txBody>
      </p:sp>
    </p:spTree>
    <p:extLst>
      <p:ext uri="{BB962C8B-B14F-4D97-AF65-F5344CB8AC3E}">
        <p14:creationId xmlns:p14="http://schemas.microsoft.com/office/powerpoint/2010/main" val="2511935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8E2AD-3AA3-0A1F-3757-EC90A6665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1C14B-BE8C-458E-10C5-FCA421E26D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6F7BE-6682-516F-8CB7-C81AD44C5F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F3716B-FF2C-0603-6BF9-331EADD9E270}"/>
              </a:ext>
            </a:extLst>
          </p:cNvPr>
          <p:cNvSpPr>
            <a:spLocks noGrp="1"/>
          </p:cNvSpPr>
          <p:nvPr>
            <p:ph type="sldNum" sz="quarter" idx="5"/>
          </p:nvPr>
        </p:nvSpPr>
        <p:spPr/>
        <p:txBody>
          <a:bodyPr/>
          <a:lstStyle/>
          <a:p>
            <a:fld id="{CFC328E1-6DD2-4CF7-9A76-C9D9C304CA01}" type="slidenum">
              <a:rPr lang="en-US" smtClean="0"/>
              <a:t>12</a:t>
            </a:fld>
            <a:endParaRPr lang="en-US"/>
          </a:p>
        </p:txBody>
      </p:sp>
    </p:spTree>
    <p:extLst>
      <p:ext uri="{BB962C8B-B14F-4D97-AF65-F5344CB8AC3E}">
        <p14:creationId xmlns:p14="http://schemas.microsoft.com/office/powerpoint/2010/main" val="1389846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atin typeface="Candara" panose="020E0502030303020204" pitchFamily="34" charset="0"/>
              </a:defRPr>
            </a:lvl1pPr>
          </a:lstStyle>
          <a:p>
            <a:endParaRPr dirty="0"/>
          </a:p>
        </p:txBody>
      </p:sp>
      <p:sp>
        <p:nvSpPr>
          <p:cNvPr id="3" name="Holder 3"/>
          <p:cNvSpPr>
            <a:spLocks noGrp="1"/>
          </p:cNvSpPr>
          <p:nvPr>
            <p:ph type="subTitle" idx="4"/>
          </p:nvPr>
        </p:nvSpPr>
        <p:spPr>
          <a:xfrm>
            <a:off x="1828800" y="3840480"/>
            <a:ext cx="8534400" cy="553998"/>
          </a:xfrm>
          <a:prstGeom prst="rect">
            <a:avLst/>
          </a:prstGeom>
        </p:spPr>
        <p:txBody>
          <a:bodyPr wrap="square" lIns="0" tIns="0" rIns="0" bIns="0">
            <a:spAutoFit/>
          </a:bodyPr>
          <a:lstStyle>
            <a:lvl1pPr>
              <a:defRPr>
                <a:latin typeface="Candara" panose="020E0502030303020204" pitchFamily="34" charset="0"/>
              </a:defRPr>
            </a:lvl1pPr>
          </a:lstStyle>
          <a:p>
            <a:endParaRPr dirty="0"/>
          </a:p>
        </p:txBody>
      </p:sp>
      <p:sp>
        <p:nvSpPr>
          <p:cNvPr id="4" name="Holder 4"/>
          <p:cNvSpPr>
            <a:spLocks noGrp="1"/>
          </p:cNvSpPr>
          <p:nvPr>
            <p:ph type="ftr" sz="quarter" idx="5"/>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a:t>The Sacred Search 2</a:t>
            </a:r>
            <a:endParaRPr lang="en-US" dirty="0"/>
          </a:p>
        </p:txBody>
      </p:sp>
      <p:sp>
        <p:nvSpPr>
          <p:cNvPr id="5" name="Holder 5"/>
          <p:cNvSpPr>
            <a:spLocks noGrp="1"/>
          </p:cNvSpPr>
          <p:nvPr>
            <p:ph type="dt" sz="half" idx="6"/>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spc="5"/>
              <a:t>10-12-2025</a:t>
            </a:r>
            <a:endParaRPr lang="en-US" spc="5" dirty="0"/>
          </a:p>
        </p:txBody>
      </p:sp>
      <p:sp>
        <p:nvSpPr>
          <p:cNvPr id="6" name="Holder 6"/>
          <p:cNvSpPr>
            <a:spLocks noGrp="1"/>
          </p:cNvSpPr>
          <p:nvPr>
            <p:ph type="sldNum" sz="quarter" idx="7"/>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01600">
              <a:spcBef>
                <a:spcPts val="65"/>
              </a:spcBef>
            </a:pPr>
            <a:fld id="{81D60167-4931-47E6-BA6A-407CBD079E47}" type="slidenum">
              <a:rPr lang="en-US" spc="5" smtClean="0"/>
              <a:pPr marL="101600">
                <a:spcBef>
                  <a:spcPts val="65"/>
                </a:spcBef>
              </a:pPr>
              <a:t>‹#›</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Candara" panose="020E0502030303020204" pitchFamily="34" charset="0"/>
                <a:cs typeface="Candara" panose="020E0502030303020204" pitchFamily="34" charset="0"/>
              </a:defRPr>
            </a:lvl1pPr>
          </a:lstStyle>
          <a:p>
            <a:endParaRPr dirty="0"/>
          </a:p>
        </p:txBody>
      </p:sp>
      <p:sp>
        <p:nvSpPr>
          <p:cNvPr id="3" name="Holder 3"/>
          <p:cNvSpPr>
            <a:spLocks noGrp="1"/>
          </p:cNvSpPr>
          <p:nvPr>
            <p:ph type="body" idx="1"/>
          </p:nvPr>
        </p:nvSpPr>
        <p:spPr/>
        <p:txBody>
          <a:bodyPr lIns="0" tIns="0" rIns="0" bIns="0"/>
          <a:lstStyle>
            <a:lvl1pPr>
              <a:defRPr sz="3600" b="0" i="0">
                <a:solidFill>
                  <a:schemeClr val="bg1"/>
                </a:solidFill>
                <a:latin typeface="Candara" panose="020E0502030303020204" pitchFamily="34" charset="0"/>
                <a:cs typeface="Candara" panose="020E0502030303020204" pitchFamily="34" charset="0"/>
              </a:defRPr>
            </a:lvl1pPr>
          </a:lstStyle>
          <a:p>
            <a:endParaRPr dirty="0"/>
          </a:p>
        </p:txBody>
      </p:sp>
      <p:sp>
        <p:nvSpPr>
          <p:cNvPr id="4" name="Holder 4"/>
          <p:cNvSpPr>
            <a:spLocks noGrp="1"/>
          </p:cNvSpPr>
          <p:nvPr>
            <p:ph type="ftr" sz="quarter" idx="5"/>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a:t>The Sacred Search 2</a:t>
            </a:r>
            <a:endParaRPr lang="en-US" dirty="0"/>
          </a:p>
        </p:txBody>
      </p:sp>
      <p:sp>
        <p:nvSpPr>
          <p:cNvPr id="5" name="Holder 5"/>
          <p:cNvSpPr>
            <a:spLocks noGrp="1"/>
          </p:cNvSpPr>
          <p:nvPr>
            <p:ph type="dt" sz="half" idx="6"/>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spc="5"/>
              <a:t>10-12-2025</a:t>
            </a:r>
            <a:endParaRPr lang="en-US" spc="5" dirty="0"/>
          </a:p>
        </p:txBody>
      </p:sp>
      <p:sp>
        <p:nvSpPr>
          <p:cNvPr id="6" name="Holder 6"/>
          <p:cNvSpPr>
            <a:spLocks noGrp="1"/>
          </p:cNvSpPr>
          <p:nvPr>
            <p:ph type="sldNum" sz="quarter" idx="7"/>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01600">
              <a:spcBef>
                <a:spcPts val="65"/>
              </a:spcBef>
            </a:pPr>
            <a:fld id="{81D60167-4931-47E6-BA6A-407CBD079E47}" type="slidenum">
              <a:rPr lang="en-US" spc="5" smtClean="0"/>
              <a:pPr marL="101600">
                <a:spcBef>
                  <a:spcPts val="65"/>
                </a:spcBef>
              </a:pPr>
              <a:t>‹#›</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Candara" panose="020E0502030303020204" pitchFamily="34" charset="0"/>
                <a:cs typeface="Candara" panose="020E0502030303020204" pitchFamily="34" charset="0"/>
              </a:defRPr>
            </a:lvl1pPr>
          </a:lstStyle>
          <a:p>
            <a:endParaRPr dirty="0"/>
          </a:p>
        </p:txBody>
      </p:sp>
      <p:sp>
        <p:nvSpPr>
          <p:cNvPr id="3" name="Holder 3"/>
          <p:cNvSpPr>
            <a:spLocks noGrp="1"/>
          </p:cNvSpPr>
          <p:nvPr>
            <p:ph sz="half" idx="2"/>
          </p:nvPr>
        </p:nvSpPr>
        <p:spPr>
          <a:xfrm>
            <a:off x="609600" y="1577340"/>
            <a:ext cx="5303520" cy="553998"/>
          </a:xfrm>
          <a:prstGeom prst="rect">
            <a:avLst/>
          </a:prstGeom>
        </p:spPr>
        <p:txBody>
          <a:bodyPr wrap="square" lIns="0" tIns="0" rIns="0" bIns="0">
            <a:spAutoFit/>
          </a:bodyPr>
          <a:lstStyle>
            <a:lvl1pPr>
              <a:defRPr>
                <a:latin typeface="Candara" panose="020E0502030303020204" pitchFamily="34" charset="0"/>
              </a:defRPr>
            </a:lvl1pPr>
          </a:lstStyle>
          <a:p>
            <a:endParaRPr dirty="0"/>
          </a:p>
        </p:txBody>
      </p:sp>
      <p:sp>
        <p:nvSpPr>
          <p:cNvPr id="4" name="Holder 4"/>
          <p:cNvSpPr>
            <a:spLocks noGrp="1"/>
          </p:cNvSpPr>
          <p:nvPr>
            <p:ph sz="half" idx="3"/>
          </p:nvPr>
        </p:nvSpPr>
        <p:spPr>
          <a:xfrm>
            <a:off x="6278880" y="1577340"/>
            <a:ext cx="5303520" cy="553998"/>
          </a:xfrm>
          <a:prstGeom prst="rect">
            <a:avLst/>
          </a:prstGeom>
        </p:spPr>
        <p:txBody>
          <a:bodyPr wrap="square" lIns="0" tIns="0" rIns="0" bIns="0">
            <a:spAutoFit/>
          </a:bodyPr>
          <a:lstStyle>
            <a:lvl1pPr>
              <a:defRPr>
                <a:latin typeface="Candara" panose="020E0502030303020204" pitchFamily="34" charset="0"/>
              </a:defRPr>
            </a:lvl1pPr>
          </a:lstStyle>
          <a:p>
            <a:endParaRPr dirty="0"/>
          </a:p>
        </p:txBody>
      </p:sp>
      <p:sp>
        <p:nvSpPr>
          <p:cNvPr id="5" name="Holder 5"/>
          <p:cNvSpPr>
            <a:spLocks noGrp="1"/>
          </p:cNvSpPr>
          <p:nvPr>
            <p:ph type="ftr" sz="quarter" idx="5"/>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a:t>The Sacred Search 2</a:t>
            </a:r>
            <a:endParaRPr lang="en-US" dirty="0"/>
          </a:p>
        </p:txBody>
      </p:sp>
      <p:sp>
        <p:nvSpPr>
          <p:cNvPr id="6" name="Holder 6"/>
          <p:cNvSpPr>
            <a:spLocks noGrp="1"/>
          </p:cNvSpPr>
          <p:nvPr>
            <p:ph type="dt" sz="half" idx="6"/>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spc="5"/>
              <a:t>10-12-2025</a:t>
            </a:r>
            <a:endParaRPr lang="en-US" spc="5" dirty="0"/>
          </a:p>
        </p:txBody>
      </p:sp>
      <p:sp>
        <p:nvSpPr>
          <p:cNvPr id="7" name="Holder 7"/>
          <p:cNvSpPr>
            <a:spLocks noGrp="1"/>
          </p:cNvSpPr>
          <p:nvPr>
            <p:ph type="sldNum" sz="quarter" idx="7"/>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01600">
              <a:spcBef>
                <a:spcPts val="65"/>
              </a:spcBef>
            </a:pPr>
            <a:fld id="{81D60167-4931-47E6-BA6A-407CBD079E47}" type="slidenum">
              <a:rPr lang="en-US" spc="5" smtClean="0"/>
              <a:pPr marL="101600">
                <a:spcBef>
                  <a:spcPts val="65"/>
                </a:spcBef>
              </a:pPr>
              <a:t>‹#›</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794E43"/>
          </a:solidFill>
        </p:spPr>
        <p:txBody>
          <a:bodyPr wrap="square" lIns="0" tIns="0" rIns="0" bIns="0" rtlCol="0"/>
          <a:lstStyle/>
          <a:p>
            <a:endParaRPr sz="1800"/>
          </a:p>
        </p:txBody>
      </p:sp>
      <p:sp>
        <p:nvSpPr>
          <p:cNvPr id="17" name="bg object 17"/>
          <p:cNvSpPr/>
          <p:nvPr/>
        </p:nvSpPr>
        <p:spPr>
          <a:xfrm>
            <a:off x="642113" y="640080"/>
            <a:ext cx="10907775" cy="5571743"/>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18" name="bg object 18"/>
          <p:cNvSpPr/>
          <p:nvPr/>
        </p:nvSpPr>
        <p:spPr>
          <a:xfrm>
            <a:off x="475488" y="481583"/>
            <a:ext cx="11241193" cy="5897880"/>
          </a:xfrm>
          <a:custGeom>
            <a:avLst/>
            <a:gdLst/>
            <a:ahLst/>
            <a:cxnLst/>
            <a:rect l="l" t="t" r="r" b="b"/>
            <a:pathLst>
              <a:path w="8430895" h="5897880">
                <a:moveTo>
                  <a:pt x="0" y="0"/>
                </a:moveTo>
                <a:lnTo>
                  <a:pt x="8430641" y="0"/>
                </a:lnTo>
                <a:lnTo>
                  <a:pt x="8430641" y="5897880"/>
                </a:lnTo>
                <a:lnTo>
                  <a:pt x="0" y="5897880"/>
                </a:lnTo>
                <a:lnTo>
                  <a:pt x="0" y="0"/>
                </a:lnTo>
                <a:close/>
              </a:path>
            </a:pathLst>
          </a:custGeom>
          <a:ln w="12700">
            <a:solidFill>
              <a:srgbClr val="FFFFFF"/>
            </a:solidFill>
          </a:ln>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3600" b="1" i="0">
                <a:solidFill>
                  <a:schemeClr val="bg1"/>
                </a:solidFill>
                <a:latin typeface="Candara" panose="020E0502030303020204" pitchFamily="34" charset="0"/>
                <a:cs typeface="Candara" panose="020E0502030303020204" pitchFamily="34" charset="0"/>
              </a:defRPr>
            </a:lvl1pPr>
          </a:lstStyle>
          <a:p>
            <a:endParaRPr dirty="0"/>
          </a:p>
        </p:txBody>
      </p:sp>
      <p:sp>
        <p:nvSpPr>
          <p:cNvPr id="3" name="Holder 3"/>
          <p:cNvSpPr>
            <a:spLocks noGrp="1"/>
          </p:cNvSpPr>
          <p:nvPr>
            <p:ph type="ftr" sz="quarter" idx="5"/>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a:t>The Sacred Search 2</a:t>
            </a:r>
            <a:endParaRPr lang="en-US" dirty="0"/>
          </a:p>
        </p:txBody>
      </p:sp>
      <p:sp>
        <p:nvSpPr>
          <p:cNvPr id="4" name="Holder 4"/>
          <p:cNvSpPr>
            <a:spLocks noGrp="1"/>
          </p:cNvSpPr>
          <p:nvPr>
            <p:ph type="dt" sz="half" idx="6"/>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spc="5"/>
              <a:t>10-12-2025</a:t>
            </a:r>
            <a:endParaRPr lang="en-US" spc="5" dirty="0"/>
          </a:p>
        </p:txBody>
      </p:sp>
      <p:sp>
        <p:nvSpPr>
          <p:cNvPr id="5" name="Holder 5"/>
          <p:cNvSpPr>
            <a:spLocks noGrp="1"/>
          </p:cNvSpPr>
          <p:nvPr>
            <p:ph type="sldNum" sz="quarter" idx="7"/>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01600">
              <a:spcBef>
                <a:spcPts val="65"/>
              </a:spcBef>
            </a:pPr>
            <a:fld id="{81D60167-4931-47E6-BA6A-407CBD079E47}" type="slidenum">
              <a:rPr lang="en-US" spc="5" smtClean="0"/>
              <a:pPr marL="101600">
                <a:spcBef>
                  <a:spcPts val="65"/>
                </a:spcBef>
              </a:pPr>
              <a:t>‹#›</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a:t>The Sacred Search 2</a:t>
            </a:r>
            <a:endParaRPr lang="en-US" dirty="0"/>
          </a:p>
        </p:txBody>
      </p:sp>
      <p:sp>
        <p:nvSpPr>
          <p:cNvPr id="3" name="Holder 3"/>
          <p:cNvSpPr>
            <a:spLocks noGrp="1"/>
          </p:cNvSpPr>
          <p:nvPr>
            <p:ph type="dt" sz="half" idx="6"/>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spc="5"/>
              <a:t>10-12-2025</a:t>
            </a:r>
            <a:endParaRPr lang="en-US" spc="5" dirty="0"/>
          </a:p>
        </p:txBody>
      </p:sp>
      <p:sp>
        <p:nvSpPr>
          <p:cNvPr id="4" name="Holder 4"/>
          <p:cNvSpPr>
            <a:spLocks noGrp="1"/>
          </p:cNvSpPr>
          <p:nvPr>
            <p:ph type="sldNum" sz="quarter" idx="7"/>
          </p:nvPr>
        </p:nvSpPr>
        <p:spPr/>
        <p:txBody>
          <a:bodyPr lIns="0" tIns="0" rIns="0" bIns="0"/>
          <a:lstStyle>
            <a:lvl1pPr>
              <a:defRPr sz="900" b="0" i="0">
                <a:solidFill>
                  <a:srgbClr val="878787"/>
                </a:solidFill>
                <a:latin typeface="Candara" panose="020E0502030303020204" pitchFamily="34" charset="0"/>
                <a:cs typeface="Candara" panose="020E0502030303020204" pitchFamily="34" charset="0"/>
              </a:defRPr>
            </a:lvl1pPr>
          </a:lstStyle>
          <a:p>
            <a:pPr marL="101600">
              <a:spcBef>
                <a:spcPts val="65"/>
              </a:spcBef>
            </a:pPr>
            <a:fld id="{81D60167-4931-47E6-BA6A-407CBD079E47}" type="slidenum">
              <a:rPr lang="en-US" spc="5" smtClean="0"/>
              <a:pPr marL="101600">
                <a:spcBef>
                  <a:spcPts val="65"/>
                </a:spcBef>
              </a:pPr>
              <a:t>‹#›</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2817466"/>
            <a:ext cx="9144000" cy="692497"/>
          </a:xfrm>
        </p:spPr>
        <p:txBody>
          <a:bodyPr anchor="b"/>
          <a:lstStyle>
            <a:lvl1pPr algn="l">
              <a:defRPr sz="4500" b="1" i="0" cap="all" baseline="0">
                <a:latin typeface="Candara" panose="020E05020303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276999"/>
          </a:xfrm>
        </p:spPr>
        <p:txBody>
          <a:bodyPr/>
          <a:lstStyle>
            <a:lvl1pPr marL="0" indent="0" algn="l">
              <a:buNone/>
              <a:defRPr sz="1800">
                <a:latin typeface="Candara" panose="020E05020303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r>
              <a:rPr lang="en-US"/>
              <a:t>10-12-2025</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r>
              <a:rPr lang="en-US"/>
              <a:t>The Sacred Search 2</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1" y="1114052"/>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81682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00000"/>
          </a:solidFill>
        </p:spPr>
        <p:txBody>
          <a:bodyPr wrap="square" lIns="0" tIns="0" rIns="0" bIns="0" rtlCol="0"/>
          <a:lstStyle/>
          <a:p>
            <a:endParaRPr sz="1800"/>
          </a:p>
        </p:txBody>
      </p:sp>
      <p:sp>
        <p:nvSpPr>
          <p:cNvPr id="2" name="Holder 2"/>
          <p:cNvSpPr>
            <a:spLocks noGrp="1"/>
          </p:cNvSpPr>
          <p:nvPr>
            <p:ph type="title"/>
          </p:nvPr>
        </p:nvSpPr>
        <p:spPr>
          <a:xfrm>
            <a:off x="496462" y="217291"/>
            <a:ext cx="11082020" cy="553998"/>
          </a:xfrm>
          <a:prstGeom prst="rect">
            <a:avLst/>
          </a:prstGeom>
        </p:spPr>
        <p:txBody>
          <a:bodyPr wrap="square" lIns="0" tIns="0" rIns="0" bIns="0">
            <a:spAutoFit/>
          </a:bodyPr>
          <a:lstStyle>
            <a:lvl1pPr>
              <a:defRPr sz="3600" b="1" i="0">
                <a:solidFill>
                  <a:schemeClr val="bg1"/>
                </a:solidFill>
                <a:latin typeface="Cambria"/>
                <a:cs typeface="Cambria"/>
              </a:defRPr>
            </a:lvl1pPr>
          </a:lstStyle>
          <a:p>
            <a:endParaRPr dirty="0"/>
          </a:p>
        </p:txBody>
      </p:sp>
      <p:sp>
        <p:nvSpPr>
          <p:cNvPr id="3" name="Holder 3"/>
          <p:cNvSpPr>
            <a:spLocks noGrp="1"/>
          </p:cNvSpPr>
          <p:nvPr>
            <p:ph type="body" idx="1"/>
          </p:nvPr>
        </p:nvSpPr>
        <p:spPr>
          <a:xfrm>
            <a:off x="478135" y="1059558"/>
            <a:ext cx="11380893" cy="553998"/>
          </a:xfrm>
          <a:prstGeom prst="rect">
            <a:avLst/>
          </a:prstGeom>
        </p:spPr>
        <p:txBody>
          <a:bodyPr wrap="square" lIns="0" tIns="0" rIns="0" bIns="0">
            <a:spAutoFit/>
          </a:bodyPr>
          <a:lstStyle>
            <a:lvl1pPr>
              <a:defRPr sz="3600" b="0" i="0">
                <a:solidFill>
                  <a:schemeClr val="bg1"/>
                </a:solidFill>
                <a:latin typeface="Cambria"/>
                <a:cs typeface="Cambria"/>
              </a:defRPr>
            </a:lvl1pPr>
          </a:lstStyle>
          <a:p>
            <a:endParaRPr dirty="0"/>
          </a:p>
        </p:txBody>
      </p:sp>
      <p:sp>
        <p:nvSpPr>
          <p:cNvPr id="4" name="Holder 4"/>
          <p:cNvSpPr>
            <a:spLocks noGrp="1"/>
          </p:cNvSpPr>
          <p:nvPr>
            <p:ph type="ftr" sz="quarter" idx="5"/>
          </p:nvPr>
        </p:nvSpPr>
        <p:spPr>
          <a:xfrm>
            <a:off x="942509" y="6452534"/>
            <a:ext cx="786553" cy="138499"/>
          </a:xfrm>
          <a:prstGeom prst="rect">
            <a:avLst/>
          </a:prstGeom>
        </p:spPr>
        <p:txBody>
          <a:bodyPr wrap="square" lIns="0" tIns="0" rIns="0" bIns="0">
            <a:spAutoFit/>
          </a:bodyPr>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a:t>The Sacred Search 2</a:t>
            </a:r>
            <a:endParaRPr lang="en-US" dirty="0"/>
          </a:p>
        </p:txBody>
      </p:sp>
      <p:sp>
        <p:nvSpPr>
          <p:cNvPr id="5" name="Holder 5"/>
          <p:cNvSpPr>
            <a:spLocks noGrp="1"/>
          </p:cNvSpPr>
          <p:nvPr>
            <p:ph type="dt" sz="half" idx="6"/>
          </p:nvPr>
        </p:nvSpPr>
        <p:spPr>
          <a:xfrm>
            <a:off x="5521418" y="6452534"/>
            <a:ext cx="1131993" cy="138499"/>
          </a:xfrm>
          <a:prstGeom prst="rect">
            <a:avLst/>
          </a:prstGeom>
        </p:spPr>
        <p:txBody>
          <a:bodyPr wrap="square" lIns="0" tIns="0" rIns="0" bIns="0">
            <a:spAutoFit/>
          </a:bodyPr>
          <a:lstStyle>
            <a:lvl1pPr>
              <a:defRPr sz="900" b="0" i="0">
                <a:solidFill>
                  <a:srgbClr val="878787"/>
                </a:solidFill>
                <a:latin typeface="Candara" panose="020E0502030303020204" pitchFamily="34" charset="0"/>
                <a:cs typeface="Candara" panose="020E0502030303020204" pitchFamily="34" charset="0"/>
              </a:defRPr>
            </a:lvl1pPr>
          </a:lstStyle>
          <a:p>
            <a:pPr marL="12700">
              <a:spcBef>
                <a:spcPts val="65"/>
              </a:spcBef>
            </a:pPr>
            <a:r>
              <a:rPr lang="en-US" spc="5"/>
              <a:t>10-12-2025</a:t>
            </a:r>
            <a:endParaRPr lang="en-US" spc="5" dirty="0"/>
          </a:p>
        </p:txBody>
      </p:sp>
      <p:sp>
        <p:nvSpPr>
          <p:cNvPr id="6" name="Holder 6"/>
          <p:cNvSpPr>
            <a:spLocks noGrp="1"/>
          </p:cNvSpPr>
          <p:nvPr>
            <p:ph type="sldNum" sz="quarter" idx="7"/>
          </p:nvPr>
        </p:nvSpPr>
        <p:spPr>
          <a:xfrm>
            <a:off x="11012201" y="6452533"/>
            <a:ext cx="272627" cy="138499"/>
          </a:xfrm>
          <a:prstGeom prst="rect">
            <a:avLst/>
          </a:prstGeom>
        </p:spPr>
        <p:txBody>
          <a:bodyPr wrap="square" lIns="0" tIns="0" rIns="0" bIns="0">
            <a:spAutoFit/>
          </a:bodyPr>
          <a:lstStyle>
            <a:lvl1pPr>
              <a:defRPr sz="900" b="0" i="0">
                <a:solidFill>
                  <a:srgbClr val="878787"/>
                </a:solidFill>
                <a:latin typeface="Candara" panose="020E0502030303020204" pitchFamily="34" charset="0"/>
                <a:cs typeface="Candara" panose="020E0502030303020204" pitchFamily="34" charset="0"/>
              </a:defRPr>
            </a:lvl1pPr>
          </a:lstStyle>
          <a:p>
            <a:pPr marL="101600">
              <a:spcBef>
                <a:spcPts val="65"/>
              </a:spcBef>
            </a:pPr>
            <a:fld id="{81D60167-4931-47E6-BA6A-407CBD079E47}" type="slidenum">
              <a:rPr lang="en-US" spc="5" smtClean="0"/>
              <a:pPr marL="101600">
                <a:spcBef>
                  <a:spcPts val="65"/>
                </a:spcBef>
              </a:pPr>
              <a:t>‹#›</a:t>
            </a:fld>
            <a:endParaRPr lang="en-US"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hf hdr="0"/>
  <p:txStyles>
    <p:titleStyle>
      <a:lvl1pPr>
        <a:defRPr>
          <a:latin typeface="Albertus Extra Bold"/>
          <a:ea typeface="+mj-ea"/>
          <a:cs typeface="+mj-cs"/>
        </a:defRPr>
      </a:lvl1pPr>
    </p:titleStyle>
    <p:bodyStyle>
      <a:lvl1pPr marL="0">
        <a:defRPr>
          <a:latin typeface="Albertus Extra Bold"/>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B5EB57-5B50-29F7-F357-E6237E6B7B1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86" y="0"/>
            <a:ext cx="12192000" cy="6851650"/>
          </a:xfrm>
          <a:prstGeom prst="rect">
            <a:avLst/>
          </a:prstGeom>
        </p:spPr>
      </p:pic>
      <p:sp>
        <p:nvSpPr>
          <p:cNvPr id="3" name="object 3"/>
          <p:cNvSpPr txBox="1">
            <a:spLocks noGrp="1"/>
          </p:cNvSpPr>
          <p:nvPr>
            <p:ph type="title"/>
          </p:nvPr>
        </p:nvSpPr>
        <p:spPr>
          <a:xfrm>
            <a:off x="76200" y="6350"/>
            <a:ext cx="12039600" cy="2968761"/>
          </a:xfrm>
          <a:prstGeom prst="rect">
            <a:avLst/>
          </a:prstGeom>
        </p:spPr>
        <p:txBody>
          <a:bodyPr vert="horz" wrap="square" lIns="0" tIns="13970" rIns="0" bIns="0" rtlCol="0">
            <a:spAutoFit/>
          </a:bodyPr>
          <a:lstStyle/>
          <a:p>
            <a:pPr marL="12700" algn="ctr">
              <a:spcBef>
                <a:spcPts val="110"/>
              </a:spcBef>
            </a:pPr>
            <a:r>
              <a:rPr lang="en-US" sz="9600" b="0" spc="-495" dirty="0">
                <a:latin typeface="Eras Medium ITC" panose="020B0602030504020804" pitchFamily="34" charset="0"/>
                <a:cs typeface="Edwardian Script ITC"/>
              </a:rPr>
              <a:t>The Sacred </a:t>
            </a:r>
            <a:br>
              <a:rPr lang="en-US" sz="9600" b="0" spc="-495" dirty="0">
                <a:latin typeface="Eras Medium ITC" panose="020B0602030504020804" pitchFamily="34" charset="0"/>
                <a:cs typeface="Edwardian Script ITC"/>
              </a:rPr>
            </a:br>
            <a:r>
              <a:rPr lang="en-US" sz="9600" b="0" spc="-495" dirty="0">
                <a:latin typeface="Eras Medium ITC" panose="020B0602030504020804" pitchFamily="34" charset="0"/>
                <a:cs typeface="Edwardian Script ITC"/>
              </a:rPr>
              <a:t>Search 2</a:t>
            </a:r>
            <a:endParaRPr sz="9600" dirty="0">
              <a:latin typeface="Eras Medium ITC" panose="020B0602030504020804" pitchFamily="34" charset="0"/>
              <a:cs typeface="Edwardian Script ITC"/>
            </a:endParaRPr>
          </a:p>
        </p:txBody>
      </p:sp>
      <p:sp>
        <p:nvSpPr>
          <p:cNvPr id="6" name="object 6"/>
          <p:cNvSpPr txBox="1">
            <a:spLocks noGrp="1"/>
          </p:cNvSpPr>
          <p:nvPr>
            <p:ph type="ftr" sz="quarter" idx="5"/>
          </p:nvPr>
        </p:nvSpPr>
        <p:spPr>
          <a:xfrm>
            <a:off x="2466510" y="6452535"/>
            <a:ext cx="786553" cy="146835"/>
          </a:xfrm>
          <a:prstGeom prst="rect">
            <a:avLst/>
          </a:prstGeom>
        </p:spPr>
        <p:txBody>
          <a:bodyPr vert="horz" wrap="square" lIns="0" tIns="8255" rIns="0" bIns="0" rtlCol="0">
            <a:spAutoFit/>
          </a:bodyPr>
          <a:lstStyle/>
          <a:p>
            <a:pPr marL="12700">
              <a:spcBef>
                <a:spcPts val="65"/>
              </a:spcBef>
            </a:pPr>
            <a:r>
              <a:rPr lang="en-US"/>
              <a:t>The Sacred Search 2</a:t>
            </a:r>
            <a:endParaRPr dirty="0"/>
          </a:p>
        </p:txBody>
      </p:sp>
      <p:sp>
        <p:nvSpPr>
          <p:cNvPr id="8" name="object 8"/>
          <p:cNvSpPr txBox="1">
            <a:spLocks noGrp="1"/>
          </p:cNvSpPr>
          <p:nvPr>
            <p:ph type="sldNum" sz="quarter" idx="7"/>
          </p:nvPr>
        </p:nvSpPr>
        <p:spPr>
          <a:xfrm>
            <a:off x="14060201" y="6452534"/>
            <a:ext cx="272627" cy="146835"/>
          </a:xfrm>
          <a:prstGeom prst="rect">
            <a:avLst/>
          </a:prstGeom>
        </p:spPr>
        <p:txBody>
          <a:bodyPr vert="horz" wrap="square" lIns="0" tIns="8255" rIns="0" bIns="0" rtlCol="0">
            <a:spAutoFit/>
          </a:bodyPr>
          <a:lstStyle/>
          <a:p>
            <a:pPr marL="101600">
              <a:spcBef>
                <a:spcPts val="65"/>
              </a:spcBef>
            </a:pPr>
            <a:fld id="{81D60167-4931-47E6-BA6A-407CBD079E47}" type="slidenum">
              <a:rPr spc="5" dirty="0"/>
              <a:pPr marL="101600">
                <a:spcBef>
                  <a:spcPts val="65"/>
                </a:spcBef>
              </a:pPr>
              <a:t>1</a:t>
            </a:fld>
            <a:endParaRPr spc="5" dirty="0"/>
          </a:p>
        </p:txBody>
      </p:sp>
      <p:sp>
        <p:nvSpPr>
          <p:cNvPr id="10" name="TextBox 9">
            <a:extLst>
              <a:ext uri="{FF2B5EF4-FFF2-40B4-BE49-F238E27FC236}">
                <a16:creationId xmlns:a16="http://schemas.microsoft.com/office/drawing/2014/main" id="{87F92EEF-88B6-87DF-E50D-D765CFAF3756}"/>
              </a:ext>
            </a:extLst>
          </p:cNvPr>
          <p:cNvSpPr txBox="1"/>
          <p:nvPr/>
        </p:nvSpPr>
        <p:spPr>
          <a:xfrm>
            <a:off x="372414" y="5206038"/>
            <a:ext cx="11430000" cy="1384995"/>
          </a:xfrm>
          <a:prstGeom prst="rect">
            <a:avLst/>
          </a:prstGeom>
          <a:noFill/>
        </p:spPr>
        <p:txBody>
          <a:bodyPr wrap="square">
            <a:spAutoFit/>
          </a:bodyPr>
          <a:lstStyle/>
          <a:p>
            <a:pPr algn="ctr"/>
            <a:r>
              <a:rPr lang="en-US" sz="2800" b="1" dirty="0">
                <a:solidFill>
                  <a:schemeClr val="bg1"/>
                </a:solidFill>
              </a:rPr>
              <a:t>EZEKIEL 44:23-24</a:t>
            </a:r>
          </a:p>
          <a:p>
            <a:pPr algn="ctr"/>
            <a:r>
              <a:rPr lang="en-US" sz="2800" b="1" dirty="0">
                <a:solidFill>
                  <a:schemeClr val="bg1"/>
                </a:solidFill>
              </a:rPr>
              <a:t>And they shall teach my people the difference between the holy and profane, and cause them to discern between the unclean and the clean.</a:t>
            </a:r>
          </a:p>
        </p:txBody>
      </p:sp>
      <p:sp>
        <p:nvSpPr>
          <p:cNvPr id="4" name="Date Placeholder 3">
            <a:extLst>
              <a:ext uri="{FF2B5EF4-FFF2-40B4-BE49-F238E27FC236}">
                <a16:creationId xmlns:a16="http://schemas.microsoft.com/office/drawing/2014/main" id="{75E83520-7C73-4592-FDB6-175D80E309D7}"/>
              </a:ext>
            </a:extLst>
          </p:cNvPr>
          <p:cNvSpPr>
            <a:spLocks noGrp="1"/>
          </p:cNvSpPr>
          <p:nvPr>
            <p:ph type="dt" sz="half" idx="6"/>
          </p:nvPr>
        </p:nvSpPr>
        <p:spPr/>
        <p:txBody>
          <a:bodyPr/>
          <a:lstStyle/>
          <a:p>
            <a:pPr marL="12700">
              <a:spcBef>
                <a:spcPts val="65"/>
              </a:spcBef>
            </a:pPr>
            <a:r>
              <a:rPr lang="en-US" spc="5"/>
              <a:t>10-12-2025</a:t>
            </a:r>
            <a:endParaRPr lang="en-US" spc="5" dirty="0"/>
          </a:p>
        </p:txBody>
      </p:sp>
    </p:spTree>
    <p:extLst>
      <p:ext uri="{BB962C8B-B14F-4D97-AF65-F5344CB8AC3E}">
        <p14:creationId xmlns:p14="http://schemas.microsoft.com/office/powerpoint/2010/main" val="423327751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7803084-33F8-4A3B-CAFD-A98F6DFC3A66}"/>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90CB8D80-E9E4-CF4E-6C4C-539C407E5A5C}"/>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B0E47733-C529-89CB-103A-9570524EE1F2}"/>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10</a:t>
            </a:fld>
            <a:endParaRPr lang="en-US" spc="5" dirty="0"/>
          </a:p>
        </p:txBody>
      </p:sp>
      <p:pic>
        <p:nvPicPr>
          <p:cNvPr id="5" name="Picture 4">
            <a:extLst>
              <a:ext uri="{FF2B5EF4-FFF2-40B4-BE49-F238E27FC236}">
                <a16:creationId xmlns:a16="http://schemas.microsoft.com/office/drawing/2014/main" id="{B4D9FC95-7B27-754B-8D15-2DC68B50AB1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1952" y="0"/>
            <a:ext cx="8388096" cy="6858000"/>
          </a:xfrm>
          <a:prstGeom prst="rect">
            <a:avLst/>
          </a:prstGeom>
        </p:spPr>
      </p:pic>
    </p:spTree>
    <p:extLst>
      <p:ext uri="{BB962C8B-B14F-4D97-AF65-F5344CB8AC3E}">
        <p14:creationId xmlns:p14="http://schemas.microsoft.com/office/powerpoint/2010/main" val="321876476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B7D958-1271-8601-8BA4-C0A38181B561}"/>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3F0371DA-FE0F-A65C-5B61-D0A741D283DF}"/>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3F0BDA0B-CFD3-DBA0-14F8-70965B2D7969}"/>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11</a:t>
            </a:fld>
            <a:endParaRPr lang="en-US" spc="5" dirty="0"/>
          </a:p>
        </p:txBody>
      </p:sp>
      <p:pic>
        <p:nvPicPr>
          <p:cNvPr id="6" name="Picture 5">
            <a:extLst>
              <a:ext uri="{FF2B5EF4-FFF2-40B4-BE49-F238E27FC236}">
                <a16:creationId xmlns:a16="http://schemas.microsoft.com/office/drawing/2014/main" id="{725903F5-BE96-7047-E2B4-1E31F46527E6}"/>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F711704-8C24-CBBC-071E-0571F5286E32}"/>
              </a:ext>
            </a:extLst>
          </p:cNvPr>
          <p:cNvSpPr txBox="1"/>
          <p:nvPr/>
        </p:nvSpPr>
        <p:spPr>
          <a:xfrm>
            <a:off x="8169798" y="5075232"/>
            <a:ext cx="2505814" cy="1446550"/>
          </a:xfrm>
          <a:prstGeom prst="rect">
            <a:avLst/>
          </a:prstGeom>
          <a:noFill/>
        </p:spPr>
        <p:txBody>
          <a:bodyPr wrap="none" rtlCol="0">
            <a:spAutoFit/>
          </a:bodyPr>
          <a:lstStyle/>
          <a:p>
            <a:r>
              <a:rPr lang="en-US" sz="8800" b="1" dirty="0"/>
              <a:t>Gaza</a:t>
            </a:r>
          </a:p>
        </p:txBody>
      </p:sp>
    </p:spTree>
    <p:extLst>
      <p:ext uri="{BB962C8B-B14F-4D97-AF65-F5344CB8AC3E}">
        <p14:creationId xmlns:p14="http://schemas.microsoft.com/office/powerpoint/2010/main" val="264628169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320EC-6814-328B-965F-7FE0B498F51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C4361-88AD-03CD-0CD3-D928134EDD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86" y="0"/>
            <a:ext cx="12192000" cy="6851650"/>
          </a:xfrm>
          <a:prstGeom prst="rect">
            <a:avLst/>
          </a:prstGeom>
        </p:spPr>
      </p:pic>
      <p:sp>
        <p:nvSpPr>
          <p:cNvPr id="3" name="object 3">
            <a:extLst>
              <a:ext uri="{FF2B5EF4-FFF2-40B4-BE49-F238E27FC236}">
                <a16:creationId xmlns:a16="http://schemas.microsoft.com/office/drawing/2014/main" id="{82F8144F-7E9D-2A9E-33BA-6597412727D8}"/>
              </a:ext>
            </a:extLst>
          </p:cNvPr>
          <p:cNvSpPr txBox="1">
            <a:spLocks noGrp="1"/>
          </p:cNvSpPr>
          <p:nvPr>
            <p:ph type="title"/>
          </p:nvPr>
        </p:nvSpPr>
        <p:spPr>
          <a:xfrm>
            <a:off x="76200" y="6350"/>
            <a:ext cx="12039600" cy="2968761"/>
          </a:xfrm>
          <a:prstGeom prst="rect">
            <a:avLst/>
          </a:prstGeom>
        </p:spPr>
        <p:txBody>
          <a:bodyPr vert="horz" wrap="square" lIns="0" tIns="13970" rIns="0" bIns="0" rtlCol="0">
            <a:spAutoFit/>
          </a:bodyPr>
          <a:lstStyle/>
          <a:p>
            <a:pPr marL="12700" algn="ctr">
              <a:spcBef>
                <a:spcPts val="110"/>
              </a:spcBef>
            </a:pPr>
            <a:r>
              <a:rPr lang="en-US" sz="9600" b="0" spc="-495" dirty="0">
                <a:latin typeface="Eras Medium ITC" panose="020B0602030504020804" pitchFamily="34" charset="0"/>
                <a:cs typeface="Edwardian Script ITC"/>
              </a:rPr>
              <a:t>The Sacred </a:t>
            </a:r>
            <a:br>
              <a:rPr lang="en-US" sz="9600" b="0" spc="-495" dirty="0">
                <a:latin typeface="Eras Medium ITC" panose="020B0602030504020804" pitchFamily="34" charset="0"/>
                <a:cs typeface="Edwardian Script ITC"/>
              </a:rPr>
            </a:br>
            <a:r>
              <a:rPr lang="en-US" sz="9600" b="0" spc="-495" dirty="0">
                <a:latin typeface="Eras Medium ITC" panose="020B0602030504020804" pitchFamily="34" charset="0"/>
                <a:cs typeface="Edwardian Script ITC"/>
              </a:rPr>
              <a:t>Search 2</a:t>
            </a:r>
            <a:endParaRPr sz="9600" dirty="0">
              <a:latin typeface="Eras Medium ITC" panose="020B0602030504020804" pitchFamily="34" charset="0"/>
              <a:cs typeface="Edwardian Script ITC"/>
            </a:endParaRPr>
          </a:p>
        </p:txBody>
      </p:sp>
      <p:sp>
        <p:nvSpPr>
          <p:cNvPr id="6" name="object 6">
            <a:extLst>
              <a:ext uri="{FF2B5EF4-FFF2-40B4-BE49-F238E27FC236}">
                <a16:creationId xmlns:a16="http://schemas.microsoft.com/office/drawing/2014/main" id="{CC569936-1DD9-2A94-ABCE-FA03784D3F3C}"/>
              </a:ext>
            </a:extLst>
          </p:cNvPr>
          <p:cNvSpPr txBox="1">
            <a:spLocks noGrp="1"/>
          </p:cNvSpPr>
          <p:nvPr>
            <p:ph type="ftr" sz="quarter" idx="5"/>
          </p:nvPr>
        </p:nvSpPr>
        <p:spPr>
          <a:xfrm>
            <a:off x="2466510" y="6452535"/>
            <a:ext cx="786553" cy="146835"/>
          </a:xfrm>
          <a:prstGeom prst="rect">
            <a:avLst/>
          </a:prstGeom>
        </p:spPr>
        <p:txBody>
          <a:bodyPr vert="horz" wrap="square" lIns="0" tIns="8255" rIns="0" bIns="0" rtlCol="0">
            <a:spAutoFit/>
          </a:bodyPr>
          <a:lstStyle/>
          <a:p>
            <a:pPr marL="12700">
              <a:spcBef>
                <a:spcPts val="65"/>
              </a:spcBef>
            </a:pPr>
            <a:r>
              <a:rPr lang="en-US"/>
              <a:t>The Sacred Search 2</a:t>
            </a:r>
            <a:endParaRPr dirty="0"/>
          </a:p>
        </p:txBody>
      </p:sp>
      <p:sp>
        <p:nvSpPr>
          <p:cNvPr id="8" name="object 8">
            <a:extLst>
              <a:ext uri="{FF2B5EF4-FFF2-40B4-BE49-F238E27FC236}">
                <a16:creationId xmlns:a16="http://schemas.microsoft.com/office/drawing/2014/main" id="{44A7CF78-6684-AE11-638F-D95EB3FEC308}"/>
              </a:ext>
            </a:extLst>
          </p:cNvPr>
          <p:cNvSpPr txBox="1">
            <a:spLocks noGrp="1"/>
          </p:cNvSpPr>
          <p:nvPr>
            <p:ph type="sldNum" sz="quarter" idx="7"/>
          </p:nvPr>
        </p:nvSpPr>
        <p:spPr>
          <a:xfrm>
            <a:off x="14060201" y="6452534"/>
            <a:ext cx="272627" cy="146835"/>
          </a:xfrm>
          <a:prstGeom prst="rect">
            <a:avLst/>
          </a:prstGeom>
        </p:spPr>
        <p:txBody>
          <a:bodyPr vert="horz" wrap="square" lIns="0" tIns="8255" rIns="0" bIns="0" rtlCol="0">
            <a:spAutoFit/>
          </a:bodyPr>
          <a:lstStyle/>
          <a:p>
            <a:pPr marL="101600">
              <a:spcBef>
                <a:spcPts val="65"/>
              </a:spcBef>
            </a:pPr>
            <a:fld id="{81D60167-4931-47E6-BA6A-407CBD079E47}" type="slidenum">
              <a:rPr spc="5" dirty="0"/>
              <a:pPr marL="101600">
                <a:spcBef>
                  <a:spcPts val="65"/>
                </a:spcBef>
              </a:pPr>
              <a:t>12</a:t>
            </a:fld>
            <a:endParaRPr spc="5" dirty="0"/>
          </a:p>
        </p:txBody>
      </p:sp>
      <p:sp>
        <p:nvSpPr>
          <p:cNvPr id="10" name="TextBox 9">
            <a:extLst>
              <a:ext uri="{FF2B5EF4-FFF2-40B4-BE49-F238E27FC236}">
                <a16:creationId xmlns:a16="http://schemas.microsoft.com/office/drawing/2014/main" id="{09152894-A0E4-FF5F-E9F7-61D4FC961F41}"/>
              </a:ext>
            </a:extLst>
          </p:cNvPr>
          <p:cNvSpPr txBox="1"/>
          <p:nvPr/>
        </p:nvSpPr>
        <p:spPr>
          <a:xfrm>
            <a:off x="372414" y="5206038"/>
            <a:ext cx="11430000" cy="1384995"/>
          </a:xfrm>
          <a:prstGeom prst="rect">
            <a:avLst/>
          </a:prstGeom>
          <a:noFill/>
        </p:spPr>
        <p:txBody>
          <a:bodyPr wrap="square">
            <a:spAutoFit/>
          </a:bodyPr>
          <a:lstStyle/>
          <a:p>
            <a:pPr algn="ctr"/>
            <a:r>
              <a:rPr lang="en-US" sz="2800" b="1" dirty="0">
                <a:solidFill>
                  <a:schemeClr val="bg1"/>
                </a:solidFill>
              </a:rPr>
              <a:t>EZEKIEL 44:23-24</a:t>
            </a:r>
          </a:p>
          <a:p>
            <a:pPr algn="ctr"/>
            <a:r>
              <a:rPr lang="en-US" sz="2800" b="1" dirty="0">
                <a:solidFill>
                  <a:schemeClr val="bg1"/>
                </a:solidFill>
              </a:rPr>
              <a:t>And they shall teach my people the difference between the holy and profane, and cause them to discern between the unclean and the clean.</a:t>
            </a:r>
          </a:p>
        </p:txBody>
      </p:sp>
      <p:sp>
        <p:nvSpPr>
          <p:cNvPr id="4" name="Date Placeholder 3">
            <a:extLst>
              <a:ext uri="{FF2B5EF4-FFF2-40B4-BE49-F238E27FC236}">
                <a16:creationId xmlns:a16="http://schemas.microsoft.com/office/drawing/2014/main" id="{6D90AC3E-3213-2E88-FF52-97BDB92B2A9E}"/>
              </a:ext>
            </a:extLst>
          </p:cNvPr>
          <p:cNvSpPr>
            <a:spLocks noGrp="1"/>
          </p:cNvSpPr>
          <p:nvPr>
            <p:ph type="dt" sz="half" idx="6"/>
          </p:nvPr>
        </p:nvSpPr>
        <p:spPr/>
        <p:txBody>
          <a:bodyPr/>
          <a:lstStyle/>
          <a:p>
            <a:pPr marL="12700">
              <a:spcBef>
                <a:spcPts val="65"/>
              </a:spcBef>
            </a:pPr>
            <a:r>
              <a:rPr lang="en-US" spc="5"/>
              <a:t>10-12-2025</a:t>
            </a:r>
            <a:endParaRPr lang="en-US" spc="5" dirty="0"/>
          </a:p>
        </p:txBody>
      </p:sp>
    </p:spTree>
    <p:extLst>
      <p:ext uri="{BB962C8B-B14F-4D97-AF65-F5344CB8AC3E}">
        <p14:creationId xmlns:p14="http://schemas.microsoft.com/office/powerpoint/2010/main" val="183948192"/>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41F407-986D-6BEB-2853-19C2F8D57A1B}"/>
              </a:ext>
            </a:extLst>
          </p:cNvPr>
          <p:cNvSpPr>
            <a:spLocks noGrp="1"/>
          </p:cNvSpPr>
          <p:nvPr>
            <p:ph type="dt" sz="half" idx="10"/>
          </p:nvPr>
        </p:nvSpPr>
        <p:spPr>
          <a:xfrm>
            <a:off x="7821429" y="6238816"/>
            <a:ext cx="2753746" cy="323968"/>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10-12-2025</a:t>
            </a:r>
            <a:endParaRPr lang="en-US" dirty="0"/>
          </a:p>
        </p:txBody>
      </p:sp>
      <p:sp>
        <p:nvSpPr>
          <p:cNvPr id="3" name="Footer Placeholder 2">
            <a:extLst>
              <a:ext uri="{FF2B5EF4-FFF2-40B4-BE49-F238E27FC236}">
                <a16:creationId xmlns:a16="http://schemas.microsoft.com/office/drawing/2014/main" id="{086BED3B-5587-A0ED-FFD3-CD347202D358}"/>
              </a:ext>
            </a:extLst>
          </p:cNvPr>
          <p:cNvSpPr>
            <a:spLocks noGrp="1"/>
          </p:cNvSpPr>
          <p:nvPr>
            <p:ph type="ftr" sz="quarter" idx="11"/>
          </p:nvPr>
        </p:nvSpPr>
        <p:spPr>
          <a:xfrm>
            <a:off x="1600200" y="6236208"/>
            <a:ext cx="5901189" cy="320040"/>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The Sacred Search 2</a:t>
            </a:r>
            <a:endParaRPr lang="en-US" dirty="0"/>
          </a:p>
        </p:txBody>
      </p:sp>
      <p:sp>
        <p:nvSpPr>
          <p:cNvPr id="4" name="Slide Number Placeholder 3">
            <a:extLst>
              <a:ext uri="{FF2B5EF4-FFF2-40B4-BE49-F238E27FC236}">
                <a16:creationId xmlns:a16="http://schemas.microsoft.com/office/drawing/2014/main" id="{93E96C03-F2E7-9BBD-65C4-5E306490D2C7}"/>
              </a:ext>
            </a:extLst>
          </p:cNvPr>
          <p:cNvSpPr>
            <a:spLocks noGrp="1"/>
          </p:cNvSpPr>
          <p:nvPr>
            <p:ph type="sldNum" sz="quarter" idx="12"/>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94A09A9-5501-47C1-A89A-A340965A2BE2}" type="slidenum">
              <a:rPr lang="en-US" smtClean="0"/>
              <a:pPr/>
              <a:t>13</a:t>
            </a:fld>
            <a:endParaRPr lang="en-US" dirty="0"/>
          </a:p>
        </p:txBody>
      </p:sp>
      <p:sp>
        <p:nvSpPr>
          <p:cNvPr id="6" name="TextBox 5">
            <a:extLst>
              <a:ext uri="{FF2B5EF4-FFF2-40B4-BE49-F238E27FC236}">
                <a16:creationId xmlns:a16="http://schemas.microsoft.com/office/drawing/2014/main" id="{E451104B-971E-77E5-63A5-EF8309060BD1}"/>
              </a:ext>
            </a:extLst>
          </p:cNvPr>
          <p:cNvSpPr txBox="1"/>
          <p:nvPr/>
        </p:nvSpPr>
        <p:spPr>
          <a:xfrm>
            <a:off x="304800" y="76200"/>
            <a:ext cx="11466968" cy="4708981"/>
          </a:xfrm>
          <a:prstGeom prst="rect">
            <a:avLst/>
          </a:prstGeom>
          <a:noFill/>
        </p:spPr>
        <p:txBody>
          <a:bodyPr wrap="square">
            <a:spAutoFit/>
          </a:bodyPr>
          <a:lstStyle/>
          <a:p>
            <a:r>
              <a:rPr lang="en-US" sz="6000" b="1" dirty="0">
                <a:solidFill>
                  <a:schemeClr val="bg1"/>
                </a:solidFill>
              </a:rPr>
              <a:t>HE.CARETH.FOR.YOU</a:t>
            </a:r>
            <a:endParaRPr lang="en-US" sz="4800" b="1" dirty="0">
              <a:solidFill>
                <a:schemeClr val="bg1"/>
              </a:solidFill>
            </a:endParaRPr>
          </a:p>
          <a:p>
            <a:r>
              <a:rPr lang="en-US" sz="4800" dirty="0">
                <a:solidFill>
                  <a:schemeClr val="bg1"/>
                </a:solidFill>
              </a:rPr>
              <a:t>	114 Remember these words, everything's at the end. Civilization's at the end. Democracy's at the end. </a:t>
            </a:r>
            <a:r>
              <a:rPr lang="en-US" sz="4800" b="1" dirty="0">
                <a:solidFill>
                  <a:schemeClr val="bg1"/>
                </a:solidFill>
              </a:rPr>
              <a:t>We've got to come to this place. We're here. We're at the end</a:t>
            </a:r>
            <a:r>
              <a:rPr lang="en-US" sz="4800" dirty="0">
                <a:solidFill>
                  <a:schemeClr val="bg1"/>
                </a:solidFill>
              </a:rPr>
              <a:t>.... </a:t>
            </a:r>
          </a:p>
        </p:txBody>
      </p:sp>
    </p:spTree>
    <p:extLst>
      <p:ext uri="{BB962C8B-B14F-4D97-AF65-F5344CB8AC3E}">
        <p14:creationId xmlns:p14="http://schemas.microsoft.com/office/powerpoint/2010/main" val="349384155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5762C14-FC9A-0F93-9BEC-EA5BEC0EB2AB}"/>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28653" y="10"/>
            <a:ext cx="12191980" cy="6857990"/>
          </a:xfrm>
          <a:prstGeom prst="rect">
            <a:avLst/>
          </a:prstGeom>
        </p:spPr>
      </p:pic>
      <p:sp>
        <p:nvSpPr>
          <p:cNvPr id="5" name="Footer Placeholder 4">
            <a:extLst>
              <a:ext uri="{FF2B5EF4-FFF2-40B4-BE49-F238E27FC236}">
                <a16:creationId xmlns:a16="http://schemas.microsoft.com/office/drawing/2014/main" id="{FC3ADFC7-B682-5E0C-6931-179A7E650B5E}"/>
              </a:ext>
            </a:extLst>
          </p:cNvPr>
          <p:cNvSpPr>
            <a:spLocks noGrp="1"/>
          </p:cNvSpPr>
          <p:nvPr>
            <p:ph type="ftr" sz="quarter" idx="11"/>
          </p:nvPr>
        </p:nvSpPr>
        <p:spPr>
          <a:xfrm>
            <a:off x="1600200" y="6236208"/>
            <a:ext cx="5901189" cy="320040"/>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05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a:t>The Sacred Search 2</a:t>
            </a:r>
            <a:endParaRPr lang="en-US" kern="1200">
              <a:solidFill>
                <a:srgbClr val="FFFFFF"/>
              </a:solidFill>
              <a:latin typeface="+mn-lt"/>
              <a:ea typeface="+mn-ea"/>
              <a:cs typeface="+mn-cs"/>
            </a:endParaRPr>
          </a:p>
        </p:txBody>
      </p:sp>
      <p:sp>
        <p:nvSpPr>
          <p:cNvPr id="4" name="Date Placeholder 3">
            <a:extLst>
              <a:ext uri="{FF2B5EF4-FFF2-40B4-BE49-F238E27FC236}">
                <a16:creationId xmlns:a16="http://schemas.microsoft.com/office/drawing/2014/main" id="{3816C2F0-90AB-2E9D-EE72-938CC7EC2CFD}"/>
              </a:ext>
            </a:extLst>
          </p:cNvPr>
          <p:cNvSpPr>
            <a:spLocks noGrp="1"/>
          </p:cNvSpPr>
          <p:nvPr>
            <p:ph type="dt" sz="half" idx="10"/>
          </p:nvPr>
        </p:nvSpPr>
        <p:spPr>
          <a:xfrm>
            <a:off x="7821429" y="6238816"/>
            <a:ext cx="2753746" cy="323968"/>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a:t>10-12-2025</a:t>
            </a:r>
            <a:endParaRPr lang="en-US">
              <a:solidFill>
                <a:srgbClr val="FFFFFF"/>
              </a:solidFill>
            </a:endParaRPr>
          </a:p>
        </p:txBody>
      </p:sp>
      <p:sp>
        <p:nvSpPr>
          <p:cNvPr id="6" name="Slide Number Placeholder 5">
            <a:extLst>
              <a:ext uri="{FF2B5EF4-FFF2-40B4-BE49-F238E27FC236}">
                <a16:creationId xmlns:a16="http://schemas.microsoft.com/office/drawing/2014/main" id="{163E09AC-72F1-9E47-623B-2E7D5E3B8986}"/>
              </a:ext>
            </a:extLst>
          </p:cNvPr>
          <p:cNvSpPr>
            <a:spLocks noGrp="1"/>
          </p:cNvSpPr>
          <p:nvPr>
            <p:ph type="sldNum" sz="quarter" idx="12"/>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294A09A9-5501-47C1-A89A-A340965A2BE2}" type="slidenum">
              <a:rPr lang="en-US" smtClean="0"/>
              <a:pPr>
                <a:lnSpc>
                  <a:spcPct val="90000"/>
                </a:lnSpc>
                <a:spcAft>
                  <a:spcPts val="600"/>
                </a:spcAft>
              </a:pPr>
              <a:t>14</a:t>
            </a:fld>
            <a:endParaRPr lang="en-US"/>
          </a:p>
        </p:txBody>
      </p:sp>
      <p:sp>
        <p:nvSpPr>
          <p:cNvPr id="11" name="TextBox 10">
            <a:extLst>
              <a:ext uri="{FF2B5EF4-FFF2-40B4-BE49-F238E27FC236}">
                <a16:creationId xmlns:a16="http://schemas.microsoft.com/office/drawing/2014/main" id="{28B6E468-4120-DC59-B987-9AB47894671E}"/>
              </a:ext>
            </a:extLst>
          </p:cNvPr>
          <p:cNvSpPr txBox="1"/>
          <p:nvPr/>
        </p:nvSpPr>
        <p:spPr>
          <a:xfrm>
            <a:off x="4419600" y="457200"/>
            <a:ext cx="7592609" cy="3354765"/>
          </a:xfrm>
          <a:prstGeom prst="rect">
            <a:avLst/>
          </a:prstGeom>
          <a:noFill/>
        </p:spPr>
        <p:txBody>
          <a:bodyPr wrap="square" rtlCol="0">
            <a:spAutoFit/>
          </a:bodyPr>
          <a:lstStyle/>
          <a:p>
            <a:pPr algn="r"/>
            <a:r>
              <a:rPr lang="en-US" sz="9600" dirty="0">
                <a:solidFill>
                  <a:schemeClr val="accent3">
                    <a:lumMod val="50000"/>
                  </a:schemeClr>
                </a:solidFill>
              </a:rPr>
              <a:t>Harvest Time</a:t>
            </a:r>
          </a:p>
          <a:p>
            <a:pPr algn="r"/>
            <a:endParaRPr lang="en-US" sz="3600" i="1" dirty="0"/>
          </a:p>
          <a:p>
            <a:pPr algn="r"/>
            <a:r>
              <a:rPr lang="en-US" sz="4000" b="1" i="1" dirty="0">
                <a:solidFill>
                  <a:schemeClr val="bg1"/>
                </a:solidFill>
              </a:rPr>
              <a:t>The Time Has Come to Reap</a:t>
            </a:r>
          </a:p>
          <a:p>
            <a:pPr algn="r"/>
            <a:r>
              <a:rPr lang="en-US" sz="4000" b="1" i="1" dirty="0">
                <a:solidFill>
                  <a:schemeClr val="bg1"/>
                </a:solidFill>
              </a:rPr>
              <a:t>Matt. 25:6-13</a:t>
            </a:r>
            <a:endParaRPr lang="en-US" sz="8800" b="1" i="1" dirty="0">
              <a:solidFill>
                <a:schemeClr val="bg1"/>
              </a:solidFill>
            </a:endParaRPr>
          </a:p>
        </p:txBody>
      </p:sp>
    </p:spTree>
    <p:extLst>
      <p:ext uri="{BB962C8B-B14F-4D97-AF65-F5344CB8AC3E}">
        <p14:creationId xmlns:p14="http://schemas.microsoft.com/office/powerpoint/2010/main" val="272262566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152400" y="91380"/>
            <a:ext cx="11887200" cy="63094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4800" b="1" dirty="0">
                <a:solidFill>
                  <a:schemeClr val="bg1"/>
                </a:solidFill>
                <a:latin typeface="+mj-lt"/>
                <a:ea typeface="Times New Roman" pitchFamily="18" charset="0"/>
              </a:rPr>
              <a:t>HE.CARES.DO.YOU.CARE?  </a:t>
            </a:r>
            <a:r>
              <a:rPr lang="en-US" sz="2800" dirty="0">
                <a:solidFill>
                  <a:schemeClr val="bg1"/>
                </a:solidFill>
                <a:latin typeface="+mj-lt"/>
                <a:ea typeface="Times New Roman" pitchFamily="18" charset="0"/>
              </a:rPr>
              <a:t>63-0721</a:t>
            </a:r>
          </a:p>
          <a:p>
            <a:pPr fontAlgn="base">
              <a:spcBef>
                <a:spcPct val="0"/>
              </a:spcBef>
              <a:spcAft>
                <a:spcPct val="0"/>
              </a:spcAft>
            </a:pPr>
            <a:r>
              <a:rPr lang="en-US" sz="4000" b="1" dirty="0">
                <a:solidFill>
                  <a:schemeClr val="bg1"/>
                </a:solidFill>
                <a:latin typeface="+mj-lt"/>
                <a:ea typeface="Times New Roman" pitchFamily="18" charset="0"/>
              </a:rPr>
              <a:t>	</a:t>
            </a:r>
            <a:r>
              <a:rPr lang="en-US" sz="4000" dirty="0">
                <a:solidFill>
                  <a:schemeClr val="bg1"/>
                </a:solidFill>
                <a:latin typeface="+mj-lt"/>
                <a:ea typeface="Times New Roman" pitchFamily="18" charset="0"/>
              </a:rPr>
              <a:t>9  (Martin Luther King) "</a:t>
            </a:r>
            <a:r>
              <a:rPr lang="en-US" sz="4000" i="1" dirty="0">
                <a:solidFill>
                  <a:schemeClr val="bg1"/>
                </a:solidFill>
                <a:latin typeface="+mj-lt"/>
                <a:ea typeface="Times New Roman" pitchFamily="18" charset="0"/>
              </a:rPr>
              <a:t>If those people were slaves, I'd take my church and go south to help them people out of slavery." </a:t>
            </a:r>
            <a:r>
              <a:rPr lang="en-US" sz="4000" dirty="0">
                <a:solidFill>
                  <a:schemeClr val="bg1"/>
                </a:solidFill>
                <a:latin typeface="+mj-lt"/>
                <a:ea typeface="Times New Roman" pitchFamily="18" charset="0"/>
              </a:rPr>
              <a:t>I sure would, because man makes slaves, not God. We're all of one blood. </a:t>
            </a:r>
          </a:p>
          <a:p>
            <a:pPr fontAlgn="base">
              <a:spcBef>
                <a:spcPct val="0"/>
              </a:spcBef>
              <a:spcAft>
                <a:spcPct val="0"/>
              </a:spcAft>
            </a:pPr>
            <a:r>
              <a:rPr lang="en-US" sz="4000" dirty="0">
                <a:solidFill>
                  <a:schemeClr val="bg1"/>
                </a:solidFill>
                <a:latin typeface="+mj-lt"/>
                <a:ea typeface="Times New Roman" pitchFamily="18" charset="0"/>
              </a:rPr>
              <a:t>	We all come from one tree, from Adam. God, by one blood has made all nations. And whether our colors are brown, black, yellow, red, or whatever we are all creatures of the Almighty, and there shouldn't be any differences in us.</a:t>
            </a:r>
            <a:endParaRPr lang="en-US" sz="5400" dirty="0">
              <a:solidFill>
                <a:schemeClr val="bg1"/>
              </a:solidFill>
              <a:latin typeface="+mj-lt"/>
            </a:endParaRPr>
          </a:p>
        </p:txBody>
      </p:sp>
      <p:sp>
        <p:nvSpPr>
          <p:cNvPr id="2" name="Date Placeholder 1">
            <a:extLst>
              <a:ext uri="{FF2B5EF4-FFF2-40B4-BE49-F238E27FC236}">
                <a16:creationId xmlns:a16="http://schemas.microsoft.com/office/drawing/2014/main" id="{C233DD72-A6A4-D7D6-F521-CA57C5147B21}"/>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3" name="Footer Placeholder 2">
            <a:extLst>
              <a:ext uri="{FF2B5EF4-FFF2-40B4-BE49-F238E27FC236}">
                <a16:creationId xmlns:a16="http://schemas.microsoft.com/office/drawing/2014/main" id="{82EDB978-8F16-D99E-7E71-C536F90FDD4E}"/>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4" name="Slide Number Placeholder 3">
            <a:extLst>
              <a:ext uri="{FF2B5EF4-FFF2-40B4-BE49-F238E27FC236}">
                <a16:creationId xmlns:a16="http://schemas.microsoft.com/office/drawing/2014/main" id="{1EA2BEC0-AA81-2415-2338-EAAC41808172}"/>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15</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09A6AF-6088-5E32-A97F-43F445F40F08}"/>
              </a:ext>
            </a:extLst>
          </p:cNvPr>
          <p:cNvPicPr>
            <a:picLocks noChangeAspect="1"/>
          </p:cNvPicPr>
          <p:nvPr/>
        </p:nvPicPr>
        <p:blipFill>
          <a:blip r:embed="rId2"/>
          <a:stretch>
            <a:fillRect/>
          </a:stretch>
        </p:blipFill>
        <p:spPr>
          <a:xfrm rot="5756057">
            <a:off x="5605760" y="816932"/>
            <a:ext cx="6402891" cy="4260833"/>
          </a:xfrm>
          <a:prstGeom prst="rect">
            <a:avLst/>
          </a:prstGeom>
          <a:ln>
            <a:noFill/>
          </a:ln>
          <a:effectLst>
            <a:softEdge rad="112500"/>
          </a:effectLst>
        </p:spPr>
      </p:pic>
      <p:sp>
        <p:nvSpPr>
          <p:cNvPr id="114692" name="Rectangle 4"/>
          <p:cNvSpPr>
            <a:spLocks noChangeArrowheads="1"/>
          </p:cNvSpPr>
          <p:nvPr/>
        </p:nvSpPr>
        <p:spPr bwMode="auto">
          <a:xfrm>
            <a:off x="304800" y="76200"/>
            <a:ext cx="7315199" cy="65483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5400" dirty="0">
                <a:solidFill>
                  <a:schemeClr val="bg1"/>
                </a:solidFill>
                <a:latin typeface="Candara" panose="020E0502030303020204" pitchFamily="34" charset="0"/>
              </a:rPr>
              <a:t>Bloodline: </a:t>
            </a:r>
          </a:p>
          <a:p>
            <a:r>
              <a:rPr lang="en-US" sz="4000" dirty="0">
                <a:solidFill>
                  <a:schemeClr val="bg1"/>
                </a:solidFill>
                <a:latin typeface="Candara" panose="020E0502030303020204" pitchFamily="34" charset="0"/>
              </a:rPr>
              <a:t>      T</a:t>
            </a:r>
            <a:r>
              <a:rPr lang="en-US" sz="4000" b="1" dirty="0">
                <a:solidFill>
                  <a:schemeClr val="bg1"/>
                </a:solidFill>
              </a:rPr>
              <a:t>he place where something begins, where it springs into being; properties </a:t>
            </a:r>
            <a:r>
              <a:rPr lang="en-US" sz="4000" b="1" dirty="0" err="1">
                <a:solidFill>
                  <a:schemeClr val="bg1"/>
                </a:solidFill>
              </a:rPr>
              <a:t>attributeable</a:t>
            </a:r>
            <a:r>
              <a:rPr lang="en-US" sz="4000" b="1" dirty="0">
                <a:solidFill>
                  <a:schemeClr val="bg1"/>
                </a:solidFill>
              </a:rPr>
              <a:t> to your ancestry; an event that is a beginning; a first of subsequent events; </a:t>
            </a:r>
          </a:p>
          <a:p>
            <a:r>
              <a:rPr lang="en-US" sz="4000" b="1" dirty="0">
                <a:solidFill>
                  <a:schemeClr val="bg1"/>
                </a:solidFill>
              </a:rPr>
              <a:t>      The descendants of one individual;  ancestry of a purebred animal. </a:t>
            </a:r>
          </a:p>
        </p:txBody>
      </p:sp>
      <p:sp>
        <p:nvSpPr>
          <p:cNvPr id="2" name="Date Placeholder 1">
            <a:extLst>
              <a:ext uri="{FF2B5EF4-FFF2-40B4-BE49-F238E27FC236}">
                <a16:creationId xmlns:a16="http://schemas.microsoft.com/office/drawing/2014/main" id="{83D51EA0-7F81-6EC3-F9E1-F2AAFC67DF1A}"/>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3" name="Footer Placeholder 2">
            <a:extLst>
              <a:ext uri="{FF2B5EF4-FFF2-40B4-BE49-F238E27FC236}">
                <a16:creationId xmlns:a16="http://schemas.microsoft.com/office/drawing/2014/main" id="{DCE39E44-5AAB-ADCB-A3BC-61349069DB51}"/>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4" name="Slide Number Placeholder 3">
            <a:extLst>
              <a:ext uri="{FF2B5EF4-FFF2-40B4-BE49-F238E27FC236}">
                <a16:creationId xmlns:a16="http://schemas.microsoft.com/office/drawing/2014/main" id="{E9FD860E-9EFF-DE2A-B500-A4F3E917C041}"/>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16</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152400" y="76200"/>
            <a:ext cx="11887200" cy="70480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4400" b="1" dirty="0">
                <a:solidFill>
                  <a:schemeClr val="bg1"/>
                </a:solidFill>
                <a:latin typeface="Candara" panose="020E0502030303020204" pitchFamily="34" charset="0"/>
                <a:ea typeface="Times New Roman" pitchFamily="18" charset="0"/>
              </a:rPr>
              <a:t>MARK.OF.THE.BEAST  </a:t>
            </a:r>
            <a:r>
              <a:rPr lang="en-US" sz="3200" dirty="0">
                <a:solidFill>
                  <a:schemeClr val="bg1"/>
                </a:solidFill>
                <a:latin typeface="Candara" panose="020E0502030303020204" pitchFamily="34" charset="0"/>
                <a:ea typeface="Times New Roman" pitchFamily="18" charset="0"/>
              </a:rPr>
              <a:t>61-0217</a:t>
            </a:r>
            <a:r>
              <a:rPr lang="en-US" sz="4400" dirty="0">
                <a:solidFill>
                  <a:schemeClr val="bg1"/>
                </a:solidFill>
                <a:latin typeface="Candara" panose="020E0502030303020204" pitchFamily="34" charset="0"/>
                <a:ea typeface="Times New Roman" pitchFamily="18" charset="0"/>
              </a:rPr>
              <a:t>   </a:t>
            </a:r>
          </a:p>
          <a:p>
            <a:pPr fontAlgn="base">
              <a:spcBef>
                <a:spcPct val="0"/>
              </a:spcBef>
              <a:spcAft>
                <a:spcPct val="0"/>
              </a:spcAft>
            </a:pPr>
            <a:r>
              <a:rPr lang="en-US" sz="3600" dirty="0">
                <a:solidFill>
                  <a:schemeClr val="bg1"/>
                </a:solidFill>
                <a:latin typeface="Candara" panose="020E0502030303020204" pitchFamily="34" charset="0"/>
                <a:ea typeface="Times New Roman" pitchFamily="18" charset="0"/>
              </a:rPr>
              <a:t>	28 …We find Israel; compared with Moab, stayed true, the blood line. Moab, illegitimate, fundamental, same as Israel was. But Israel, who had the true bloodline, had signs and wonders following them, a brass serpent, healing, the shout of the King in the camp, a heavenly Father feeding them from above. Having a glorious time… A perfect type of the true church today, headed for the homeland… And the great fundamentals like Moab was, come out with the perfect sacrifice, like Israel had: just as fundamental and everything as Israel was, but didn't have the Spirit*.</a:t>
            </a:r>
            <a:endParaRPr lang="en-US" sz="2000" dirty="0">
              <a:solidFill>
                <a:schemeClr val="bg1"/>
              </a:solidFill>
              <a:latin typeface="Candara" panose="020E0502030303020204" pitchFamily="34" charset="0"/>
            </a:endParaRPr>
          </a:p>
          <a:p>
            <a:pPr eaLnBrk="0" fontAlgn="base" hangingPunct="0">
              <a:spcBef>
                <a:spcPct val="0"/>
              </a:spcBef>
              <a:spcAft>
                <a:spcPct val="0"/>
              </a:spcAft>
            </a:pPr>
            <a:endParaRPr lang="en-US" sz="4800" dirty="0">
              <a:solidFill>
                <a:schemeClr val="bg1"/>
              </a:solidFill>
              <a:latin typeface="Candara" panose="020E0502030303020204" pitchFamily="34" charset="0"/>
            </a:endParaRPr>
          </a:p>
        </p:txBody>
      </p:sp>
      <p:sp>
        <p:nvSpPr>
          <p:cNvPr id="2" name="Date Placeholder 1">
            <a:extLst>
              <a:ext uri="{FF2B5EF4-FFF2-40B4-BE49-F238E27FC236}">
                <a16:creationId xmlns:a16="http://schemas.microsoft.com/office/drawing/2014/main" id="{A86DB841-B145-A169-B51C-AB7898DA7664}"/>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3" name="Footer Placeholder 2">
            <a:extLst>
              <a:ext uri="{FF2B5EF4-FFF2-40B4-BE49-F238E27FC236}">
                <a16:creationId xmlns:a16="http://schemas.microsoft.com/office/drawing/2014/main" id="{7D0A0E7E-4948-0376-15C4-16CE657580EA}"/>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4" name="Slide Number Placeholder 3">
            <a:extLst>
              <a:ext uri="{FF2B5EF4-FFF2-40B4-BE49-F238E27FC236}">
                <a16:creationId xmlns:a16="http://schemas.microsoft.com/office/drawing/2014/main" id="{2CB3DF9C-FBE4-9641-742C-4F6E47FFFDF7}"/>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17</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3B8F2A-93FF-F370-48AB-D6269AF42446}"/>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012B0849-E8E0-8A80-DCFA-C9FDE9A8B4B8}"/>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9319F86D-BBF6-9C24-CC0F-4050AC41D767}"/>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18</a:t>
            </a:fld>
            <a:endParaRPr lang="en-US" spc="5" dirty="0"/>
          </a:p>
        </p:txBody>
      </p:sp>
      <p:pic>
        <p:nvPicPr>
          <p:cNvPr id="4098" name="Picture 2" descr="Uncertain of His Destination, Abraham Departed.">
            <a:extLst>
              <a:ext uri="{FF2B5EF4-FFF2-40B4-BE49-F238E27FC236}">
                <a16:creationId xmlns:a16="http://schemas.microsoft.com/office/drawing/2014/main" id="{C824664B-3C6B-BB9D-930C-BF1FF291EC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250" y="167364"/>
            <a:ext cx="11056228" cy="6423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98845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76200" y="0"/>
            <a:ext cx="12039600" cy="64325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fontAlgn="base">
              <a:spcBef>
                <a:spcPct val="0"/>
              </a:spcBef>
              <a:spcAft>
                <a:spcPct val="0"/>
              </a:spcAft>
            </a:pPr>
            <a:r>
              <a:rPr lang="en-US" sz="4800" b="1" dirty="0">
                <a:solidFill>
                  <a:schemeClr val="bg1"/>
                </a:solidFill>
                <a:latin typeface="+mj-lt"/>
                <a:ea typeface="Times New Roman" pitchFamily="18" charset="0"/>
              </a:rPr>
              <a:t>JEHOVAH.JIREH  </a:t>
            </a:r>
            <a:r>
              <a:rPr lang="en-US" sz="3200" dirty="0">
                <a:solidFill>
                  <a:schemeClr val="bg1"/>
                </a:solidFill>
                <a:latin typeface="+mj-lt"/>
                <a:ea typeface="Times New Roman" pitchFamily="18" charset="0"/>
              </a:rPr>
              <a:t>59-0417  </a:t>
            </a:r>
            <a:endParaRPr lang="en-US" sz="4000" dirty="0">
              <a:solidFill>
                <a:schemeClr val="bg1"/>
              </a:solidFill>
              <a:latin typeface="+mj-lt"/>
              <a:ea typeface="Times New Roman" pitchFamily="18" charset="0"/>
            </a:endParaRPr>
          </a:p>
          <a:p>
            <a:pPr indent="457200" fontAlgn="base">
              <a:spcBef>
                <a:spcPct val="0"/>
              </a:spcBef>
              <a:spcAft>
                <a:spcPct val="0"/>
              </a:spcAft>
            </a:pPr>
            <a:r>
              <a:rPr lang="en-US" sz="4000" dirty="0">
                <a:solidFill>
                  <a:schemeClr val="bg1"/>
                </a:solidFill>
                <a:latin typeface="+mj-lt"/>
                <a:ea typeface="Times New Roman" pitchFamily="18" charset="0"/>
              </a:rPr>
              <a:t>40 (Abimelech) I</a:t>
            </a:r>
            <a:r>
              <a:rPr lang="en-US" sz="3600" dirty="0">
                <a:solidFill>
                  <a:schemeClr val="bg1"/>
                </a:solidFill>
                <a:latin typeface="+mj-lt"/>
                <a:ea typeface="Times New Roman" pitchFamily="18" charset="0"/>
              </a:rPr>
              <a:t>f you don't take him back his wife and let him pray for you, you're as good as a dead man." That's God keeping His promise to Abraham’s. Healing is yours. Salvation is yours. Before the foundation of the world He chose you. You're His heir. He watches over you day and night, trying to get to you to do something for you.</a:t>
            </a:r>
            <a:endParaRPr lang="en-US" sz="2000" dirty="0">
              <a:solidFill>
                <a:schemeClr val="bg1"/>
              </a:solidFill>
              <a:latin typeface="+mj-lt"/>
            </a:endParaRPr>
          </a:p>
          <a:p>
            <a:pPr indent="457200" eaLnBrk="0" fontAlgn="base" hangingPunct="0">
              <a:spcBef>
                <a:spcPct val="0"/>
              </a:spcBef>
              <a:spcAft>
                <a:spcPct val="0"/>
              </a:spcAft>
            </a:pPr>
            <a:r>
              <a:rPr lang="en-US" sz="3600" dirty="0">
                <a:solidFill>
                  <a:schemeClr val="bg1"/>
                </a:solidFill>
                <a:latin typeface="+mj-lt"/>
                <a:ea typeface="Times New Roman" pitchFamily="18" charset="0"/>
                <a:cs typeface="Arial" pitchFamily="34" charset="0"/>
              </a:rPr>
              <a:t>"But, Bro. Branham, I made a mistake last week..." I don't care how many mistakes you make. We've all sinned…If you're a child of Abraham, you're ready to recognize that as sin, come back to God and God's mercy still hangs to you.</a:t>
            </a:r>
            <a:endParaRPr lang="en-US" sz="4800" dirty="0">
              <a:solidFill>
                <a:schemeClr val="bg1"/>
              </a:solidFill>
              <a:latin typeface="+mj-lt"/>
            </a:endParaRPr>
          </a:p>
        </p:txBody>
      </p:sp>
      <p:sp>
        <p:nvSpPr>
          <p:cNvPr id="2" name="Date Placeholder 1">
            <a:extLst>
              <a:ext uri="{FF2B5EF4-FFF2-40B4-BE49-F238E27FC236}">
                <a16:creationId xmlns:a16="http://schemas.microsoft.com/office/drawing/2014/main" id="{B7937129-4D9A-4379-233C-16C3EA41B6D3}"/>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3" name="Footer Placeholder 2">
            <a:extLst>
              <a:ext uri="{FF2B5EF4-FFF2-40B4-BE49-F238E27FC236}">
                <a16:creationId xmlns:a16="http://schemas.microsoft.com/office/drawing/2014/main" id="{FFEB0BAF-7BBA-FD95-A7C9-EBD005F09FB8}"/>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4" name="Slide Number Placeholder 3">
            <a:extLst>
              <a:ext uri="{FF2B5EF4-FFF2-40B4-BE49-F238E27FC236}">
                <a16:creationId xmlns:a16="http://schemas.microsoft.com/office/drawing/2014/main" id="{3E8C904F-88C4-2BE5-EA69-00DC5666107A}"/>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19</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F836-2AD8-4DC6-8AAF-56E4F6EB1282}"/>
              </a:ext>
            </a:extLst>
          </p:cNvPr>
          <p:cNvSpPr>
            <a:spLocks noGrp="1"/>
          </p:cNvSpPr>
          <p:nvPr>
            <p:ph type="ctrTitle"/>
          </p:nvPr>
        </p:nvSpPr>
        <p:spPr>
          <a:xfrm>
            <a:off x="2707533" y="1299796"/>
            <a:ext cx="3981855" cy="2129204"/>
          </a:xfrm>
        </p:spPr>
        <p:txBody>
          <a:bodyPr>
            <a:normAutofit/>
          </a:bodyPr>
          <a:lstStyle/>
          <a:p>
            <a:endParaRPr lang="en-US" sz="4050" dirty="0">
              <a:solidFill>
                <a:schemeClr val="bg1"/>
              </a:solidFill>
            </a:endParaRPr>
          </a:p>
        </p:txBody>
      </p:sp>
      <p:sp>
        <p:nvSpPr>
          <p:cNvPr id="3" name="Subtitle 2">
            <a:extLst>
              <a:ext uri="{FF2B5EF4-FFF2-40B4-BE49-F238E27FC236}">
                <a16:creationId xmlns:a16="http://schemas.microsoft.com/office/drawing/2014/main" id="{6F43B0C1-595E-46C8-BA1F-FA2973340F88}"/>
              </a:ext>
            </a:extLst>
          </p:cNvPr>
          <p:cNvSpPr>
            <a:spLocks noGrp="1"/>
          </p:cNvSpPr>
          <p:nvPr>
            <p:ph type="subTitle" idx="1"/>
          </p:nvPr>
        </p:nvSpPr>
        <p:spPr>
          <a:xfrm>
            <a:off x="2707533" y="3662073"/>
            <a:ext cx="3388466" cy="898590"/>
          </a:xfrm>
        </p:spPr>
        <p:txBody>
          <a:bodyPr>
            <a:normAutofit/>
          </a:bodyPr>
          <a:lstStyle/>
          <a:p>
            <a:endParaRPr lang="en-US" sz="1500" dirty="0">
              <a:solidFill>
                <a:schemeClr val="bg1"/>
              </a:solidFill>
            </a:endParaRPr>
          </a:p>
        </p:txBody>
      </p:sp>
      <p:pic>
        <p:nvPicPr>
          <p:cNvPr id="4" name="Picture 3" descr="A picture containing building, dome, colored, large&#10;&#10;Description automatically generated">
            <a:extLst>
              <a:ext uri="{FF2B5EF4-FFF2-40B4-BE49-F238E27FC236}">
                <a16:creationId xmlns:a16="http://schemas.microsoft.com/office/drawing/2014/main" id="{F4170720-CD63-48D1-8973-E0AFD9238B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6579268" y="2062059"/>
            <a:ext cx="4088732" cy="3938693"/>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p:spPr>
      </p:pic>
      <p:pic>
        <p:nvPicPr>
          <p:cNvPr id="5" name="Picture 4">
            <a:extLst>
              <a:ext uri="{FF2B5EF4-FFF2-40B4-BE49-F238E27FC236}">
                <a16:creationId xmlns:a16="http://schemas.microsoft.com/office/drawing/2014/main" id="{B0D95B4D-A453-40DF-B664-72DF7EB4B2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4941"/>
            <a:ext cx="12115800" cy="6858000"/>
          </a:xfrm>
          <a:prstGeom prst="rect">
            <a:avLst/>
          </a:prstGeom>
        </p:spPr>
      </p:pic>
      <p:sp>
        <p:nvSpPr>
          <p:cNvPr id="6" name="TextBox 5">
            <a:extLst>
              <a:ext uri="{FF2B5EF4-FFF2-40B4-BE49-F238E27FC236}">
                <a16:creationId xmlns:a16="http://schemas.microsoft.com/office/drawing/2014/main" id="{06A95643-729F-4A4F-A4DC-A41CD404B9E8}"/>
              </a:ext>
            </a:extLst>
          </p:cNvPr>
          <p:cNvSpPr txBox="1"/>
          <p:nvPr/>
        </p:nvSpPr>
        <p:spPr>
          <a:xfrm rot="16200000">
            <a:off x="-1183493" y="2028617"/>
            <a:ext cx="6234554" cy="2800767"/>
          </a:xfrm>
          <a:prstGeom prst="rect">
            <a:avLst/>
          </a:prstGeom>
          <a:solidFill>
            <a:schemeClr val="accent4">
              <a:lumMod val="75000"/>
              <a:alpha val="54000"/>
            </a:schemeClr>
          </a:solidFill>
        </p:spPr>
        <p:txBody>
          <a:bodyPr wrap="square" rtlCol="0">
            <a:spAutoFit/>
          </a:bodyPr>
          <a:lstStyle/>
          <a:p>
            <a:r>
              <a:rPr lang="en-US" sz="8800" spc="-150" dirty="0">
                <a:solidFill>
                  <a:schemeClr val="bg1"/>
                </a:solidFill>
                <a:latin typeface="Candara" panose="020E0502030303020204" pitchFamily="34" charset="0"/>
              </a:rPr>
              <a:t>Birthdays &amp; </a:t>
            </a:r>
            <a:r>
              <a:rPr lang="en-US" sz="8800" spc="-300" dirty="0">
                <a:solidFill>
                  <a:schemeClr val="bg1"/>
                </a:solidFill>
                <a:latin typeface="Candara" panose="020E0502030303020204" pitchFamily="34" charset="0"/>
              </a:rPr>
              <a:t>Anniversaries</a:t>
            </a:r>
            <a:endParaRPr lang="en-US" sz="2800" i="1" spc="-300" dirty="0">
              <a:solidFill>
                <a:schemeClr val="bg1">
                  <a:lumMod val="95000"/>
                </a:schemeClr>
              </a:solidFill>
              <a:latin typeface="Candara" panose="020E0502030303020204" pitchFamily="34" charset="0"/>
            </a:endParaRPr>
          </a:p>
        </p:txBody>
      </p:sp>
      <p:sp>
        <p:nvSpPr>
          <p:cNvPr id="7" name="TextBox 6">
            <a:extLst>
              <a:ext uri="{FF2B5EF4-FFF2-40B4-BE49-F238E27FC236}">
                <a16:creationId xmlns:a16="http://schemas.microsoft.com/office/drawing/2014/main" id="{0AA6BF06-27BC-86A1-B35E-A19B60A14B58}"/>
              </a:ext>
            </a:extLst>
          </p:cNvPr>
          <p:cNvSpPr txBox="1"/>
          <p:nvPr/>
        </p:nvSpPr>
        <p:spPr>
          <a:xfrm>
            <a:off x="4724400" y="1371600"/>
            <a:ext cx="7089815" cy="5016758"/>
          </a:xfrm>
          <a:prstGeom prst="rect">
            <a:avLst/>
          </a:prstGeom>
          <a:solidFill>
            <a:schemeClr val="accent2">
              <a:lumMod val="50000"/>
            </a:schemeClr>
          </a:solidFill>
        </p:spPr>
        <p:txBody>
          <a:bodyPr wrap="square" rtlCol="0">
            <a:spAutoFit/>
          </a:bodyPr>
          <a:lstStyle/>
          <a:p>
            <a:r>
              <a:rPr lang="en-US" sz="4000" dirty="0">
                <a:solidFill>
                  <a:schemeClr val="bg1"/>
                </a:solidFill>
              </a:rPr>
              <a:t>Oct. 12</a:t>
            </a:r>
            <a:r>
              <a:rPr lang="en-US" sz="4000" baseline="30000" dirty="0">
                <a:solidFill>
                  <a:schemeClr val="bg1"/>
                </a:solidFill>
              </a:rPr>
              <a:t>th</a:t>
            </a:r>
            <a:r>
              <a:rPr lang="en-US" sz="4000" dirty="0">
                <a:solidFill>
                  <a:schemeClr val="bg1"/>
                </a:solidFill>
              </a:rPr>
              <a:t> Tafara </a:t>
            </a:r>
            <a:r>
              <a:rPr lang="en-US" sz="4000" dirty="0" err="1">
                <a:solidFill>
                  <a:schemeClr val="bg1"/>
                </a:solidFill>
              </a:rPr>
              <a:t>Nengomazha</a:t>
            </a:r>
            <a:r>
              <a:rPr lang="en-US" sz="4000" dirty="0">
                <a:solidFill>
                  <a:schemeClr val="bg1"/>
                </a:solidFill>
              </a:rPr>
              <a:t>,</a:t>
            </a:r>
          </a:p>
          <a:p>
            <a:r>
              <a:rPr lang="en-US" sz="4000" dirty="0">
                <a:solidFill>
                  <a:schemeClr val="bg1"/>
                </a:solidFill>
              </a:rPr>
              <a:t>	Tom Ward</a:t>
            </a:r>
          </a:p>
          <a:p>
            <a:r>
              <a:rPr lang="en-US" sz="4000" dirty="0">
                <a:solidFill>
                  <a:schemeClr val="bg1"/>
                </a:solidFill>
              </a:rPr>
              <a:t>Oct. 13</a:t>
            </a:r>
            <a:r>
              <a:rPr lang="en-US" sz="4000" baseline="30000" dirty="0">
                <a:solidFill>
                  <a:schemeClr val="bg1"/>
                </a:solidFill>
              </a:rPr>
              <a:t>th</a:t>
            </a:r>
            <a:r>
              <a:rPr lang="en-US" sz="4000" dirty="0">
                <a:solidFill>
                  <a:schemeClr val="bg1"/>
                </a:solidFill>
              </a:rPr>
              <a:t> Samuel Pugh</a:t>
            </a:r>
          </a:p>
          <a:p>
            <a:r>
              <a:rPr lang="en-US" sz="4000" dirty="0">
                <a:solidFill>
                  <a:schemeClr val="bg1"/>
                </a:solidFill>
              </a:rPr>
              <a:t>Oct. 14</a:t>
            </a:r>
            <a:r>
              <a:rPr lang="en-US" sz="4000" baseline="30000" dirty="0">
                <a:solidFill>
                  <a:schemeClr val="bg1"/>
                </a:solidFill>
              </a:rPr>
              <a:t>th</a:t>
            </a:r>
            <a:r>
              <a:rPr lang="en-US" sz="4000" dirty="0">
                <a:solidFill>
                  <a:schemeClr val="bg1"/>
                </a:solidFill>
              </a:rPr>
              <a:t> Tyler &amp; Ashley </a:t>
            </a:r>
            <a:r>
              <a:rPr lang="en-US" sz="4000" dirty="0" err="1">
                <a:solidFill>
                  <a:schemeClr val="bg1"/>
                </a:solidFill>
              </a:rPr>
              <a:t>Koplau</a:t>
            </a:r>
            <a:endParaRPr lang="en-US" sz="4000" dirty="0">
              <a:solidFill>
                <a:schemeClr val="bg1"/>
              </a:solidFill>
            </a:endParaRPr>
          </a:p>
          <a:p>
            <a:r>
              <a:rPr lang="en-US" sz="4000" dirty="0">
                <a:solidFill>
                  <a:schemeClr val="bg1"/>
                </a:solidFill>
              </a:rPr>
              <a:t>Oct. 15</a:t>
            </a:r>
            <a:r>
              <a:rPr lang="en-US" sz="4000" baseline="30000" dirty="0">
                <a:solidFill>
                  <a:schemeClr val="bg1"/>
                </a:solidFill>
              </a:rPr>
              <a:t>th</a:t>
            </a:r>
            <a:r>
              <a:rPr lang="en-US" sz="4000" dirty="0">
                <a:solidFill>
                  <a:schemeClr val="bg1"/>
                </a:solidFill>
              </a:rPr>
              <a:t> Alora Clayville</a:t>
            </a:r>
          </a:p>
          <a:p>
            <a:r>
              <a:rPr lang="en-US" sz="4000" dirty="0">
                <a:solidFill>
                  <a:schemeClr val="bg1"/>
                </a:solidFill>
              </a:rPr>
              <a:t>Oct. 17</a:t>
            </a:r>
            <a:r>
              <a:rPr lang="en-US" sz="4000" baseline="30000" dirty="0">
                <a:solidFill>
                  <a:schemeClr val="bg1"/>
                </a:solidFill>
              </a:rPr>
              <a:t>th</a:t>
            </a:r>
            <a:r>
              <a:rPr lang="en-US" sz="4000" dirty="0">
                <a:solidFill>
                  <a:schemeClr val="bg1"/>
                </a:solidFill>
              </a:rPr>
              <a:t> Dennis Sheppard</a:t>
            </a:r>
          </a:p>
          <a:p>
            <a:r>
              <a:rPr lang="en-US" sz="4000" dirty="0">
                <a:solidFill>
                  <a:schemeClr val="bg1"/>
                </a:solidFill>
              </a:rPr>
              <a:t>Oct. 18</a:t>
            </a:r>
            <a:r>
              <a:rPr lang="en-US" sz="4000" baseline="30000" dirty="0">
                <a:solidFill>
                  <a:schemeClr val="bg1"/>
                </a:solidFill>
              </a:rPr>
              <a:t>th</a:t>
            </a:r>
            <a:r>
              <a:rPr lang="en-US" sz="4000" dirty="0">
                <a:solidFill>
                  <a:schemeClr val="bg1"/>
                </a:solidFill>
              </a:rPr>
              <a:t> Joseph Drum</a:t>
            </a:r>
          </a:p>
          <a:p>
            <a:endParaRPr lang="en-US" sz="4000" dirty="0">
              <a:solidFill>
                <a:schemeClr val="bg1"/>
              </a:solidFill>
            </a:endParaRPr>
          </a:p>
        </p:txBody>
      </p:sp>
      <p:sp>
        <p:nvSpPr>
          <p:cNvPr id="8" name="Date Placeholder 7">
            <a:extLst>
              <a:ext uri="{FF2B5EF4-FFF2-40B4-BE49-F238E27FC236}">
                <a16:creationId xmlns:a16="http://schemas.microsoft.com/office/drawing/2014/main" id="{4600C00F-D5FA-C028-B6F1-B95D1FDE05AF}"/>
              </a:ext>
            </a:extLst>
          </p:cNvPr>
          <p:cNvSpPr>
            <a:spLocks noGrp="1"/>
          </p:cNvSpPr>
          <p:nvPr>
            <p:ph type="dt" sz="half" idx="10"/>
          </p:nvPr>
        </p:nvSpPr>
        <p:spPr/>
        <p:txBody>
          <a:bodyPr/>
          <a:lstStyle/>
          <a:p>
            <a:r>
              <a:rPr lang="en-US"/>
              <a:t>10-12-2025</a:t>
            </a:r>
          </a:p>
        </p:txBody>
      </p:sp>
      <p:sp>
        <p:nvSpPr>
          <p:cNvPr id="9" name="Footer Placeholder 8">
            <a:extLst>
              <a:ext uri="{FF2B5EF4-FFF2-40B4-BE49-F238E27FC236}">
                <a16:creationId xmlns:a16="http://schemas.microsoft.com/office/drawing/2014/main" id="{371F2DFE-AEFD-7419-FD94-9BD027D47460}"/>
              </a:ext>
            </a:extLst>
          </p:cNvPr>
          <p:cNvSpPr>
            <a:spLocks noGrp="1"/>
          </p:cNvSpPr>
          <p:nvPr>
            <p:ph type="ftr" sz="quarter" idx="11"/>
          </p:nvPr>
        </p:nvSpPr>
        <p:spPr/>
        <p:txBody>
          <a:bodyPr/>
          <a:lstStyle/>
          <a:p>
            <a:r>
              <a:rPr lang="en-US"/>
              <a:t>The Sacred Search 2</a:t>
            </a:r>
          </a:p>
        </p:txBody>
      </p:sp>
      <p:sp>
        <p:nvSpPr>
          <p:cNvPr id="10" name="Slide Number Placeholder 9">
            <a:extLst>
              <a:ext uri="{FF2B5EF4-FFF2-40B4-BE49-F238E27FC236}">
                <a16:creationId xmlns:a16="http://schemas.microsoft.com/office/drawing/2014/main" id="{5E1824BA-F84A-3D99-5AB9-9B46A1CF8639}"/>
              </a:ext>
            </a:extLst>
          </p:cNvPr>
          <p:cNvSpPr>
            <a:spLocks noGrp="1"/>
          </p:cNvSpPr>
          <p:nvPr>
            <p:ph type="sldNum" sz="quarter" idx="12"/>
          </p:nvPr>
        </p:nvSpPr>
        <p:spPr/>
        <p:txBody>
          <a:bodyPr/>
          <a:lstStyle/>
          <a:p>
            <a:fld id="{27CE633F-9882-4A5C-83A2-1109D0C73261}" type="slidenum">
              <a:rPr lang="en-US" smtClean="0"/>
              <a:t>2</a:t>
            </a:fld>
            <a:endParaRPr lang="en-US"/>
          </a:p>
        </p:txBody>
      </p:sp>
    </p:spTree>
    <p:extLst>
      <p:ext uri="{BB962C8B-B14F-4D97-AF65-F5344CB8AC3E}">
        <p14:creationId xmlns:p14="http://schemas.microsoft.com/office/powerpoint/2010/main" val="376838047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11887200" cy="5755422"/>
          </a:xfrm>
          <a:prstGeom prst="rect">
            <a:avLst/>
          </a:prstGeom>
        </p:spPr>
        <p:txBody>
          <a:bodyPr wrap="square">
            <a:spAutoFit/>
          </a:bodyPr>
          <a:lstStyle/>
          <a:p>
            <a:r>
              <a:rPr lang="en-US" sz="4400" b="1" dirty="0">
                <a:solidFill>
                  <a:schemeClr val="bg1"/>
                </a:solidFill>
                <a:latin typeface="+mj-lt"/>
              </a:rPr>
              <a:t>KINSMAN.REDEEMER  </a:t>
            </a:r>
            <a:r>
              <a:rPr lang="en-US" sz="3600" dirty="0">
                <a:solidFill>
                  <a:schemeClr val="bg1"/>
                </a:solidFill>
                <a:latin typeface="+mj-lt"/>
              </a:rPr>
              <a:t>60-1002 </a:t>
            </a:r>
            <a:r>
              <a:rPr lang="en-US" sz="4400" dirty="0">
                <a:solidFill>
                  <a:schemeClr val="bg1"/>
                </a:solidFill>
                <a:latin typeface="+mj-lt"/>
              </a:rPr>
              <a:t> </a:t>
            </a:r>
          </a:p>
          <a:p>
            <a:r>
              <a:rPr lang="en-US" sz="3600" dirty="0">
                <a:solidFill>
                  <a:schemeClr val="bg1"/>
                </a:solidFill>
                <a:latin typeface="+mj-lt"/>
              </a:rPr>
              <a:t>	52  Naomi, Elimelech was driven out because of a famine, went into Moab. ... The Moabites, originated from a illegitimate child, which was Lot's daughters. After they escaped the fires of Sodom, by the grace of God, then the daughters got the father drunk and lived with him as a wife. 	They brought forth a child and  originated the nation of Moab… mixed in paganism. </a:t>
            </a:r>
            <a:r>
              <a:rPr lang="en-US" sz="3600" b="1" dirty="0">
                <a:solidFill>
                  <a:schemeClr val="bg1"/>
                </a:solidFill>
                <a:latin typeface="+mj-lt"/>
              </a:rPr>
              <a:t>And leaving the promised land, (Naomi) no matter how bad it was, to sojourn over in another land, brought trouble.</a:t>
            </a:r>
          </a:p>
        </p:txBody>
      </p:sp>
      <p:sp>
        <p:nvSpPr>
          <p:cNvPr id="3" name="Date Placeholder 2">
            <a:extLst>
              <a:ext uri="{FF2B5EF4-FFF2-40B4-BE49-F238E27FC236}">
                <a16:creationId xmlns:a16="http://schemas.microsoft.com/office/drawing/2014/main" id="{E449159E-1C13-9BA8-1925-B6E489DD6773}"/>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Footer Placeholder 3">
            <a:extLst>
              <a:ext uri="{FF2B5EF4-FFF2-40B4-BE49-F238E27FC236}">
                <a16:creationId xmlns:a16="http://schemas.microsoft.com/office/drawing/2014/main" id="{A7653AFA-FE26-63FB-15FF-4AE6B6FDACF6}"/>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5" name="Slide Number Placeholder 4">
            <a:extLst>
              <a:ext uri="{FF2B5EF4-FFF2-40B4-BE49-F238E27FC236}">
                <a16:creationId xmlns:a16="http://schemas.microsoft.com/office/drawing/2014/main" id="{88DEFDDF-2EFC-3055-6A6E-E10012E70064}"/>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20</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EC5E247-25B7-170F-F2D9-1ABEC485F8A5}"/>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EA858050-ABF7-0BAE-9C76-F021199E0A5B}"/>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5BF4E3FE-77AD-8AC5-6E9E-A7713EF95FD3}"/>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21</a:t>
            </a:fld>
            <a:endParaRPr lang="en-US" spc="5" dirty="0"/>
          </a:p>
        </p:txBody>
      </p:sp>
      <p:sp>
        <p:nvSpPr>
          <p:cNvPr id="6" name="TextBox 5">
            <a:extLst>
              <a:ext uri="{FF2B5EF4-FFF2-40B4-BE49-F238E27FC236}">
                <a16:creationId xmlns:a16="http://schemas.microsoft.com/office/drawing/2014/main" id="{60C9D83E-07EF-9297-C72E-056772922346}"/>
              </a:ext>
            </a:extLst>
          </p:cNvPr>
          <p:cNvSpPr txBox="1"/>
          <p:nvPr/>
        </p:nvSpPr>
        <p:spPr>
          <a:xfrm>
            <a:off x="152400" y="152401"/>
            <a:ext cx="11811000" cy="5755422"/>
          </a:xfrm>
          <a:prstGeom prst="rect">
            <a:avLst/>
          </a:prstGeom>
          <a:noFill/>
        </p:spPr>
        <p:txBody>
          <a:bodyPr wrap="square">
            <a:spAutoFit/>
          </a:bodyPr>
          <a:lstStyle/>
          <a:p>
            <a:r>
              <a:rPr lang="en-US" sz="4400" b="1">
                <a:solidFill>
                  <a:schemeClr val="bg1"/>
                </a:solidFill>
              </a:rPr>
              <a:t>DEUTERONOMY 23:2-4</a:t>
            </a:r>
            <a:endParaRPr lang="en-US" sz="4400" b="1" dirty="0">
              <a:solidFill>
                <a:schemeClr val="bg1"/>
              </a:solidFill>
            </a:endParaRPr>
          </a:p>
          <a:p>
            <a:r>
              <a:rPr lang="en-US" sz="3600" i="1" dirty="0">
                <a:solidFill>
                  <a:schemeClr val="bg1"/>
                </a:solidFill>
              </a:rPr>
              <a:t>	A bastard shall not enter into the congregation of the LORD; even to his tenth generation shall he not enter into the congregation of the LORD. 3 An Ammonite or Moabite shall not enter into the congregation of the LORD; even to their tenth generation shall they not enter into the congregation of the LORD for ever: 4 Because they met you not with bread and with water in the way, when ye came forth out of Egypt; and because they hired against thee Balaam the son of Beor of </a:t>
            </a:r>
            <a:r>
              <a:rPr lang="en-US" sz="3600" i="1" dirty="0" err="1">
                <a:solidFill>
                  <a:schemeClr val="bg1"/>
                </a:solidFill>
              </a:rPr>
              <a:t>Pethor</a:t>
            </a:r>
            <a:r>
              <a:rPr lang="en-US" sz="3600" i="1" dirty="0">
                <a:solidFill>
                  <a:schemeClr val="bg1"/>
                </a:solidFill>
              </a:rPr>
              <a:t> of Mesopotamia, to curse thee.</a:t>
            </a:r>
          </a:p>
        </p:txBody>
      </p:sp>
    </p:spTree>
    <p:extLst>
      <p:ext uri="{BB962C8B-B14F-4D97-AF65-F5344CB8AC3E}">
        <p14:creationId xmlns:p14="http://schemas.microsoft.com/office/powerpoint/2010/main" val="262351000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A0F987-258E-F5DB-4D8B-83096EDAEFF8}"/>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45EA673E-88CD-137B-08C6-8831E089028C}"/>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0AF0AA51-2C57-E700-2C41-1A3786F93663}"/>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22</a:t>
            </a:fld>
            <a:endParaRPr lang="en-US" spc="5" dirty="0"/>
          </a:p>
        </p:txBody>
      </p:sp>
      <p:pic>
        <p:nvPicPr>
          <p:cNvPr id="1026" name="Picture 2" descr="The distribution of the J haplogroup. (Public domain)">
            <a:extLst>
              <a:ext uri="{FF2B5EF4-FFF2-40B4-BE49-F238E27FC236}">
                <a16:creationId xmlns:a16="http://schemas.microsoft.com/office/drawing/2014/main" id="{1F5D1775-44EC-0629-A2DC-4082D6B2A5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219200"/>
            <a:ext cx="9144000" cy="54714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F7D75C7-EBF5-9EBD-243C-A9E0FCAFA3FF}"/>
              </a:ext>
            </a:extLst>
          </p:cNvPr>
          <p:cNvSpPr txBox="1"/>
          <p:nvPr/>
        </p:nvSpPr>
        <p:spPr>
          <a:xfrm>
            <a:off x="75762" y="131906"/>
            <a:ext cx="12040476" cy="1015663"/>
          </a:xfrm>
          <a:prstGeom prst="rect">
            <a:avLst/>
          </a:prstGeom>
          <a:noFill/>
        </p:spPr>
        <p:txBody>
          <a:bodyPr wrap="none" rtlCol="0">
            <a:spAutoFit/>
          </a:bodyPr>
          <a:lstStyle/>
          <a:p>
            <a:r>
              <a:rPr lang="en-US" sz="6000" spc="-150" dirty="0">
                <a:solidFill>
                  <a:schemeClr val="bg1"/>
                </a:solidFill>
              </a:rPr>
              <a:t>Genetic Distribution of Ashkenazi Jews</a:t>
            </a:r>
          </a:p>
        </p:txBody>
      </p:sp>
    </p:spTree>
    <p:extLst>
      <p:ext uri="{BB962C8B-B14F-4D97-AF65-F5344CB8AC3E}">
        <p14:creationId xmlns:p14="http://schemas.microsoft.com/office/powerpoint/2010/main" val="18759330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F05D5D-9BD6-7F52-D3EB-9711F983A7F4}"/>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CE2B38AF-B8F0-5D57-214F-5D2A5CFE3160}"/>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7844A086-A25B-8D8B-E9B1-C57AA692237B}"/>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23</a:t>
            </a:fld>
            <a:endParaRPr lang="en-US" spc="5" dirty="0"/>
          </a:p>
        </p:txBody>
      </p:sp>
      <p:sp>
        <p:nvSpPr>
          <p:cNvPr id="6" name="TextBox 5">
            <a:extLst>
              <a:ext uri="{FF2B5EF4-FFF2-40B4-BE49-F238E27FC236}">
                <a16:creationId xmlns:a16="http://schemas.microsoft.com/office/drawing/2014/main" id="{DBFEE1C4-617A-064E-E9E2-33DD34751DB1}"/>
              </a:ext>
            </a:extLst>
          </p:cNvPr>
          <p:cNvSpPr txBox="1"/>
          <p:nvPr/>
        </p:nvSpPr>
        <p:spPr>
          <a:xfrm>
            <a:off x="342900" y="152400"/>
            <a:ext cx="11506200" cy="5232202"/>
          </a:xfrm>
          <a:prstGeom prst="rect">
            <a:avLst/>
          </a:prstGeom>
          <a:noFill/>
        </p:spPr>
        <p:txBody>
          <a:bodyPr wrap="square">
            <a:spAutoFit/>
          </a:bodyPr>
          <a:lstStyle/>
          <a:p>
            <a:r>
              <a:rPr lang="en-US" sz="5400" b="1" dirty="0">
                <a:solidFill>
                  <a:schemeClr val="bg1"/>
                </a:solidFill>
              </a:rPr>
              <a:t>GENESIS 10:2-5</a:t>
            </a:r>
          </a:p>
          <a:p>
            <a:r>
              <a:rPr lang="en-US" sz="4000" i="1" dirty="0">
                <a:solidFill>
                  <a:schemeClr val="bg1"/>
                </a:solidFill>
              </a:rPr>
              <a:t>	The sons of Japheth; Gomer, and Magog, and Madai, and Javan, and Tubal, and Meshech, and Tiras. 3 And the sons of Gomer; </a:t>
            </a:r>
            <a:r>
              <a:rPr lang="en-US" sz="4000" i="1" u="sng" dirty="0">
                <a:solidFill>
                  <a:schemeClr val="bg1"/>
                </a:solidFill>
              </a:rPr>
              <a:t>Ashkenaz</a:t>
            </a:r>
            <a:r>
              <a:rPr lang="en-US" sz="4000" i="1" dirty="0">
                <a:solidFill>
                  <a:schemeClr val="bg1"/>
                </a:solidFill>
              </a:rPr>
              <a:t>, and Riphath, and Togarmah. 4 And the sons of Javan; Elishah, and Tarshish, Kittim, and </a:t>
            </a:r>
            <a:r>
              <a:rPr lang="en-US" sz="4000" i="1" dirty="0" err="1">
                <a:solidFill>
                  <a:schemeClr val="bg1"/>
                </a:solidFill>
              </a:rPr>
              <a:t>Dodanim</a:t>
            </a:r>
            <a:r>
              <a:rPr lang="en-US" sz="4000" i="1" dirty="0">
                <a:solidFill>
                  <a:schemeClr val="bg1"/>
                </a:solidFill>
              </a:rPr>
              <a:t>. 5 By these were the isles of the Gentiles divided in their lands; every one after his tongue, after their families, in their nations.</a:t>
            </a:r>
          </a:p>
        </p:txBody>
      </p:sp>
    </p:spTree>
    <p:extLst>
      <p:ext uri="{BB962C8B-B14F-4D97-AF65-F5344CB8AC3E}">
        <p14:creationId xmlns:p14="http://schemas.microsoft.com/office/powerpoint/2010/main" val="287866822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F4B70A-47FC-E70F-95C1-252C6ECC7C8F}"/>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59A88DB1-16C7-0E90-3FED-76921AC5FE12}"/>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AF6FB191-D41D-069F-7490-E45701856097}"/>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24</a:t>
            </a:fld>
            <a:endParaRPr lang="en-US" spc="5" dirty="0"/>
          </a:p>
        </p:txBody>
      </p:sp>
      <p:pic>
        <p:nvPicPr>
          <p:cNvPr id="1026" name="Picture 2" descr="Map of Original Ashkenazic and Sephardic Zones">
            <a:extLst>
              <a:ext uri="{FF2B5EF4-FFF2-40B4-BE49-F238E27FC236}">
                <a16:creationId xmlns:a16="http://schemas.microsoft.com/office/drawing/2014/main" id="{443220CE-8BA5-D585-A9D0-08E7495616D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266967"/>
            <a:ext cx="11430000" cy="6000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1D2A8EF-30CF-FFB6-2D56-841370058755}"/>
              </a:ext>
            </a:extLst>
          </p:cNvPr>
          <p:cNvSpPr txBox="1"/>
          <p:nvPr/>
        </p:nvSpPr>
        <p:spPr>
          <a:xfrm>
            <a:off x="5410200" y="457200"/>
            <a:ext cx="6553200" cy="1569660"/>
          </a:xfrm>
          <a:prstGeom prst="rect">
            <a:avLst/>
          </a:prstGeom>
          <a:solidFill>
            <a:schemeClr val="accent3">
              <a:lumMod val="75000"/>
            </a:schemeClr>
          </a:solidFill>
        </p:spPr>
        <p:txBody>
          <a:bodyPr wrap="square">
            <a:spAutoFit/>
          </a:bodyPr>
          <a:lstStyle/>
          <a:p>
            <a:r>
              <a:rPr lang="en-US" sz="2400" dirty="0">
                <a:solidFill>
                  <a:schemeClr val="bg1"/>
                </a:solidFill>
              </a:rPr>
              <a:t>Sephardic Jews are the Jews of Spain, Portugal, North Africa and the Middle East and their descendants. The adjective "Sephardic" refers to Spain.</a:t>
            </a:r>
          </a:p>
        </p:txBody>
      </p:sp>
    </p:spTree>
    <p:extLst>
      <p:ext uri="{BB962C8B-B14F-4D97-AF65-F5344CB8AC3E}">
        <p14:creationId xmlns:p14="http://schemas.microsoft.com/office/powerpoint/2010/main" val="30958579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8A154C-B626-5DD4-5E72-E0D1D6EB6367}"/>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9E213A44-6941-9E89-91FE-E22EEE021F72}"/>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EF485443-C731-0582-58B3-777BCBA838CE}"/>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25</a:t>
            </a:fld>
            <a:endParaRPr lang="en-US" spc="5" dirty="0"/>
          </a:p>
        </p:txBody>
      </p:sp>
      <p:pic>
        <p:nvPicPr>
          <p:cNvPr id="5" name="Picture 4">
            <a:extLst>
              <a:ext uri="{FF2B5EF4-FFF2-40B4-BE49-F238E27FC236}">
                <a16:creationId xmlns:a16="http://schemas.microsoft.com/office/drawing/2014/main" id="{C3BEC877-4CEA-AB19-A155-19469D013F4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 y="457200"/>
            <a:ext cx="6524625" cy="4629150"/>
          </a:xfrm>
          <a:prstGeom prst="rect">
            <a:avLst/>
          </a:prstGeom>
        </p:spPr>
      </p:pic>
      <p:sp>
        <p:nvSpPr>
          <p:cNvPr id="9" name="TextBox 8">
            <a:extLst>
              <a:ext uri="{FF2B5EF4-FFF2-40B4-BE49-F238E27FC236}">
                <a16:creationId xmlns:a16="http://schemas.microsoft.com/office/drawing/2014/main" id="{48BF69AA-0EC5-E3F3-502E-9B14063E21DF}"/>
              </a:ext>
            </a:extLst>
          </p:cNvPr>
          <p:cNvSpPr txBox="1"/>
          <p:nvPr/>
        </p:nvSpPr>
        <p:spPr>
          <a:xfrm>
            <a:off x="6938389" y="0"/>
            <a:ext cx="5244400" cy="6986528"/>
          </a:xfrm>
          <a:prstGeom prst="rect">
            <a:avLst/>
          </a:prstGeom>
          <a:noFill/>
        </p:spPr>
        <p:txBody>
          <a:bodyPr wrap="square">
            <a:spAutoFit/>
          </a:bodyPr>
          <a:lstStyle/>
          <a:p>
            <a:r>
              <a:rPr lang="en-US" sz="3200" spc="-150" dirty="0">
                <a:solidFill>
                  <a:schemeClr val="bg1"/>
                </a:solidFill>
              </a:rPr>
              <a:t>The first Jews in the US were Sephardim, who came during the colonial period. The mid-1800s saw an influx of German, French Ashkenazim, followed by an even larger migration of Eastern-European Ashkenazim from the 1880-1920. Thus, Yiddish-speaking Jews from Russia, Ukraine, and Poland became the dominant strand in the US, and continue to heavily influence public perception of Jewish culture in American life.</a:t>
            </a:r>
          </a:p>
        </p:txBody>
      </p:sp>
      <p:sp>
        <p:nvSpPr>
          <p:cNvPr id="10" name="TextBox 9">
            <a:extLst>
              <a:ext uri="{FF2B5EF4-FFF2-40B4-BE49-F238E27FC236}">
                <a16:creationId xmlns:a16="http://schemas.microsoft.com/office/drawing/2014/main" id="{98B29D70-1509-EDCD-07D6-CFD314488C4C}"/>
              </a:ext>
            </a:extLst>
          </p:cNvPr>
          <p:cNvSpPr txBox="1"/>
          <p:nvPr/>
        </p:nvSpPr>
        <p:spPr>
          <a:xfrm>
            <a:off x="292240" y="5257800"/>
            <a:ext cx="4754828" cy="646331"/>
          </a:xfrm>
          <a:prstGeom prst="rect">
            <a:avLst/>
          </a:prstGeom>
          <a:noFill/>
        </p:spPr>
        <p:txBody>
          <a:bodyPr wrap="none" rtlCol="0">
            <a:spAutoFit/>
          </a:bodyPr>
          <a:lstStyle/>
          <a:p>
            <a:r>
              <a:rPr lang="en-US" sz="3600" b="1" dirty="0">
                <a:solidFill>
                  <a:schemeClr val="bg1"/>
                </a:solidFill>
              </a:rPr>
              <a:t>The Holocaust </a:t>
            </a:r>
            <a:r>
              <a:rPr lang="en-US" sz="3200" dirty="0">
                <a:solidFill>
                  <a:schemeClr val="bg1"/>
                </a:solidFill>
              </a:rPr>
              <a:t>1933-1945</a:t>
            </a:r>
            <a:endParaRPr lang="en-US" sz="3600" dirty="0">
              <a:solidFill>
                <a:schemeClr val="bg1"/>
              </a:solidFill>
            </a:endParaRPr>
          </a:p>
        </p:txBody>
      </p:sp>
    </p:spTree>
    <p:extLst>
      <p:ext uri="{BB962C8B-B14F-4D97-AF65-F5344CB8AC3E}">
        <p14:creationId xmlns:p14="http://schemas.microsoft.com/office/powerpoint/2010/main" val="267615245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157DB3-A9A2-56A7-B61A-FE7826C31CBD}"/>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8D391C8F-EA7E-5C2C-4451-0B653C0C2157}"/>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4A6A1729-F40D-74D6-CE0B-85C249A75BA3}"/>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26</a:t>
            </a:fld>
            <a:endParaRPr lang="en-US" spc="5" dirty="0"/>
          </a:p>
        </p:txBody>
      </p:sp>
      <p:sp>
        <p:nvSpPr>
          <p:cNvPr id="6" name="TextBox 5">
            <a:extLst>
              <a:ext uri="{FF2B5EF4-FFF2-40B4-BE49-F238E27FC236}">
                <a16:creationId xmlns:a16="http://schemas.microsoft.com/office/drawing/2014/main" id="{8F14B982-FE2D-E3EA-8064-3A2F5C60E9A8}"/>
              </a:ext>
            </a:extLst>
          </p:cNvPr>
          <p:cNvSpPr txBox="1"/>
          <p:nvPr/>
        </p:nvSpPr>
        <p:spPr>
          <a:xfrm>
            <a:off x="228600" y="152400"/>
            <a:ext cx="11734800" cy="5755422"/>
          </a:xfrm>
          <a:prstGeom prst="rect">
            <a:avLst/>
          </a:prstGeom>
          <a:noFill/>
        </p:spPr>
        <p:txBody>
          <a:bodyPr wrap="square">
            <a:spAutoFit/>
          </a:bodyPr>
          <a:lstStyle/>
          <a:p>
            <a:r>
              <a:rPr lang="en-US" sz="4800" b="1" dirty="0">
                <a:solidFill>
                  <a:schemeClr val="bg1"/>
                </a:solidFill>
              </a:rPr>
              <a:t>THINGS.THAT.ARE.TO.BE</a:t>
            </a:r>
          </a:p>
          <a:p>
            <a:r>
              <a:rPr lang="en-US" sz="4000" dirty="0">
                <a:solidFill>
                  <a:schemeClr val="bg1"/>
                </a:solidFill>
              </a:rPr>
              <a:t>	25  Your birth here was preplanned. Did you know that your being here never originated just at a myth or a thought? Everything was all preplanned by God, before the foundation of the world. The infinite God </a:t>
            </a:r>
            <a:r>
              <a:rPr lang="en-US" sz="4000" dirty="0" err="1">
                <a:solidFill>
                  <a:schemeClr val="bg1"/>
                </a:solidFill>
              </a:rPr>
              <a:t>knowed</a:t>
            </a:r>
            <a:r>
              <a:rPr lang="en-US" sz="4000" dirty="0">
                <a:solidFill>
                  <a:schemeClr val="bg1"/>
                </a:solidFill>
              </a:rPr>
              <a:t>. And to be infinite, He had to know every flea that ever would be in the earth... That's infinite. Our little minds cannot fathom what infinite means. Therefore, there's nothing out of cater.	 </a:t>
            </a:r>
            <a:r>
              <a:rPr lang="en-US" sz="3600" dirty="0">
                <a:solidFill>
                  <a:schemeClr val="bg1"/>
                </a:solidFill>
              </a:rPr>
              <a:t>65-1205 </a:t>
            </a:r>
          </a:p>
        </p:txBody>
      </p:sp>
    </p:spTree>
    <p:extLst>
      <p:ext uri="{BB962C8B-B14F-4D97-AF65-F5344CB8AC3E}">
        <p14:creationId xmlns:p14="http://schemas.microsoft.com/office/powerpoint/2010/main" val="200230658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1"/>
            <a:ext cx="11887200" cy="4524315"/>
          </a:xfrm>
          <a:prstGeom prst="rect">
            <a:avLst/>
          </a:prstGeom>
        </p:spPr>
        <p:txBody>
          <a:bodyPr wrap="square">
            <a:spAutoFit/>
          </a:bodyPr>
          <a:lstStyle/>
          <a:p>
            <a:r>
              <a:rPr lang="en-US" sz="4800" b="1" dirty="0">
                <a:solidFill>
                  <a:schemeClr val="bg1"/>
                </a:solidFill>
              </a:rPr>
              <a:t>*CALLING.JESUS.ON.THE.SCENE</a:t>
            </a:r>
            <a:endParaRPr lang="en-US" sz="4000" dirty="0">
              <a:solidFill>
                <a:schemeClr val="bg1"/>
              </a:solidFill>
            </a:endParaRPr>
          </a:p>
          <a:p>
            <a:r>
              <a:rPr lang="en-US" sz="4000" dirty="0">
                <a:solidFill>
                  <a:schemeClr val="bg1"/>
                </a:solidFill>
              </a:rPr>
              <a:t>	72    …Oh, if we tonight could only catch that vision: the very Jehovah that made the heavens and earth is right in this little vessel of ours, while we're sailing life's solemn main. </a:t>
            </a:r>
            <a:r>
              <a:rPr lang="en-US" sz="4000" b="1" u="sng" dirty="0">
                <a:solidFill>
                  <a:schemeClr val="bg1"/>
                </a:solidFill>
              </a:rPr>
              <a:t>For the Holy Ghost is Jehovah in Spirit form in you</a:t>
            </a:r>
            <a:r>
              <a:rPr lang="en-US" sz="4000" dirty="0">
                <a:solidFill>
                  <a:schemeClr val="bg1"/>
                </a:solidFill>
              </a:rPr>
              <a:t>.</a:t>
            </a:r>
          </a:p>
          <a:p>
            <a:pPr algn="r"/>
            <a:r>
              <a:rPr lang="en-US" sz="4000" dirty="0">
                <a:solidFill>
                  <a:schemeClr val="bg1"/>
                </a:solidFill>
              </a:rPr>
              <a:t>63-0804</a:t>
            </a:r>
          </a:p>
        </p:txBody>
      </p:sp>
      <p:sp>
        <p:nvSpPr>
          <p:cNvPr id="3" name="Date Placeholder 2">
            <a:extLst>
              <a:ext uri="{FF2B5EF4-FFF2-40B4-BE49-F238E27FC236}">
                <a16:creationId xmlns:a16="http://schemas.microsoft.com/office/drawing/2014/main" id="{20922E2F-F5D6-ACD2-A8BE-FB8C40767DAA}"/>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Footer Placeholder 3">
            <a:extLst>
              <a:ext uri="{FF2B5EF4-FFF2-40B4-BE49-F238E27FC236}">
                <a16:creationId xmlns:a16="http://schemas.microsoft.com/office/drawing/2014/main" id="{C3CBC11F-5D35-9A57-4D52-A7AAD35D463E}"/>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5" name="Slide Number Placeholder 4">
            <a:extLst>
              <a:ext uri="{FF2B5EF4-FFF2-40B4-BE49-F238E27FC236}">
                <a16:creationId xmlns:a16="http://schemas.microsoft.com/office/drawing/2014/main" id="{78646561-5304-60D1-C975-9120705719B7}"/>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27</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152400" y="76200"/>
            <a:ext cx="11887200" cy="71096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eaLnBrk="0" fontAlgn="base" hangingPunct="0">
              <a:spcBef>
                <a:spcPct val="0"/>
              </a:spcBef>
              <a:spcAft>
                <a:spcPct val="0"/>
              </a:spcAft>
            </a:pPr>
            <a:r>
              <a:rPr lang="en-US" sz="4000" b="1" dirty="0">
                <a:solidFill>
                  <a:schemeClr val="bg1"/>
                </a:solidFill>
                <a:ea typeface="Times New Roman" pitchFamily="18" charset="0"/>
              </a:rPr>
              <a:t>LAW.HAVING.A.SHADOW  </a:t>
            </a:r>
            <a:r>
              <a:rPr lang="en-US" sz="3200" dirty="0">
                <a:solidFill>
                  <a:schemeClr val="bg1"/>
                </a:solidFill>
                <a:ea typeface="Times New Roman" pitchFamily="18" charset="0"/>
              </a:rPr>
              <a:t>54-1203 </a:t>
            </a:r>
            <a:r>
              <a:rPr lang="en-US" sz="4000" dirty="0">
                <a:solidFill>
                  <a:schemeClr val="bg1"/>
                </a:solidFill>
                <a:ea typeface="Times New Roman" pitchFamily="18" charset="0"/>
              </a:rPr>
              <a:t>   </a:t>
            </a:r>
          </a:p>
          <a:p>
            <a:pPr indent="457200" eaLnBrk="0" fontAlgn="base" hangingPunct="0">
              <a:spcBef>
                <a:spcPct val="0"/>
              </a:spcBef>
              <a:spcAft>
                <a:spcPct val="0"/>
              </a:spcAft>
            </a:pPr>
            <a:r>
              <a:rPr lang="en-US" sz="4000" dirty="0">
                <a:solidFill>
                  <a:schemeClr val="bg1"/>
                </a:solidFill>
                <a:ea typeface="Times New Roman" pitchFamily="18" charset="0"/>
              </a:rPr>
              <a:t>	42 …Every little germ has a life; that life come from somewhere. The life of the cancer come from the Devil. Your life come from God; that's the difference.</a:t>
            </a:r>
            <a:endParaRPr lang="en-US" sz="5400" dirty="0">
              <a:solidFill>
                <a:schemeClr val="bg1"/>
              </a:solidFill>
              <a:ea typeface="Times New Roman" pitchFamily="18" charset="0"/>
            </a:endParaRPr>
          </a:p>
          <a:p>
            <a:pPr indent="457200" fontAlgn="base">
              <a:spcBef>
                <a:spcPct val="0"/>
              </a:spcBef>
              <a:spcAft>
                <a:spcPct val="0"/>
              </a:spcAft>
            </a:pPr>
            <a:endParaRPr lang="en-US" sz="4000" b="1" dirty="0">
              <a:solidFill>
                <a:schemeClr val="bg1"/>
              </a:solidFill>
              <a:ea typeface="Times New Roman" pitchFamily="18" charset="0"/>
            </a:endParaRPr>
          </a:p>
          <a:p>
            <a:pPr indent="457200" fontAlgn="base">
              <a:spcBef>
                <a:spcPct val="0"/>
              </a:spcBef>
              <a:spcAft>
                <a:spcPct val="0"/>
              </a:spcAft>
            </a:pPr>
            <a:r>
              <a:rPr lang="en-US" sz="4000" b="1" dirty="0">
                <a:solidFill>
                  <a:schemeClr val="bg1"/>
                </a:solidFill>
                <a:ea typeface="Times New Roman" pitchFamily="18" charset="0"/>
              </a:rPr>
              <a:t>ANOINTED.ONES.AT.END.TIME  </a:t>
            </a:r>
            <a:r>
              <a:rPr lang="en-US" sz="3200" dirty="0">
                <a:solidFill>
                  <a:schemeClr val="bg1"/>
                </a:solidFill>
                <a:ea typeface="Times New Roman" pitchFamily="18" charset="0"/>
              </a:rPr>
              <a:t>65-0725</a:t>
            </a:r>
            <a:r>
              <a:rPr lang="en-US" sz="4000" dirty="0">
                <a:solidFill>
                  <a:schemeClr val="bg1"/>
                </a:solidFill>
                <a:ea typeface="Times New Roman" pitchFamily="18" charset="0"/>
              </a:rPr>
              <a:t> </a:t>
            </a:r>
          </a:p>
          <a:p>
            <a:pPr indent="457200" fontAlgn="base">
              <a:spcBef>
                <a:spcPct val="0"/>
              </a:spcBef>
              <a:spcAft>
                <a:spcPct val="0"/>
              </a:spcAft>
            </a:pPr>
            <a:r>
              <a:rPr lang="en-US" sz="4000" dirty="0">
                <a:solidFill>
                  <a:schemeClr val="bg1"/>
                </a:solidFill>
                <a:ea typeface="Times New Roman" pitchFamily="18" charset="0"/>
              </a:rPr>
              <a:t>	134  That was Satan talking through Pharaoh. That was God talking through Moses.</a:t>
            </a:r>
            <a:endParaRPr lang="en-US" sz="4000" dirty="0">
              <a:solidFill>
                <a:schemeClr val="bg1"/>
              </a:solidFill>
            </a:endParaRPr>
          </a:p>
          <a:p>
            <a:pPr indent="457200" eaLnBrk="0" fontAlgn="base" hangingPunct="0">
              <a:spcBef>
                <a:spcPct val="0"/>
              </a:spcBef>
              <a:spcAft>
                <a:spcPct val="0"/>
              </a:spcAft>
            </a:pPr>
            <a:endParaRPr lang="en-US" sz="3200" b="1" dirty="0">
              <a:solidFill>
                <a:schemeClr val="bg1"/>
              </a:solidFill>
              <a:latin typeface="Candara" panose="020E0502030303020204" pitchFamily="34" charset="0"/>
              <a:ea typeface="Times New Roman" pitchFamily="18" charset="0"/>
            </a:endParaRPr>
          </a:p>
          <a:p>
            <a:pPr indent="457200" eaLnBrk="0" fontAlgn="base" hangingPunct="0">
              <a:spcBef>
                <a:spcPct val="0"/>
              </a:spcBef>
              <a:spcAft>
                <a:spcPct val="0"/>
              </a:spcAft>
            </a:pPr>
            <a:endParaRPr lang="en-US" sz="3200" b="1" dirty="0">
              <a:solidFill>
                <a:schemeClr val="bg1"/>
              </a:solidFill>
              <a:latin typeface="Candara" panose="020E0502030303020204" pitchFamily="34" charset="0"/>
              <a:ea typeface="Times New Roman" pitchFamily="18" charset="0"/>
            </a:endParaRPr>
          </a:p>
          <a:p>
            <a:pPr indent="457200" eaLnBrk="0" fontAlgn="base" hangingPunct="0">
              <a:spcBef>
                <a:spcPct val="0"/>
              </a:spcBef>
              <a:spcAft>
                <a:spcPct val="0"/>
              </a:spcAft>
            </a:pPr>
            <a:endParaRPr lang="en-US" sz="3200" dirty="0">
              <a:solidFill>
                <a:schemeClr val="bg1"/>
              </a:solidFill>
              <a:latin typeface="Candara" panose="020E0502030303020204" pitchFamily="34" charset="0"/>
              <a:ea typeface="Times New Roman" pitchFamily="18" charset="0"/>
            </a:endParaRPr>
          </a:p>
        </p:txBody>
      </p:sp>
      <p:sp>
        <p:nvSpPr>
          <p:cNvPr id="2" name="Date Placeholder 1">
            <a:extLst>
              <a:ext uri="{FF2B5EF4-FFF2-40B4-BE49-F238E27FC236}">
                <a16:creationId xmlns:a16="http://schemas.microsoft.com/office/drawing/2014/main" id="{2287E3D4-73B1-E982-F135-01BAFC257931}"/>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3" name="Footer Placeholder 2">
            <a:extLst>
              <a:ext uri="{FF2B5EF4-FFF2-40B4-BE49-F238E27FC236}">
                <a16:creationId xmlns:a16="http://schemas.microsoft.com/office/drawing/2014/main" id="{8E4FA08C-DC06-4941-D372-DEE148A94EA5}"/>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4" name="Slide Number Placeholder 3">
            <a:extLst>
              <a:ext uri="{FF2B5EF4-FFF2-40B4-BE49-F238E27FC236}">
                <a16:creationId xmlns:a16="http://schemas.microsoft.com/office/drawing/2014/main" id="{E175B590-451C-C2CA-30D2-18F2D1A22CBF}"/>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28</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143814" y="-34506"/>
            <a:ext cx="11887200" cy="63094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fontAlgn="base">
              <a:spcBef>
                <a:spcPct val="0"/>
              </a:spcBef>
              <a:spcAft>
                <a:spcPct val="0"/>
              </a:spcAft>
            </a:pPr>
            <a:r>
              <a:rPr lang="en-US" sz="4400" b="1" dirty="0">
                <a:solidFill>
                  <a:schemeClr val="bg1"/>
                </a:solidFill>
                <a:ea typeface="Times New Roman" pitchFamily="18" charset="0"/>
              </a:rPr>
              <a:t>IT.WASN'T.SO.FROM.THE.BEGINNING  </a:t>
            </a:r>
            <a:r>
              <a:rPr lang="en-US" sz="2800" dirty="0">
                <a:solidFill>
                  <a:schemeClr val="bg1"/>
                </a:solidFill>
                <a:ea typeface="Times New Roman" pitchFamily="18" charset="0"/>
              </a:rPr>
              <a:t>60-1127</a:t>
            </a:r>
            <a:r>
              <a:rPr lang="en-US" sz="3600" dirty="0">
                <a:solidFill>
                  <a:schemeClr val="bg1"/>
                </a:solidFill>
                <a:ea typeface="Times New Roman" pitchFamily="18" charset="0"/>
              </a:rPr>
              <a:t>   </a:t>
            </a:r>
          </a:p>
          <a:p>
            <a:pPr indent="457200" fontAlgn="base">
              <a:spcBef>
                <a:spcPct val="0"/>
              </a:spcBef>
              <a:spcAft>
                <a:spcPct val="0"/>
              </a:spcAft>
            </a:pPr>
            <a:r>
              <a:rPr lang="en-US" sz="3600" dirty="0">
                <a:solidFill>
                  <a:schemeClr val="bg1"/>
                </a:solidFill>
                <a:ea typeface="Times New Roman" pitchFamily="18" charset="0"/>
              </a:rPr>
              <a:t>	48  </a:t>
            </a:r>
            <a:r>
              <a:rPr lang="en-US" sz="3600" dirty="0" err="1">
                <a:solidFill>
                  <a:schemeClr val="bg1"/>
                </a:solidFill>
                <a:ea typeface="Times New Roman" pitchFamily="18" charset="0"/>
              </a:rPr>
              <a:t>Hybriding</a:t>
            </a:r>
            <a:r>
              <a:rPr lang="en-US" sz="3600" dirty="0">
                <a:solidFill>
                  <a:schemeClr val="bg1"/>
                </a:solidFill>
                <a:ea typeface="Times New Roman" pitchFamily="18" charset="0"/>
              </a:rPr>
              <a:t> was such a horrible thing in the Old Testament… Ten generations, 400 yrs. before a illegitimate child could ever come into the Kingdom of God. There was no serum to take care of him. He had to just breed it out through the family. </a:t>
            </a:r>
          </a:p>
          <a:p>
            <a:pPr indent="457200" fontAlgn="base">
              <a:spcBef>
                <a:spcPct val="0"/>
              </a:spcBef>
              <a:spcAft>
                <a:spcPct val="0"/>
              </a:spcAft>
            </a:pPr>
            <a:r>
              <a:rPr lang="en-US" sz="3600" dirty="0">
                <a:solidFill>
                  <a:schemeClr val="bg1"/>
                </a:solidFill>
                <a:ea typeface="Times New Roman" pitchFamily="18" charset="0"/>
              </a:rPr>
              <a:t>	</a:t>
            </a:r>
            <a:r>
              <a:rPr lang="en-US" sz="3600" b="1" dirty="0">
                <a:solidFill>
                  <a:schemeClr val="bg1"/>
                </a:solidFill>
                <a:ea typeface="Times New Roman" pitchFamily="18" charset="0"/>
              </a:rPr>
              <a:t>But today, since the Blood of the Jesus Christ has been shed and you've been interbred by all different kinds of ideas, the Holy Spirit is here this morning to breed you back to the original, bring you back to Pentecost, breed you back.</a:t>
            </a:r>
            <a:endParaRPr lang="en-US" sz="4800" dirty="0">
              <a:solidFill>
                <a:schemeClr val="bg1"/>
              </a:solidFill>
            </a:endParaRPr>
          </a:p>
        </p:txBody>
      </p:sp>
      <p:sp>
        <p:nvSpPr>
          <p:cNvPr id="2" name="Date Placeholder 1">
            <a:extLst>
              <a:ext uri="{FF2B5EF4-FFF2-40B4-BE49-F238E27FC236}">
                <a16:creationId xmlns:a16="http://schemas.microsoft.com/office/drawing/2014/main" id="{4A005B1C-A1BB-8D9F-B054-2D6293224B45}"/>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3" name="Footer Placeholder 2">
            <a:extLst>
              <a:ext uri="{FF2B5EF4-FFF2-40B4-BE49-F238E27FC236}">
                <a16:creationId xmlns:a16="http://schemas.microsoft.com/office/drawing/2014/main" id="{4E5E16DA-53CE-F22B-C220-B7A7A74E7310}"/>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4" name="Slide Number Placeholder 3">
            <a:extLst>
              <a:ext uri="{FF2B5EF4-FFF2-40B4-BE49-F238E27FC236}">
                <a16:creationId xmlns:a16="http://schemas.microsoft.com/office/drawing/2014/main" id="{92EC350A-43D6-E305-C1E8-E35724BDC892}"/>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29</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3ACDA1-E432-FD7C-CAF7-9698C86A1D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266967"/>
            <a:ext cx="7112000" cy="5334000"/>
          </a:xfrm>
          <a:prstGeom prst="rect">
            <a:avLst/>
          </a:prstGeom>
        </p:spPr>
      </p:pic>
      <p:sp>
        <p:nvSpPr>
          <p:cNvPr id="5" name="Footer Placeholder 4">
            <a:extLst>
              <a:ext uri="{FF2B5EF4-FFF2-40B4-BE49-F238E27FC236}">
                <a16:creationId xmlns:a16="http://schemas.microsoft.com/office/drawing/2014/main" id="{08592446-E563-B20D-178B-0E18E225393B}"/>
              </a:ext>
            </a:extLst>
          </p:cNvPr>
          <p:cNvSpPr>
            <a:spLocks noGrp="1"/>
          </p:cNvSpPr>
          <p:nvPr>
            <p:ph type="ftr" sz="quarter" idx="5"/>
          </p:nvPr>
        </p:nvSpPr>
        <p:spPr/>
        <p:txBody>
          <a:bodyPr/>
          <a:lstStyle/>
          <a:p>
            <a:r>
              <a:rPr lang="en-US"/>
              <a:t>The Sacred Search 2</a:t>
            </a:r>
          </a:p>
        </p:txBody>
      </p:sp>
      <p:sp>
        <p:nvSpPr>
          <p:cNvPr id="4" name="Date Placeholder 3">
            <a:extLst>
              <a:ext uri="{FF2B5EF4-FFF2-40B4-BE49-F238E27FC236}">
                <a16:creationId xmlns:a16="http://schemas.microsoft.com/office/drawing/2014/main" id="{103F3FC7-B861-5BCC-7E1E-FCDA75BEFFFD}"/>
              </a:ext>
            </a:extLst>
          </p:cNvPr>
          <p:cNvSpPr>
            <a:spLocks noGrp="1"/>
          </p:cNvSpPr>
          <p:nvPr>
            <p:ph type="dt" sz="half" idx="6"/>
          </p:nvPr>
        </p:nvSpPr>
        <p:spPr/>
        <p:txBody>
          <a:bodyPr/>
          <a:lstStyle/>
          <a:p>
            <a:r>
              <a:rPr lang="en-US"/>
              <a:t>10-12-2025</a:t>
            </a:r>
          </a:p>
        </p:txBody>
      </p:sp>
      <p:sp>
        <p:nvSpPr>
          <p:cNvPr id="6" name="Slide Number Placeholder 5">
            <a:extLst>
              <a:ext uri="{FF2B5EF4-FFF2-40B4-BE49-F238E27FC236}">
                <a16:creationId xmlns:a16="http://schemas.microsoft.com/office/drawing/2014/main" id="{8B63B152-B894-DFE1-5E60-F32F06A363D1}"/>
              </a:ext>
            </a:extLst>
          </p:cNvPr>
          <p:cNvSpPr>
            <a:spLocks noGrp="1"/>
          </p:cNvSpPr>
          <p:nvPr>
            <p:ph type="sldNum" sz="quarter" idx="7"/>
          </p:nvPr>
        </p:nvSpPr>
        <p:spPr/>
        <p:txBody>
          <a:bodyPr/>
          <a:lstStyle/>
          <a:p>
            <a:fld id="{27CE633F-9882-4A5C-83A2-1109D0C73261}" type="slidenum">
              <a:rPr lang="en-US" smtClean="0"/>
              <a:t>3</a:t>
            </a:fld>
            <a:endParaRPr lang="en-US"/>
          </a:p>
        </p:txBody>
      </p:sp>
      <p:pic>
        <p:nvPicPr>
          <p:cNvPr id="7" name="Picture 6">
            <a:extLst>
              <a:ext uri="{FF2B5EF4-FFF2-40B4-BE49-F238E27FC236}">
                <a16:creationId xmlns:a16="http://schemas.microsoft.com/office/drawing/2014/main" id="{DA7AB356-7060-3121-BC08-FB5F833697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1800" y="0"/>
            <a:ext cx="5143500" cy="6858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0" name="TextBox 9">
            <a:extLst>
              <a:ext uri="{FF2B5EF4-FFF2-40B4-BE49-F238E27FC236}">
                <a16:creationId xmlns:a16="http://schemas.microsoft.com/office/drawing/2014/main" id="{B19EA35A-A1C6-D821-2E49-57FC727FF617}"/>
              </a:ext>
            </a:extLst>
          </p:cNvPr>
          <p:cNvSpPr txBox="1"/>
          <p:nvPr/>
        </p:nvSpPr>
        <p:spPr>
          <a:xfrm>
            <a:off x="290027" y="4953000"/>
            <a:ext cx="6515100" cy="1200329"/>
          </a:xfrm>
          <a:prstGeom prst="rect">
            <a:avLst/>
          </a:prstGeom>
          <a:solidFill>
            <a:schemeClr val="accent6">
              <a:lumMod val="50000"/>
            </a:schemeClr>
          </a:solidFill>
        </p:spPr>
        <p:txBody>
          <a:bodyPr wrap="square" rtlCol="0">
            <a:spAutoFit/>
          </a:bodyPr>
          <a:lstStyle/>
          <a:p>
            <a:r>
              <a:rPr lang="en-US" sz="7200" dirty="0">
                <a:solidFill>
                  <a:schemeClr val="bg1"/>
                </a:solidFill>
              </a:rPr>
              <a:t>Men’s Campout</a:t>
            </a:r>
          </a:p>
        </p:txBody>
      </p:sp>
    </p:spTree>
    <p:extLst>
      <p:ext uri="{BB962C8B-B14F-4D97-AF65-F5344CB8AC3E}">
        <p14:creationId xmlns:p14="http://schemas.microsoft.com/office/powerpoint/2010/main" val="384490391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152400" y="0"/>
            <a:ext cx="11887200"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4800" b="1" dirty="0">
                <a:solidFill>
                  <a:schemeClr val="bg1"/>
                </a:solidFill>
                <a:ea typeface="Times New Roman" pitchFamily="18" charset="0"/>
              </a:rPr>
              <a:t>GOD.PERFECTING.HIS.CHURCH</a:t>
            </a:r>
            <a:r>
              <a:rPr lang="en-US" sz="4800" dirty="0">
                <a:solidFill>
                  <a:schemeClr val="bg1"/>
                </a:solidFill>
                <a:ea typeface="Times New Roman" pitchFamily="18" charset="0"/>
              </a:rPr>
              <a:t>   </a:t>
            </a:r>
            <a:r>
              <a:rPr lang="en-US" sz="3600" dirty="0">
                <a:solidFill>
                  <a:schemeClr val="bg1"/>
                </a:solidFill>
                <a:ea typeface="Times New Roman" pitchFamily="18" charset="0"/>
              </a:rPr>
              <a:t>54-1204</a:t>
            </a:r>
            <a:r>
              <a:rPr lang="en-US" sz="4800" dirty="0">
                <a:solidFill>
                  <a:schemeClr val="bg1"/>
                </a:solidFill>
                <a:ea typeface="Times New Roman" pitchFamily="18" charset="0"/>
              </a:rPr>
              <a:t>    </a:t>
            </a:r>
          </a:p>
          <a:p>
            <a:pPr fontAlgn="base">
              <a:spcBef>
                <a:spcPct val="0"/>
              </a:spcBef>
              <a:spcAft>
                <a:spcPct val="0"/>
              </a:spcAft>
            </a:pPr>
            <a:r>
              <a:rPr lang="en-US" sz="4000" dirty="0">
                <a:solidFill>
                  <a:schemeClr val="bg1"/>
                </a:solidFill>
                <a:ea typeface="Times New Roman" pitchFamily="18" charset="0"/>
              </a:rPr>
              <a:t>	16 (God was manifested in His Son, Christ Jesus) </a:t>
            </a:r>
            <a:r>
              <a:rPr lang="en-US" sz="4000" b="1" dirty="0">
                <a:solidFill>
                  <a:schemeClr val="bg1"/>
                </a:solidFill>
                <a:ea typeface="Times New Roman" pitchFamily="18" charset="0"/>
              </a:rPr>
              <a:t>God Himself came down into a blood cell and wrapped the Blood around Him</a:t>
            </a:r>
            <a:r>
              <a:rPr lang="en-US" sz="4000" dirty="0">
                <a:solidFill>
                  <a:schemeClr val="bg1"/>
                </a:solidFill>
                <a:ea typeface="Times New Roman" pitchFamily="18" charset="0"/>
              </a:rPr>
              <a:t>. </a:t>
            </a:r>
            <a:endParaRPr lang="en-US" sz="2400" dirty="0">
              <a:solidFill>
                <a:schemeClr val="bg1"/>
              </a:solidFill>
            </a:endParaRPr>
          </a:p>
          <a:p>
            <a:pPr eaLnBrk="0" fontAlgn="base" hangingPunct="0">
              <a:spcBef>
                <a:spcPct val="0"/>
              </a:spcBef>
              <a:spcAft>
                <a:spcPct val="0"/>
              </a:spcAft>
            </a:pPr>
            <a:r>
              <a:rPr lang="en-US" sz="4000" dirty="0">
                <a:solidFill>
                  <a:schemeClr val="bg1"/>
                </a:solidFill>
                <a:ea typeface="Times New Roman" pitchFamily="18" charset="0"/>
              </a:rPr>
              <a:t>	Now by that, make you perfect and to bring you back into fellowship. He brings you through the Blood cell of the Lord Jesus that veiled the Life of Jehovah, and coming through the Blood cell, becomes a part of that Life. So, Deity itself lays in the man that's received the Holy Spirit. </a:t>
            </a:r>
            <a:endParaRPr lang="en-US" sz="5400" dirty="0">
              <a:solidFill>
                <a:schemeClr val="bg1"/>
              </a:solidFill>
            </a:endParaRPr>
          </a:p>
        </p:txBody>
      </p:sp>
      <p:sp>
        <p:nvSpPr>
          <p:cNvPr id="2" name="Date Placeholder 1">
            <a:extLst>
              <a:ext uri="{FF2B5EF4-FFF2-40B4-BE49-F238E27FC236}">
                <a16:creationId xmlns:a16="http://schemas.microsoft.com/office/drawing/2014/main" id="{633ED8E9-872C-72AB-57B2-8B5A001E6B19}"/>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3" name="Footer Placeholder 2">
            <a:extLst>
              <a:ext uri="{FF2B5EF4-FFF2-40B4-BE49-F238E27FC236}">
                <a16:creationId xmlns:a16="http://schemas.microsoft.com/office/drawing/2014/main" id="{F025F22F-FCE3-A02C-91E4-D06CC3B4C99C}"/>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4" name="Slide Number Placeholder 3">
            <a:extLst>
              <a:ext uri="{FF2B5EF4-FFF2-40B4-BE49-F238E27FC236}">
                <a16:creationId xmlns:a16="http://schemas.microsoft.com/office/drawing/2014/main" id="{850B2C0C-2A6C-C81C-098D-19BF695FD8E3}"/>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30</a:t>
            </a:fld>
            <a:endParaRPr lang="en-US" spc="5" dirty="0"/>
          </a:p>
        </p:txBody>
      </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37CA1E-5043-BDA2-AB5D-A7397A3730CA}"/>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E21F5721-CC7B-F654-6512-8416ED030BF0}"/>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6CE727EF-172B-3F3C-6E82-921843EA01F4}"/>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31</a:t>
            </a:fld>
            <a:endParaRPr lang="en-US" spc="5" dirty="0"/>
          </a:p>
        </p:txBody>
      </p:sp>
      <p:sp>
        <p:nvSpPr>
          <p:cNvPr id="6" name="TextBox 5">
            <a:extLst>
              <a:ext uri="{FF2B5EF4-FFF2-40B4-BE49-F238E27FC236}">
                <a16:creationId xmlns:a16="http://schemas.microsoft.com/office/drawing/2014/main" id="{887F3ADF-B6CC-5CBC-3A2C-FFB078D5896B}"/>
              </a:ext>
            </a:extLst>
          </p:cNvPr>
          <p:cNvSpPr txBox="1"/>
          <p:nvPr/>
        </p:nvSpPr>
        <p:spPr>
          <a:xfrm>
            <a:off x="228600" y="152401"/>
            <a:ext cx="11734800" cy="6494085"/>
          </a:xfrm>
          <a:prstGeom prst="rect">
            <a:avLst/>
          </a:prstGeom>
          <a:noFill/>
        </p:spPr>
        <p:txBody>
          <a:bodyPr wrap="square">
            <a:spAutoFit/>
          </a:bodyPr>
          <a:lstStyle/>
          <a:p>
            <a:r>
              <a:rPr lang="en-US" sz="4800" b="1" dirty="0">
                <a:solidFill>
                  <a:schemeClr val="bg1"/>
                </a:solidFill>
              </a:rPr>
              <a:t>What Was God watching?</a:t>
            </a:r>
            <a:br>
              <a:rPr lang="en-US" sz="4800" b="1" dirty="0">
                <a:solidFill>
                  <a:schemeClr val="bg1"/>
                </a:solidFill>
              </a:rPr>
            </a:br>
            <a:r>
              <a:rPr lang="en-US" sz="4800" b="1" dirty="0">
                <a:solidFill>
                  <a:schemeClr val="bg1"/>
                </a:solidFill>
              </a:rPr>
              <a:t>DESPERATIONS</a:t>
            </a:r>
            <a:r>
              <a:rPr lang="en-US" sz="4000" dirty="0">
                <a:solidFill>
                  <a:schemeClr val="bg1"/>
                </a:solidFill>
              </a:rPr>
              <a:t>	21  And </a:t>
            </a:r>
            <a:r>
              <a:rPr lang="en-US" sz="4000" u="sng" dirty="0">
                <a:solidFill>
                  <a:schemeClr val="bg1"/>
                </a:solidFill>
              </a:rPr>
              <a:t>the Holy Ghost is the Token that the Blood has been applied, because It follows the Blood all the way from the Book of Redemption... That's what He followed in every age</a:t>
            </a:r>
            <a:r>
              <a:rPr lang="en-US" sz="4000" dirty="0">
                <a:solidFill>
                  <a:schemeClr val="bg1"/>
                </a:solidFill>
              </a:rPr>
              <a:t>. 	Every age He has followed that, to see that It's brought forth, and they could not be made perfect without us. And now the entire Holy Spirit visits the Church, making God in human flesh; as He did before Sodom… which was a type. 					</a:t>
            </a:r>
            <a:r>
              <a:rPr lang="en-US" sz="3200" dirty="0">
                <a:solidFill>
                  <a:schemeClr val="bg1"/>
                </a:solidFill>
              </a:rPr>
              <a:t>63-0901</a:t>
            </a:r>
          </a:p>
        </p:txBody>
      </p:sp>
    </p:spTree>
    <p:extLst>
      <p:ext uri="{BB962C8B-B14F-4D97-AF65-F5344CB8AC3E}">
        <p14:creationId xmlns:p14="http://schemas.microsoft.com/office/powerpoint/2010/main" val="211054976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9C7D04-7FF0-119A-AE78-A5FE04564CAF}"/>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790BE63D-A514-1FBA-F3F1-442D6EEEB79C}"/>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56A055B5-3ADF-71E8-C602-0AA8CF9D74AB}"/>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32</a:t>
            </a:fld>
            <a:endParaRPr lang="en-US" spc="5" dirty="0"/>
          </a:p>
        </p:txBody>
      </p:sp>
      <p:sp>
        <p:nvSpPr>
          <p:cNvPr id="6" name="TextBox 5">
            <a:extLst>
              <a:ext uri="{FF2B5EF4-FFF2-40B4-BE49-F238E27FC236}">
                <a16:creationId xmlns:a16="http://schemas.microsoft.com/office/drawing/2014/main" id="{80EAC966-8280-2C89-34AA-F90E3894C0CB}"/>
              </a:ext>
            </a:extLst>
          </p:cNvPr>
          <p:cNvSpPr txBox="1"/>
          <p:nvPr/>
        </p:nvSpPr>
        <p:spPr>
          <a:xfrm>
            <a:off x="228600" y="0"/>
            <a:ext cx="11658600" cy="6370975"/>
          </a:xfrm>
          <a:prstGeom prst="rect">
            <a:avLst/>
          </a:prstGeom>
          <a:noFill/>
        </p:spPr>
        <p:txBody>
          <a:bodyPr wrap="square">
            <a:spAutoFit/>
          </a:bodyPr>
          <a:lstStyle/>
          <a:p>
            <a:r>
              <a:rPr lang="en-US" sz="4400" b="1" dirty="0">
                <a:solidFill>
                  <a:schemeClr val="bg1"/>
                </a:solidFill>
              </a:rPr>
              <a:t>THE.MANIFESTATION.OF.THY.RESURRECTION.</a:t>
            </a:r>
          </a:p>
          <a:p>
            <a:r>
              <a:rPr lang="en-US" sz="4400" b="1" dirty="0">
                <a:solidFill>
                  <a:schemeClr val="bg1"/>
                </a:solidFill>
              </a:rPr>
              <a:t>TO.THE.PEOPLE.OF.THIS.DAY</a:t>
            </a:r>
          </a:p>
          <a:p>
            <a:r>
              <a:rPr lang="en-US" sz="4000" dirty="0">
                <a:solidFill>
                  <a:schemeClr val="bg1"/>
                </a:solidFill>
              </a:rPr>
              <a:t>	44 The Holy Spirit still hangs in that corner. The Angel of God, the Light that followed the children of Israel, stands right there and looks to me. </a:t>
            </a:r>
          </a:p>
          <a:p>
            <a:r>
              <a:rPr lang="en-US" sz="4000" dirty="0">
                <a:solidFill>
                  <a:schemeClr val="bg1"/>
                </a:solidFill>
              </a:rPr>
              <a:t>	You can see It now, as It's moving there. It's hanging over a lady; she's setting here. She's got low blood pressure. Your faith has healed you, lady. Christ has made you well. Amen. 																54-0809</a:t>
            </a:r>
          </a:p>
        </p:txBody>
      </p:sp>
    </p:spTree>
    <p:extLst>
      <p:ext uri="{BB962C8B-B14F-4D97-AF65-F5344CB8AC3E}">
        <p14:creationId xmlns:p14="http://schemas.microsoft.com/office/powerpoint/2010/main" val="342978274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FD3380-7FE5-54D0-463D-F15176DBFB3E}"/>
              </a:ext>
            </a:extLst>
          </p:cNvPr>
          <p:cNvSpPr>
            <a:spLocks noGrp="1"/>
          </p:cNvSpPr>
          <p:nvPr>
            <p:ph type="dt" sz="half" idx="10"/>
          </p:nvPr>
        </p:nvSpPr>
        <p:spPr>
          <a:xfrm>
            <a:off x="7821429" y="6238816"/>
            <a:ext cx="2753746" cy="323968"/>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10-12-2025</a:t>
            </a:r>
            <a:endParaRPr lang="en-US" dirty="0"/>
          </a:p>
        </p:txBody>
      </p:sp>
      <p:sp>
        <p:nvSpPr>
          <p:cNvPr id="3" name="Footer Placeholder 2">
            <a:extLst>
              <a:ext uri="{FF2B5EF4-FFF2-40B4-BE49-F238E27FC236}">
                <a16:creationId xmlns:a16="http://schemas.microsoft.com/office/drawing/2014/main" id="{02F61CB4-B119-44A1-AA46-3A19D4A85341}"/>
              </a:ext>
            </a:extLst>
          </p:cNvPr>
          <p:cNvSpPr>
            <a:spLocks noGrp="1"/>
          </p:cNvSpPr>
          <p:nvPr>
            <p:ph type="ftr" sz="quarter" idx="11"/>
          </p:nvPr>
        </p:nvSpPr>
        <p:spPr>
          <a:xfrm>
            <a:off x="1600200" y="6236208"/>
            <a:ext cx="5901189" cy="320040"/>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The Sacred Search 2</a:t>
            </a:r>
            <a:endParaRPr lang="en-US" dirty="0"/>
          </a:p>
        </p:txBody>
      </p:sp>
      <p:sp>
        <p:nvSpPr>
          <p:cNvPr id="4" name="Slide Number Placeholder 3">
            <a:extLst>
              <a:ext uri="{FF2B5EF4-FFF2-40B4-BE49-F238E27FC236}">
                <a16:creationId xmlns:a16="http://schemas.microsoft.com/office/drawing/2014/main" id="{2FA5561F-4E90-D1E3-8A4B-D561C21ECF50}"/>
              </a:ext>
            </a:extLst>
          </p:cNvPr>
          <p:cNvSpPr>
            <a:spLocks noGrp="1"/>
          </p:cNvSpPr>
          <p:nvPr>
            <p:ph type="sldNum" sz="quarter" idx="12"/>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94A09A9-5501-47C1-A89A-A340965A2BE2}" type="slidenum">
              <a:rPr lang="en-US" smtClean="0"/>
              <a:pPr/>
              <a:t>33</a:t>
            </a:fld>
            <a:endParaRPr lang="en-US" dirty="0"/>
          </a:p>
        </p:txBody>
      </p:sp>
      <p:pic>
        <p:nvPicPr>
          <p:cNvPr id="5" name="Picture 4">
            <a:extLst>
              <a:ext uri="{FF2B5EF4-FFF2-40B4-BE49-F238E27FC236}">
                <a16:creationId xmlns:a16="http://schemas.microsoft.com/office/drawing/2014/main" id="{79B7E9D6-8F57-5013-1AD6-7529776F1F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3826" y="-152400"/>
            <a:ext cx="3803084" cy="7081416"/>
          </a:xfrm>
          <a:prstGeom prst="rect">
            <a:avLst/>
          </a:prstGeom>
        </p:spPr>
      </p:pic>
      <p:sp>
        <p:nvSpPr>
          <p:cNvPr id="9" name="TextBox 8">
            <a:extLst>
              <a:ext uri="{FF2B5EF4-FFF2-40B4-BE49-F238E27FC236}">
                <a16:creationId xmlns:a16="http://schemas.microsoft.com/office/drawing/2014/main" id="{EAFC6D8A-D891-563B-3256-2A15B28A5947}"/>
              </a:ext>
            </a:extLst>
          </p:cNvPr>
          <p:cNvSpPr txBox="1"/>
          <p:nvPr/>
        </p:nvSpPr>
        <p:spPr>
          <a:xfrm>
            <a:off x="4876800" y="273194"/>
            <a:ext cx="6934200" cy="6247864"/>
          </a:xfrm>
          <a:prstGeom prst="rect">
            <a:avLst/>
          </a:prstGeom>
          <a:noFill/>
        </p:spPr>
        <p:txBody>
          <a:bodyPr wrap="square">
            <a:spAutoFit/>
          </a:bodyPr>
          <a:lstStyle/>
          <a:p>
            <a:r>
              <a:rPr lang="en-US" sz="3600" b="0" i="0" dirty="0">
                <a:solidFill>
                  <a:schemeClr val="bg1"/>
                </a:solidFill>
                <a:effectLst/>
                <a:latin typeface="+mj-lt"/>
              </a:rPr>
              <a:t> 	</a:t>
            </a:r>
            <a:r>
              <a:rPr lang="en-US" sz="4000" b="1" i="0" dirty="0">
                <a:solidFill>
                  <a:schemeClr val="bg1"/>
                </a:solidFill>
                <a:effectLst/>
                <a:latin typeface="+mj-lt"/>
              </a:rPr>
              <a:t> It's coming more like the grain all the time - the one that went in the ground. And when it comes forth the stalk, it's got life in it, but it sure isn't the grain</a:t>
            </a:r>
            <a:r>
              <a:rPr lang="en-US" sz="4000" b="0" i="0" dirty="0">
                <a:solidFill>
                  <a:schemeClr val="bg1"/>
                </a:solidFill>
                <a:effectLst/>
                <a:latin typeface="+mj-lt"/>
              </a:rPr>
              <a:t>. 	</a:t>
            </a:r>
          </a:p>
          <a:p>
            <a:r>
              <a:rPr lang="en-US" sz="4000" dirty="0">
                <a:solidFill>
                  <a:schemeClr val="bg1"/>
                </a:solidFill>
                <a:latin typeface="+mj-lt"/>
              </a:rPr>
              <a:t>	</a:t>
            </a:r>
            <a:r>
              <a:rPr lang="en-US" sz="4000" b="0" i="0" dirty="0">
                <a:solidFill>
                  <a:schemeClr val="bg1"/>
                </a:solidFill>
                <a:effectLst/>
                <a:latin typeface="+mj-lt"/>
              </a:rPr>
              <a:t>And it's just in the shape of the wheat, exactly like the grain of wheat; but yet it isn't the wheat.  </a:t>
            </a:r>
            <a:endParaRPr lang="en-US" sz="4000" dirty="0">
              <a:solidFill>
                <a:schemeClr val="bg1"/>
              </a:solidFill>
              <a:latin typeface="+mj-lt"/>
            </a:endParaRPr>
          </a:p>
        </p:txBody>
      </p:sp>
    </p:spTree>
    <p:extLst>
      <p:ext uri="{BB962C8B-B14F-4D97-AF65-F5344CB8AC3E}">
        <p14:creationId xmlns:p14="http://schemas.microsoft.com/office/powerpoint/2010/main" val="370503485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2BA873-5A08-1540-71CE-5E748505B3E2}"/>
              </a:ext>
            </a:extLst>
          </p:cNvPr>
          <p:cNvPicPr>
            <a:picLocks noChangeAspect="1"/>
          </p:cNvPicPr>
          <p:nvPr/>
        </p:nvPicPr>
        <p:blipFill>
          <a:blip r:embed="rId2">
            <a:extLst>
              <a:ext uri="{28A0092B-C50C-407E-A947-70E740481C1C}">
                <a14:useLocalDpi xmlns:a14="http://schemas.microsoft.com/office/drawing/2010/main"/>
              </a:ext>
            </a:extLst>
          </a:blip>
          <a:srcRect t="8423" b="9905"/>
          <a:stretch>
            <a:fillRect/>
          </a:stretch>
        </p:blipFill>
        <p:spPr>
          <a:xfrm>
            <a:off x="245118" y="1516922"/>
            <a:ext cx="4918891" cy="5201414"/>
          </a:xfrm>
          <a:prstGeom prst="rect">
            <a:avLst/>
          </a:prstGeom>
        </p:spPr>
      </p:pic>
      <p:sp>
        <p:nvSpPr>
          <p:cNvPr id="5" name="Footer Placeholder 4">
            <a:extLst>
              <a:ext uri="{FF2B5EF4-FFF2-40B4-BE49-F238E27FC236}">
                <a16:creationId xmlns:a16="http://schemas.microsoft.com/office/drawing/2014/main" id="{F50F195E-FD1C-593F-14DF-1CF02ED89341}"/>
              </a:ext>
            </a:extLst>
          </p:cNvPr>
          <p:cNvSpPr>
            <a:spLocks noGrp="1"/>
          </p:cNvSpPr>
          <p:nvPr>
            <p:ph type="ftr" sz="quarter" idx="11"/>
          </p:nvPr>
        </p:nvSpPr>
        <p:spPr>
          <a:xfrm>
            <a:off x="1600200" y="6236208"/>
            <a:ext cx="5901189" cy="320040"/>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05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a:t>The Sacred Search 2</a:t>
            </a:r>
          </a:p>
        </p:txBody>
      </p:sp>
      <p:sp>
        <p:nvSpPr>
          <p:cNvPr id="4" name="Date Placeholder 3">
            <a:extLst>
              <a:ext uri="{FF2B5EF4-FFF2-40B4-BE49-F238E27FC236}">
                <a16:creationId xmlns:a16="http://schemas.microsoft.com/office/drawing/2014/main" id="{017F738E-D7EA-A5BE-CC40-0A5BF7F707E4}"/>
              </a:ext>
            </a:extLst>
          </p:cNvPr>
          <p:cNvSpPr>
            <a:spLocks noGrp="1"/>
          </p:cNvSpPr>
          <p:nvPr>
            <p:ph type="dt" sz="half" idx="10"/>
          </p:nvPr>
        </p:nvSpPr>
        <p:spPr>
          <a:xfrm>
            <a:off x="7821429" y="6238816"/>
            <a:ext cx="2753746" cy="323968"/>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5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a:t>10-12-2025</a:t>
            </a:r>
          </a:p>
        </p:txBody>
      </p:sp>
      <p:sp>
        <p:nvSpPr>
          <p:cNvPr id="6" name="Slide Number Placeholder 5">
            <a:extLst>
              <a:ext uri="{FF2B5EF4-FFF2-40B4-BE49-F238E27FC236}">
                <a16:creationId xmlns:a16="http://schemas.microsoft.com/office/drawing/2014/main" id="{6C78BEE6-1530-5A04-D7FC-B7065262EDD0}"/>
              </a:ext>
            </a:extLst>
          </p:cNvPr>
          <p:cNvSpPr>
            <a:spLocks noGrp="1"/>
          </p:cNvSpPr>
          <p:nvPr>
            <p:ph type="sldNum" sz="quarter" idx="12"/>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294A09A9-5501-47C1-A89A-A340965A2BE2}" type="slidenum">
              <a:rPr lang="en-US" smtClean="0"/>
              <a:pPr>
                <a:lnSpc>
                  <a:spcPct val="90000"/>
                </a:lnSpc>
                <a:spcAft>
                  <a:spcPts val="600"/>
                </a:spcAft>
              </a:pPr>
              <a:t>34</a:t>
            </a:fld>
            <a:endParaRPr lang="en-US"/>
          </a:p>
        </p:txBody>
      </p:sp>
      <p:sp>
        <p:nvSpPr>
          <p:cNvPr id="9" name="TextBox 8">
            <a:extLst>
              <a:ext uri="{FF2B5EF4-FFF2-40B4-BE49-F238E27FC236}">
                <a16:creationId xmlns:a16="http://schemas.microsoft.com/office/drawing/2014/main" id="{419C804D-6A10-EAA0-6427-3F660DE1FA50}"/>
              </a:ext>
            </a:extLst>
          </p:cNvPr>
          <p:cNvSpPr txBox="1"/>
          <p:nvPr/>
        </p:nvSpPr>
        <p:spPr>
          <a:xfrm>
            <a:off x="76200" y="154505"/>
            <a:ext cx="4905510" cy="1015663"/>
          </a:xfrm>
          <a:prstGeom prst="rect">
            <a:avLst/>
          </a:prstGeom>
          <a:noFill/>
        </p:spPr>
        <p:txBody>
          <a:bodyPr wrap="none" rtlCol="0">
            <a:spAutoFit/>
          </a:bodyPr>
          <a:lstStyle/>
          <a:p>
            <a:r>
              <a:rPr lang="en-US" sz="6000" b="1" spc="-150" dirty="0">
                <a:solidFill>
                  <a:schemeClr val="bg1"/>
                </a:solidFill>
              </a:rPr>
              <a:t>Grain of Wheat</a:t>
            </a:r>
          </a:p>
        </p:txBody>
      </p:sp>
      <p:sp>
        <p:nvSpPr>
          <p:cNvPr id="3" name="TextBox 2">
            <a:extLst>
              <a:ext uri="{FF2B5EF4-FFF2-40B4-BE49-F238E27FC236}">
                <a16:creationId xmlns:a16="http://schemas.microsoft.com/office/drawing/2014/main" id="{55ED9F36-7559-6544-1E76-940A2BD3E34B}"/>
              </a:ext>
            </a:extLst>
          </p:cNvPr>
          <p:cNvSpPr txBox="1"/>
          <p:nvPr/>
        </p:nvSpPr>
        <p:spPr>
          <a:xfrm>
            <a:off x="5514758" y="270617"/>
            <a:ext cx="6601042" cy="6309420"/>
          </a:xfrm>
          <a:prstGeom prst="rect">
            <a:avLst/>
          </a:prstGeom>
          <a:noFill/>
        </p:spPr>
        <p:txBody>
          <a:bodyPr wrap="square">
            <a:spAutoFit/>
          </a:bodyPr>
          <a:lstStyle/>
          <a:p>
            <a:r>
              <a:rPr lang="en-US" sz="4400" b="1" dirty="0">
                <a:solidFill>
                  <a:schemeClr val="bg1"/>
                </a:solidFill>
                <a:latin typeface="+mj-lt"/>
              </a:rPr>
              <a:t>MODERN.EVENTS </a:t>
            </a:r>
            <a:r>
              <a:rPr lang="en-US" sz="3600" dirty="0">
                <a:solidFill>
                  <a:schemeClr val="bg1"/>
                </a:solidFill>
              </a:rPr>
              <a:t>65-1206 </a:t>
            </a:r>
            <a:endParaRPr lang="en-US" sz="3600" dirty="0">
              <a:solidFill>
                <a:schemeClr val="bg1"/>
              </a:solidFill>
              <a:latin typeface="+mj-lt"/>
            </a:endParaRPr>
          </a:p>
          <a:p>
            <a:r>
              <a:rPr lang="en-US" sz="3600" dirty="0">
                <a:solidFill>
                  <a:schemeClr val="bg1"/>
                </a:solidFill>
                <a:latin typeface="+mj-lt"/>
              </a:rPr>
              <a:t>    God does His Own choosing by His predestinated choosing. He done it in every age, He set forth the man for each age. Fixes his nature, style of preaching, to honor His gift, all that He does is to meet the challenge of that day. God creates that man and sent him. In His Own mind, we are a germ of the gene of God.</a:t>
            </a:r>
            <a:endParaRPr lang="en-US" sz="3600" dirty="0"/>
          </a:p>
        </p:txBody>
      </p:sp>
    </p:spTree>
    <p:extLst>
      <p:ext uri="{BB962C8B-B14F-4D97-AF65-F5344CB8AC3E}">
        <p14:creationId xmlns:p14="http://schemas.microsoft.com/office/powerpoint/2010/main" val="181431960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76C8-0066-EA16-8794-4B48CC3F1CC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2BC1CD-7522-FD68-7AB5-CD365483B1A8}"/>
              </a:ext>
            </a:extLst>
          </p:cNvPr>
          <p:cNvSpPr/>
          <p:nvPr/>
        </p:nvSpPr>
        <p:spPr>
          <a:xfrm>
            <a:off x="152400" y="76201"/>
            <a:ext cx="11887200" cy="3908762"/>
          </a:xfrm>
          <a:prstGeom prst="rect">
            <a:avLst/>
          </a:prstGeom>
        </p:spPr>
        <p:txBody>
          <a:bodyPr wrap="square">
            <a:spAutoFit/>
          </a:bodyPr>
          <a:lstStyle/>
          <a:p>
            <a:r>
              <a:rPr lang="en-US" sz="4800" b="1" dirty="0">
                <a:solidFill>
                  <a:schemeClr val="bg1"/>
                </a:solidFill>
              </a:rPr>
              <a:t>CALLING.JESUS.ON.THE.SCENE</a:t>
            </a:r>
            <a:r>
              <a:rPr lang="en-US" sz="4800" dirty="0">
                <a:solidFill>
                  <a:schemeClr val="bg1"/>
                </a:solidFill>
              </a:rPr>
              <a:t>   </a:t>
            </a:r>
            <a:r>
              <a:rPr lang="en-US" sz="4000" dirty="0">
                <a:solidFill>
                  <a:schemeClr val="bg1"/>
                </a:solidFill>
              </a:rPr>
              <a:t>63-0804</a:t>
            </a:r>
          </a:p>
          <a:p>
            <a:r>
              <a:rPr lang="en-US" sz="4000" dirty="0">
                <a:solidFill>
                  <a:schemeClr val="bg1"/>
                </a:solidFill>
              </a:rPr>
              <a:t>	72    …Oh, if we tonight could only catch that vision: the very Jehovah that made the heavens and earth is right in this little vessel of ours, while we're sailing life's solemn main. </a:t>
            </a:r>
            <a:r>
              <a:rPr lang="en-US" sz="4000" b="1" u="sng" dirty="0">
                <a:solidFill>
                  <a:schemeClr val="bg1"/>
                </a:solidFill>
              </a:rPr>
              <a:t>For the Holy Ghost is Jehovah in Spirit form in you</a:t>
            </a:r>
            <a:r>
              <a:rPr lang="en-US" sz="4000" dirty="0">
                <a:solidFill>
                  <a:schemeClr val="bg1"/>
                </a:solidFill>
              </a:rPr>
              <a:t>.</a:t>
            </a:r>
          </a:p>
        </p:txBody>
      </p:sp>
      <p:sp>
        <p:nvSpPr>
          <p:cNvPr id="3" name="Date Placeholder 2">
            <a:extLst>
              <a:ext uri="{FF2B5EF4-FFF2-40B4-BE49-F238E27FC236}">
                <a16:creationId xmlns:a16="http://schemas.microsoft.com/office/drawing/2014/main" id="{5D694DCC-3703-0C1A-7D65-337B00C5EE31}"/>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Footer Placeholder 3">
            <a:extLst>
              <a:ext uri="{FF2B5EF4-FFF2-40B4-BE49-F238E27FC236}">
                <a16:creationId xmlns:a16="http://schemas.microsoft.com/office/drawing/2014/main" id="{48475FEF-DBCC-FF66-0CF5-4454653BEC9D}"/>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5" name="Slide Number Placeholder 4">
            <a:extLst>
              <a:ext uri="{FF2B5EF4-FFF2-40B4-BE49-F238E27FC236}">
                <a16:creationId xmlns:a16="http://schemas.microsoft.com/office/drawing/2014/main" id="{73161B28-DB95-2B62-F6C2-E757CDAE24C9}"/>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35</a:t>
            </a:fld>
            <a:endParaRPr lang="en-US" spc="5" dirty="0"/>
          </a:p>
        </p:txBody>
      </p:sp>
    </p:spTree>
    <p:extLst>
      <p:ext uri="{BB962C8B-B14F-4D97-AF65-F5344CB8AC3E}">
        <p14:creationId xmlns:p14="http://schemas.microsoft.com/office/powerpoint/2010/main" val="2170252045"/>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29F074-9734-19A6-C51F-E9B0E994CDFD}"/>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74F3E9F8-3908-1E20-E3DE-AEFF77841714}"/>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B783AFE2-1708-1D60-02E5-39B45745EAA3}"/>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36</a:t>
            </a:fld>
            <a:endParaRPr lang="en-US" spc="5" dirty="0"/>
          </a:p>
        </p:txBody>
      </p:sp>
      <p:sp>
        <p:nvSpPr>
          <p:cNvPr id="5" name="TextBox 4">
            <a:extLst>
              <a:ext uri="{FF2B5EF4-FFF2-40B4-BE49-F238E27FC236}">
                <a16:creationId xmlns:a16="http://schemas.microsoft.com/office/drawing/2014/main" id="{3FBFBBAA-8ADA-A736-C2CA-2657963D61DB}"/>
              </a:ext>
            </a:extLst>
          </p:cNvPr>
          <p:cNvSpPr txBox="1"/>
          <p:nvPr/>
        </p:nvSpPr>
        <p:spPr>
          <a:xfrm>
            <a:off x="304800" y="266967"/>
            <a:ext cx="11658600" cy="3970318"/>
          </a:xfrm>
          <a:prstGeom prst="rect">
            <a:avLst/>
          </a:prstGeom>
          <a:noFill/>
        </p:spPr>
        <p:txBody>
          <a:bodyPr wrap="square" rtlCol="0">
            <a:spAutoFit/>
          </a:bodyPr>
          <a:lstStyle/>
          <a:p>
            <a:r>
              <a:rPr lang="en-US" sz="6000" b="1" dirty="0">
                <a:solidFill>
                  <a:schemeClr val="bg1"/>
                </a:solidFill>
              </a:rPr>
              <a:t>Separation</a:t>
            </a:r>
          </a:p>
          <a:p>
            <a:endParaRPr lang="en-US" sz="4800" dirty="0">
              <a:solidFill>
                <a:schemeClr val="bg1"/>
              </a:solidFill>
            </a:endParaRPr>
          </a:p>
          <a:p>
            <a:r>
              <a:rPr lang="en-US" sz="4800" dirty="0">
                <a:solidFill>
                  <a:schemeClr val="bg1"/>
                </a:solidFill>
              </a:rPr>
              <a:t>Separation of Time (Ex. 20:8)</a:t>
            </a:r>
          </a:p>
          <a:p>
            <a:r>
              <a:rPr lang="en-US" sz="4800" dirty="0">
                <a:solidFill>
                  <a:schemeClr val="bg1"/>
                </a:solidFill>
              </a:rPr>
              <a:t>Separation of People (Lev. 20:26)</a:t>
            </a:r>
          </a:p>
          <a:p>
            <a:r>
              <a:rPr lang="en-US" sz="4800" dirty="0">
                <a:solidFill>
                  <a:schemeClr val="bg1"/>
                </a:solidFill>
              </a:rPr>
              <a:t>Separation of Places (Ex. 29:44)</a:t>
            </a:r>
          </a:p>
        </p:txBody>
      </p:sp>
    </p:spTree>
    <p:extLst>
      <p:ext uri="{BB962C8B-B14F-4D97-AF65-F5344CB8AC3E}">
        <p14:creationId xmlns:p14="http://schemas.microsoft.com/office/powerpoint/2010/main" val="289543132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7C435E-7600-5BDB-4141-FB8AF456B157}"/>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50A66195-D948-1E1A-46D8-F0381F7E5815}"/>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7E7E989E-E78A-63BA-E504-F267D26A5B1E}"/>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37</a:t>
            </a:fld>
            <a:endParaRPr lang="en-US" spc="5" dirty="0"/>
          </a:p>
        </p:txBody>
      </p:sp>
      <p:sp>
        <p:nvSpPr>
          <p:cNvPr id="6" name="TextBox 5">
            <a:extLst>
              <a:ext uri="{FF2B5EF4-FFF2-40B4-BE49-F238E27FC236}">
                <a16:creationId xmlns:a16="http://schemas.microsoft.com/office/drawing/2014/main" id="{D637CF32-99C1-6AA5-AA71-EE66A13AB035}"/>
              </a:ext>
            </a:extLst>
          </p:cNvPr>
          <p:cNvSpPr txBox="1"/>
          <p:nvPr/>
        </p:nvSpPr>
        <p:spPr>
          <a:xfrm>
            <a:off x="228600" y="76199"/>
            <a:ext cx="11811000" cy="6370975"/>
          </a:xfrm>
          <a:prstGeom prst="rect">
            <a:avLst/>
          </a:prstGeom>
          <a:noFill/>
        </p:spPr>
        <p:txBody>
          <a:bodyPr wrap="square">
            <a:spAutoFit/>
          </a:bodyPr>
          <a:lstStyle/>
          <a:p>
            <a:r>
              <a:rPr lang="en-US" sz="4800" b="1" dirty="0">
                <a:solidFill>
                  <a:schemeClr val="bg1"/>
                </a:solidFill>
              </a:rPr>
              <a:t>EZRA 9:1-4</a:t>
            </a:r>
          </a:p>
          <a:p>
            <a:r>
              <a:rPr lang="en-US" sz="4000" i="1" dirty="0">
                <a:solidFill>
                  <a:schemeClr val="bg1"/>
                </a:solidFill>
              </a:rPr>
              <a:t>	Now when these things were done, the princes came to me, saying, The people of Israel, and the priests, and the Levites, have not separated themselves from the people of the lands, doing according to their abominations, even of the Canaanites, the Hittites, the Perizzites, the Jebusites, the Ammonites, the Moabites, the Egyptians, and the Amorites. 2 For they have taken of their daughters for themselves, and for their sons: so that the holy seed have mingled themselves with the</a:t>
            </a:r>
          </a:p>
        </p:txBody>
      </p:sp>
    </p:spTree>
    <p:extLst>
      <p:ext uri="{BB962C8B-B14F-4D97-AF65-F5344CB8AC3E}">
        <p14:creationId xmlns:p14="http://schemas.microsoft.com/office/powerpoint/2010/main" val="250302082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E7BC20-946A-EC63-2519-47BFC14748A1}"/>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D5641388-72D5-F03F-538C-D2F0563223CE}"/>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C3604CF7-BFDE-226A-BE96-3DECB5CA8DE0}"/>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38</a:t>
            </a:fld>
            <a:endParaRPr lang="en-US" spc="5" dirty="0"/>
          </a:p>
        </p:txBody>
      </p:sp>
      <p:sp>
        <p:nvSpPr>
          <p:cNvPr id="6" name="TextBox 5">
            <a:extLst>
              <a:ext uri="{FF2B5EF4-FFF2-40B4-BE49-F238E27FC236}">
                <a16:creationId xmlns:a16="http://schemas.microsoft.com/office/drawing/2014/main" id="{A1035A9F-3388-D83A-92F9-50F0CB42E49B}"/>
              </a:ext>
            </a:extLst>
          </p:cNvPr>
          <p:cNvSpPr txBox="1"/>
          <p:nvPr/>
        </p:nvSpPr>
        <p:spPr>
          <a:xfrm>
            <a:off x="152400" y="76200"/>
            <a:ext cx="11811000" cy="5632311"/>
          </a:xfrm>
          <a:prstGeom prst="rect">
            <a:avLst/>
          </a:prstGeom>
          <a:noFill/>
        </p:spPr>
        <p:txBody>
          <a:bodyPr wrap="square">
            <a:spAutoFit/>
          </a:bodyPr>
          <a:lstStyle/>
          <a:p>
            <a:r>
              <a:rPr lang="en-US" sz="4000" i="1" dirty="0">
                <a:solidFill>
                  <a:schemeClr val="bg1"/>
                </a:solidFill>
              </a:rPr>
              <a:t> people of those lands: yea, the hand of the princes and rulers hath been chief in this trespass. 3 And when I heard this thing, I rent my garment and my mantle, and plucked off the hair of my head and of my beard, and sat down astonied. 4 Then were assembled unto me every one that trembled at the words of the God of Israel, because of the transgression of those that had been carried away; and I sat astonied until the evening sacrifice.</a:t>
            </a:r>
          </a:p>
        </p:txBody>
      </p:sp>
    </p:spTree>
    <p:extLst>
      <p:ext uri="{BB962C8B-B14F-4D97-AF65-F5344CB8AC3E}">
        <p14:creationId xmlns:p14="http://schemas.microsoft.com/office/powerpoint/2010/main" val="142099565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34401" y="6289116"/>
            <a:ext cx="31675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10-12-2025</a:t>
            </a:r>
          </a:p>
        </p:txBody>
      </p:sp>
      <p:sp>
        <p:nvSpPr>
          <p:cNvPr id="3" name="Footer Placeholder 2"/>
          <p:cNvSpPr>
            <a:spLocks noGrp="1"/>
          </p:cNvSpPr>
          <p:nvPr>
            <p:ph type="ftr" sz="quarter" idx="11"/>
          </p:nvPr>
        </p:nvSpPr>
        <p:spPr>
          <a:xfrm>
            <a:off x="466165" y="6289116"/>
            <a:ext cx="420743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The Sacred Search 2</a:t>
            </a:r>
          </a:p>
        </p:txBody>
      </p:sp>
      <p:sp>
        <p:nvSpPr>
          <p:cNvPr id="4" name="Slide Number Placeholder 3"/>
          <p:cNvSpPr>
            <a:spLocks noGrp="1"/>
          </p:cNvSpPr>
          <p:nvPr>
            <p:ph type="sldNum" sz="quarter" idx="12"/>
          </p:nvPr>
        </p:nvSpPr>
        <p:spPr>
          <a:xfrm>
            <a:off x="5740400" y="6289116"/>
            <a:ext cx="711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024269-775C-4041-A484-B713B00E2E0C}" type="slidenum">
              <a:rPr lang="en-US" smtClean="0"/>
              <a:pPr/>
              <a:t>39</a:t>
            </a:fld>
            <a:endParaRPr lang="en-US"/>
          </a:p>
        </p:txBody>
      </p:sp>
      <p:sp>
        <p:nvSpPr>
          <p:cNvPr id="5" name="Rectangle 4"/>
          <p:cNvSpPr/>
          <p:nvPr/>
        </p:nvSpPr>
        <p:spPr>
          <a:xfrm>
            <a:off x="337226" y="228601"/>
            <a:ext cx="11621310" cy="4862870"/>
          </a:xfrm>
          <a:prstGeom prst="rect">
            <a:avLst/>
          </a:prstGeom>
        </p:spPr>
        <p:txBody>
          <a:bodyPr wrap="square">
            <a:spAutoFit/>
          </a:bodyPr>
          <a:lstStyle/>
          <a:p>
            <a:r>
              <a:rPr lang="en-US" sz="5400" b="1" spc="-150" dirty="0">
                <a:solidFill>
                  <a:schemeClr val="bg1"/>
                </a:solidFill>
              </a:rPr>
              <a:t>CONDEMNATION.BY.REPRESENTATION</a:t>
            </a:r>
          </a:p>
          <a:p>
            <a:r>
              <a:rPr lang="en-US" sz="4000" spc="-150" dirty="0">
                <a:solidFill>
                  <a:schemeClr val="bg1"/>
                </a:solidFill>
              </a:rPr>
              <a:t>	</a:t>
            </a:r>
            <a:r>
              <a:rPr lang="en-US" sz="4400" dirty="0">
                <a:solidFill>
                  <a:schemeClr val="bg1"/>
                </a:solidFill>
              </a:rPr>
              <a:t>184  Jesus died that He might breed back. Oh, hallelujah. </a:t>
            </a:r>
            <a:r>
              <a:rPr lang="en-US" sz="4400" b="1" u="sng" dirty="0">
                <a:solidFill>
                  <a:schemeClr val="bg1"/>
                </a:solidFill>
              </a:rPr>
              <a:t>Only the Blood can do that</a:t>
            </a:r>
            <a:r>
              <a:rPr lang="en-US" sz="4400" dirty="0">
                <a:solidFill>
                  <a:schemeClr val="bg1"/>
                </a:solidFill>
              </a:rPr>
              <a:t>. Only through the chemistry of the Blood of Jesus Christ can breed back again a person that </a:t>
            </a:r>
            <a:r>
              <a:rPr lang="en-US" sz="4400" u="sng" dirty="0">
                <a:solidFill>
                  <a:schemeClr val="bg1"/>
                </a:solidFill>
              </a:rPr>
              <a:t>won't vary one word from what God said</a:t>
            </a:r>
            <a:r>
              <a:rPr lang="en-US" sz="4400" dirty="0">
                <a:solidFill>
                  <a:schemeClr val="bg1"/>
                </a:solidFill>
              </a:rPr>
              <a:t>.</a:t>
            </a:r>
          </a:p>
          <a:p>
            <a:pPr algn="r"/>
            <a:r>
              <a:rPr lang="en-US" sz="3600" spc="-150" dirty="0">
                <a:solidFill>
                  <a:schemeClr val="bg1"/>
                </a:solidFill>
              </a:rPr>
              <a:t>60-1113</a:t>
            </a:r>
          </a:p>
        </p:txBody>
      </p:sp>
    </p:spTree>
    <p:extLst>
      <p:ext uri="{BB962C8B-B14F-4D97-AF65-F5344CB8AC3E}">
        <p14:creationId xmlns:p14="http://schemas.microsoft.com/office/powerpoint/2010/main" val="13405356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C4921C4-8FD6-FAE2-B508-F94E8041A03D}"/>
              </a:ext>
            </a:extLst>
          </p:cNvPr>
          <p:cNvSpPr>
            <a:spLocks noGrp="1"/>
          </p:cNvSpPr>
          <p:nvPr>
            <p:ph type="ftr" sz="quarter" idx="5"/>
          </p:nvPr>
        </p:nvSpPr>
        <p:spPr/>
        <p:txBody>
          <a:bodyPr/>
          <a:lstStyle/>
          <a:p>
            <a:r>
              <a:rPr lang="en-US"/>
              <a:t>The Sacred Search 2</a:t>
            </a:r>
          </a:p>
        </p:txBody>
      </p:sp>
      <p:sp>
        <p:nvSpPr>
          <p:cNvPr id="4" name="Date Placeholder 3">
            <a:extLst>
              <a:ext uri="{FF2B5EF4-FFF2-40B4-BE49-F238E27FC236}">
                <a16:creationId xmlns:a16="http://schemas.microsoft.com/office/drawing/2014/main" id="{D298FB0C-FFD6-A06B-46C8-BCAB65A3EBBD}"/>
              </a:ext>
            </a:extLst>
          </p:cNvPr>
          <p:cNvSpPr>
            <a:spLocks noGrp="1"/>
          </p:cNvSpPr>
          <p:nvPr>
            <p:ph type="dt" sz="half" idx="6"/>
          </p:nvPr>
        </p:nvSpPr>
        <p:spPr/>
        <p:txBody>
          <a:bodyPr/>
          <a:lstStyle/>
          <a:p>
            <a:r>
              <a:rPr lang="en-US"/>
              <a:t>10-12-2025</a:t>
            </a:r>
          </a:p>
        </p:txBody>
      </p:sp>
      <p:sp>
        <p:nvSpPr>
          <p:cNvPr id="6" name="Slide Number Placeholder 5">
            <a:extLst>
              <a:ext uri="{FF2B5EF4-FFF2-40B4-BE49-F238E27FC236}">
                <a16:creationId xmlns:a16="http://schemas.microsoft.com/office/drawing/2014/main" id="{0432B3B7-2E45-4D73-C71A-213F1B5A2AA7}"/>
              </a:ext>
            </a:extLst>
          </p:cNvPr>
          <p:cNvSpPr>
            <a:spLocks noGrp="1"/>
          </p:cNvSpPr>
          <p:nvPr>
            <p:ph type="sldNum" sz="quarter" idx="7"/>
          </p:nvPr>
        </p:nvSpPr>
        <p:spPr/>
        <p:txBody>
          <a:bodyPr/>
          <a:lstStyle/>
          <a:p>
            <a:fld id="{27CE633F-9882-4A5C-83A2-1109D0C73261}" type="slidenum">
              <a:rPr lang="en-US" smtClean="0"/>
              <a:t>4</a:t>
            </a:fld>
            <a:endParaRPr lang="en-US"/>
          </a:p>
        </p:txBody>
      </p:sp>
      <p:pic>
        <p:nvPicPr>
          <p:cNvPr id="7" name="Picture 6">
            <a:extLst>
              <a:ext uri="{FF2B5EF4-FFF2-40B4-BE49-F238E27FC236}">
                <a16:creationId xmlns:a16="http://schemas.microsoft.com/office/drawing/2014/main" id="{343DFDC7-3763-0A81-CDBA-66A5A2D0B30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36384" y="86852"/>
            <a:ext cx="10598930" cy="6684295"/>
          </a:xfrm>
          <a:prstGeom prst="rect">
            <a:avLst/>
          </a:prstGeom>
        </p:spPr>
      </p:pic>
    </p:spTree>
    <p:extLst>
      <p:ext uri="{BB962C8B-B14F-4D97-AF65-F5344CB8AC3E}">
        <p14:creationId xmlns:p14="http://schemas.microsoft.com/office/powerpoint/2010/main" val="12658529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B0B740-8D13-6E4F-11E9-26D3A16D035B}"/>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DE00BFF5-26CC-5040-6354-16329AC571F4}"/>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34AA8860-BFF2-FAE6-19B5-1E1329AEF335}"/>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40</a:t>
            </a:fld>
            <a:endParaRPr lang="en-US" spc="5" dirty="0"/>
          </a:p>
        </p:txBody>
      </p:sp>
    </p:spTree>
    <p:extLst>
      <p:ext uri="{BB962C8B-B14F-4D97-AF65-F5344CB8AC3E}">
        <p14:creationId xmlns:p14="http://schemas.microsoft.com/office/powerpoint/2010/main" val="213783050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2E70DE-57AF-87B3-EF50-05EB64B967F1}"/>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CDE90D79-3B37-3286-14A5-FDA21C719177}"/>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00B51271-A622-D68E-47FD-40D88CDDEB6F}"/>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41</a:t>
            </a:fld>
            <a:endParaRPr lang="en-US" spc="5" dirty="0"/>
          </a:p>
        </p:txBody>
      </p:sp>
      <p:sp>
        <p:nvSpPr>
          <p:cNvPr id="6" name="TextBox 5">
            <a:extLst>
              <a:ext uri="{FF2B5EF4-FFF2-40B4-BE49-F238E27FC236}">
                <a16:creationId xmlns:a16="http://schemas.microsoft.com/office/drawing/2014/main" id="{0D2207D1-F2A0-5BDA-C926-06346919EC52}"/>
              </a:ext>
            </a:extLst>
          </p:cNvPr>
          <p:cNvSpPr txBox="1"/>
          <p:nvPr/>
        </p:nvSpPr>
        <p:spPr>
          <a:xfrm>
            <a:off x="228600" y="152400"/>
            <a:ext cx="11887200" cy="6309420"/>
          </a:xfrm>
          <a:prstGeom prst="rect">
            <a:avLst/>
          </a:prstGeom>
          <a:noFill/>
        </p:spPr>
        <p:txBody>
          <a:bodyPr wrap="square">
            <a:spAutoFit/>
          </a:bodyPr>
          <a:lstStyle/>
          <a:p>
            <a:r>
              <a:rPr lang="en-US" sz="4800" b="1" dirty="0">
                <a:solidFill>
                  <a:schemeClr val="bg1"/>
                </a:solidFill>
              </a:rPr>
              <a:t>THE.WORLD.IS.FALLING.APART  </a:t>
            </a:r>
          </a:p>
          <a:p>
            <a:r>
              <a:rPr lang="en-US" sz="4000" dirty="0">
                <a:solidFill>
                  <a:schemeClr val="bg1"/>
                </a:solidFill>
              </a:rPr>
              <a:t>	177 There's a true Church, that's waiting for the Coming of the Lord… There's a predestinated Seed. When that Light strikes, they'll catch it like that. She'll bloom.  Others will just go right over the top of it. </a:t>
            </a:r>
          </a:p>
          <a:p>
            <a:r>
              <a:rPr lang="en-US" sz="4000" dirty="0">
                <a:solidFill>
                  <a:schemeClr val="bg1"/>
                </a:solidFill>
              </a:rPr>
              <a:t>	179 Those who were predestinated to Eternal Life, they got It. "</a:t>
            </a:r>
            <a:r>
              <a:rPr lang="en-US" sz="4000" i="1" dirty="0">
                <a:solidFill>
                  <a:schemeClr val="bg1"/>
                </a:solidFill>
              </a:rPr>
              <a:t>No man can come to Me, except My Father draws him. And all the Father hath given Me will come." </a:t>
            </a:r>
            <a:r>
              <a:rPr lang="en-US" sz="4000" dirty="0">
                <a:solidFill>
                  <a:schemeClr val="bg1"/>
                </a:solidFill>
              </a:rPr>
              <a:t>We just got to scatter the Seed, throw the Light.</a:t>
            </a:r>
          </a:p>
          <a:p>
            <a:pPr algn="r"/>
            <a:r>
              <a:rPr lang="en-US" sz="3600" dirty="0">
                <a:solidFill>
                  <a:schemeClr val="bg1"/>
                </a:solidFill>
              </a:rPr>
              <a:t>63-0412</a:t>
            </a:r>
          </a:p>
        </p:txBody>
      </p:sp>
    </p:spTree>
    <p:extLst>
      <p:ext uri="{BB962C8B-B14F-4D97-AF65-F5344CB8AC3E}">
        <p14:creationId xmlns:p14="http://schemas.microsoft.com/office/powerpoint/2010/main" val="397520641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4470A1-D590-0E18-3D49-6B60C8E11BB9}"/>
              </a:ext>
            </a:extLst>
          </p:cNvPr>
          <p:cNvSpPr>
            <a:spLocks noGrp="1"/>
          </p:cNvSpPr>
          <p:nvPr>
            <p:ph type="dt" sz="half" idx="10"/>
          </p:nvPr>
        </p:nvSpPr>
        <p:spPr>
          <a:xfrm>
            <a:off x="7821429" y="6238816"/>
            <a:ext cx="2753746" cy="323968"/>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10-12-2025</a:t>
            </a:r>
            <a:endParaRPr lang="en-US" dirty="0"/>
          </a:p>
        </p:txBody>
      </p:sp>
      <p:sp>
        <p:nvSpPr>
          <p:cNvPr id="3" name="Footer Placeholder 2">
            <a:extLst>
              <a:ext uri="{FF2B5EF4-FFF2-40B4-BE49-F238E27FC236}">
                <a16:creationId xmlns:a16="http://schemas.microsoft.com/office/drawing/2014/main" id="{3EE2A798-3386-F152-B2B9-156822B1B3B0}"/>
              </a:ext>
            </a:extLst>
          </p:cNvPr>
          <p:cNvSpPr>
            <a:spLocks noGrp="1"/>
          </p:cNvSpPr>
          <p:nvPr>
            <p:ph type="ftr" sz="quarter" idx="11"/>
          </p:nvPr>
        </p:nvSpPr>
        <p:spPr>
          <a:xfrm>
            <a:off x="1600200" y="6236208"/>
            <a:ext cx="5901189" cy="320040"/>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The Sacred Search 2</a:t>
            </a:r>
            <a:endParaRPr lang="en-US" dirty="0"/>
          </a:p>
        </p:txBody>
      </p:sp>
      <p:sp>
        <p:nvSpPr>
          <p:cNvPr id="4" name="Slide Number Placeholder 3">
            <a:extLst>
              <a:ext uri="{FF2B5EF4-FFF2-40B4-BE49-F238E27FC236}">
                <a16:creationId xmlns:a16="http://schemas.microsoft.com/office/drawing/2014/main" id="{7D421D05-D0C3-1F27-5D06-E64662FB8A5E}"/>
              </a:ext>
            </a:extLst>
          </p:cNvPr>
          <p:cNvSpPr>
            <a:spLocks noGrp="1"/>
          </p:cNvSpPr>
          <p:nvPr>
            <p:ph type="sldNum" sz="quarter" idx="12"/>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94A09A9-5501-47C1-A89A-A340965A2BE2}" type="slidenum">
              <a:rPr lang="en-US" smtClean="0"/>
              <a:pPr/>
              <a:t>42</a:t>
            </a:fld>
            <a:endParaRPr lang="en-US" dirty="0"/>
          </a:p>
        </p:txBody>
      </p:sp>
      <p:sp>
        <p:nvSpPr>
          <p:cNvPr id="6" name="TextBox 5">
            <a:extLst>
              <a:ext uri="{FF2B5EF4-FFF2-40B4-BE49-F238E27FC236}">
                <a16:creationId xmlns:a16="http://schemas.microsoft.com/office/drawing/2014/main" id="{20DE7980-3A7F-DA54-EB83-EC90DFAA10F8}"/>
              </a:ext>
            </a:extLst>
          </p:cNvPr>
          <p:cNvSpPr txBox="1"/>
          <p:nvPr/>
        </p:nvSpPr>
        <p:spPr>
          <a:xfrm>
            <a:off x="209738" y="29308"/>
            <a:ext cx="11772523" cy="5663089"/>
          </a:xfrm>
          <a:prstGeom prst="rect">
            <a:avLst/>
          </a:prstGeom>
          <a:noFill/>
        </p:spPr>
        <p:txBody>
          <a:bodyPr wrap="square">
            <a:spAutoFit/>
          </a:bodyPr>
          <a:lstStyle/>
          <a:p>
            <a:r>
              <a:rPr lang="en-US" sz="5400" b="1" i="0" dirty="0">
                <a:solidFill>
                  <a:schemeClr val="bg1"/>
                </a:solidFill>
                <a:effectLst/>
                <a:latin typeface="+mj-lt"/>
              </a:rPr>
              <a:t>The Masterpiece </a:t>
            </a:r>
            <a:r>
              <a:rPr lang="en-US" sz="3600" b="0" i="0" dirty="0">
                <a:solidFill>
                  <a:schemeClr val="bg1"/>
                </a:solidFill>
                <a:effectLst/>
                <a:latin typeface="+mj-lt"/>
              </a:rPr>
              <a:t>64-0705 </a:t>
            </a:r>
            <a:endParaRPr lang="en-US" sz="3600" b="1" i="0" dirty="0">
              <a:solidFill>
                <a:schemeClr val="bg1"/>
              </a:solidFill>
              <a:effectLst/>
              <a:latin typeface="+mj-lt"/>
            </a:endParaRPr>
          </a:p>
          <a:p>
            <a:r>
              <a:rPr lang="en-US" sz="3600" dirty="0">
                <a:solidFill>
                  <a:schemeClr val="bg1"/>
                </a:solidFill>
                <a:latin typeface="+mj-lt"/>
              </a:rPr>
              <a:t>	</a:t>
            </a:r>
            <a:r>
              <a:rPr lang="en-US" sz="3600" b="0" i="0" dirty="0">
                <a:solidFill>
                  <a:schemeClr val="bg1"/>
                </a:solidFill>
                <a:effectLst/>
                <a:latin typeface="+mj-lt"/>
              </a:rPr>
              <a:t>78 </a:t>
            </a:r>
            <a:r>
              <a:rPr lang="en-US" sz="4400" b="0" i="0" dirty="0">
                <a:solidFill>
                  <a:schemeClr val="bg1"/>
                </a:solidFill>
                <a:effectLst/>
                <a:latin typeface="+mj-lt"/>
              </a:rPr>
              <a:t>Now, stalk don't look nothing like a seed; neither the tassel… The first thing comes forth you'd almost think it was a seed, </a:t>
            </a:r>
            <a:r>
              <a:rPr lang="en-US" sz="4400" b="0" i="0" u="sng" dirty="0">
                <a:solidFill>
                  <a:schemeClr val="bg1"/>
                </a:solidFill>
                <a:effectLst/>
                <a:latin typeface="+mj-lt"/>
              </a:rPr>
              <a:t>but it's the husk</a:t>
            </a:r>
            <a:r>
              <a:rPr lang="en-US" sz="4400" b="0" i="0" dirty="0">
                <a:solidFill>
                  <a:schemeClr val="bg1"/>
                </a:solidFill>
                <a:effectLst/>
                <a:latin typeface="+mj-lt"/>
              </a:rPr>
              <a:t>… a little outside thing, to hold the seed. 	</a:t>
            </a:r>
            <a:r>
              <a:rPr lang="en-US" sz="4400" b="1" i="0" dirty="0">
                <a:solidFill>
                  <a:schemeClr val="bg1"/>
                </a:solidFill>
                <a:effectLst/>
                <a:latin typeface="+mj-lt"/>
              </a:rPr>
              <a:t>But the husk is not the seed</a:t>
            </a:r>
            <a:r>
              <a:rPr lang="en-US" sz="4400" b="0" i="0" dirty="0">
                <a:solidFill>
                  <a:schemeClr val="bg1"/>
                </a:solidFill>
                <a:effectLst/>
                <a:latin typeface="+mj-lt"/>
              </a:rPr>
              <a:t>; it's a </a:t>
            </a:r>
            <a:r>
              <a:rPr lang="en-US" sz="4400" b="0" i="0" u="sng" dirty="0">
                <a:solidFill>
                  <a:schemeClr val="bg1"/>
                </a:solidFill>
                <a:effectLst/>
                <a:latin typeface="+mj-lt"/>
              </a:rPr>
              <a:t>carrier</a:t>
            </a:r>
            <a:r>
              <a:rPr lang="en-US" sz="4400" b="0" i="0" dirty="0">
                <a:solidFill>
                  <a:schemeClr val="bg1"/>
                </a:solidFill>
                <a:effectLst/>
                <a:latin typeface="+mj-lt"/>
              </a:rPr>
              <a:t> of the life, corn of wheat (Jn. 12). After Wesley, puts forth the husk, </a:t>
            </a:r>
            <a:r>
              <a:rPr lang="en-US" sz="4400" b="0" i="0" u="sng" dirty="0">
                <a:solidFill>
                  <a:schemeClr val="bg1"/>
                </a:solidFill>
                <a:effectLst/>
                <a:latin typeface="+mj-lt"/>
              </a:rPr>
              <a:t>which is most like the grain</a:t>
            </a:r>
            <a:r>
              <a:rPr lang="en-US" sz="4400" u="sng" dirty="0">
                <a:solidFill>
                  <a:schemeClr val="bg1"/>
                </a:solidFill>
                <a:latin typeface="+mj-lt"/>
              </a:rPr>
              <a:t>…</a:t>
            </a:r>
            <a:r>
              <a:rPr lang="en-US" sz="4400" b="0" i="0" dirty="0">
                <a:solidFill>
                  <a:schemeClr val="bg1"/>
                </a:solidFill>
                <a:effectLst/>
                <a:latin typeface="+mj-lt"/>
              </a:rPr>
              <a:t> </a:t>
            </a:r>
            <a:endParaRPr lang="en-US" sz="4000" dirty="0">
              <a:solidFill>
                <a:schemeClr val="bg1"/>
              </a:solidFill>
              <a:latin typeface="+mj-lt"/>
            </a:endParaRPr>
          </a:p>
        </p:txBody>
      </p:sp>
    </p:spTree>
    <p:extLst>
      <p:ext uri="{BB962C8B-B14F-4D97-AF65-F5344CB8AC3E}">
        <p14:creationId xmlns:p14="http://schemas.microsoft.com/office/powerpoint/2010/main" val="52171756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914" y="152400"/>
            <a:ext cx="11811000" cy="5755422"/>
          </a:xfrm>
          <a:prstGeom prst="rect">
            <a:avLst/>
          </a:prstGeom>
        </p:spPr>
        <p:txBody>
          <a:bodyPr wrap="square">
            <a:spAutoFit/>
          </a:bodyPr>
          <a:lstStyle/>
          <a:p>
            <a:r>
              <a:rPr lang="en-US" sz="4800" b="1" dirty="0">
                <a:solidFill>
                  <a:schemeClr val="bg1"/>
                </a:solidFill>
              </a:rPr>
              <a:t>BELIEVER'S.POSITION.IN.CHRIST</a:t>
            </a:r>
            <a:r>
              <a:rPr lang="en-US" sz="4800" dirty="0">
                <a:solidFill>
                  <a:schemeClr val="bg1"/>
                </a:solidFill>
              </a:rPr>
              <a:t>   </a:t>
            </a:r>
            <a:r>
              <a:rPr lang="en-US" sz="4000" dirty="0">
                <a:solidFill>
                  <a:schemeClr val="bg1"/>
                </a:solidFill>
              </a:rPr>
              <a:t>55-0116</a:t>
            </a:r>
          </a:p>
          <a:p>
            <a:r>
              <a:rPr lang="en-US" sz="4000" dirty="0">
                <a:solidFill>
                  <a:schemeClr val="bg1"/>
                </a:solidFill>
              </a:rPr>
              <a:t>	27 …Outside of Christ, without God, without hope, in the world condemned to die, God by grace, elects us, calls us to Christ…And we come, confess our sins, are baptized for the remission of our sins.</a:t>
            </a:r>
          </a:p>
          <a:p>
            <a:r>
              <a:rPr lang="en-US" sz="4000" dirty="0">
                <a:solidFill>
                  <a:schemeClr val="bg1"/>
                </a:solidFill>
              </a:rPr>
              <a:t>	...We come through the spray of Blood; and we have fellowship one with another, while the Blood of Jesus Christ the Son of God cleanses from all unrighteousness. (I John 1:17)</a:t>
            </a:r>
          </a:p>
        </p:txBody>
      </p:sp>
      <p:sp>
        <p:nvSpPr>
          <p:cNvPr id="3" name="Date Placeholder 2">
            <a:extLst>
              <a:ext uri="{FF2B5EF4-FFF2-40B4-BE49-F238E27FC236}">
                <a16:creationId xmlns:a16="http://schemas.microsoft.com/office/drawing/2014/main" id="{7C3D63DB-31BE-2BB8-51E7-6C7647EAA3D7}"/>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Footer Placeholder 3">
            <a:extLst>
              <a:ext uri="{FF2B5EF4-FFF2-40B4-BE49-F238E27FC236}">
                <a16:creationId xmlns:a16="http://schemas.microsoft.com/office/drawing/2014/main" id="{F25CDCB1-5484-E347-C4D9-5EE11FC0028F}"/>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5" name="Slide Number Placeholder 4">
            <a:extLst>
              <a:ext uri="{FF2B5EF4-FFF2-40B4-BE49-F238E27FC236}">
                <a16:creationId xmlns:a16="http://schemas.microsoft.com/office/drawing/2014/main" id="{5DF993FA-E46C-AC2B-3E70-7F3387A73ED7}"/>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43</a:t>
            </a:fld>
            <a:endParaRPr lang="en-US" spc="5" dirty="0"/>
          </a:p>
        </p:txBody>
      </p:sp>
    </p:spTree>
    <p:extLst>
      <p:ext uri="{BB962C8B-B14F-4D97-AF65-F5344CB8AC3E}">
        <p14:creationId xmlns:p14="http://schemas.microsoft.com/office/powerpoint/2010/main" val="387794411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92E418-C2C4-7100-8FA5-7CD042F3D2FF}"/>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A17525A7-EEAE-22B1-E238-11E93ABE43E6}"/>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34A62431-04EF-30D4-436F-734947686222}"/>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5</a:t>
            </a:fld>
            <a:endParaRPr lang="en-US" spc="5" dirty="0"/>
          </a:p>
        </p:txBody>
      </p:sp>
      <p:pic>
        <p:nvPicPr>
          <p:cNvPr id="5" name="Picture 4">
            <a:extLst>
              <a:ext uri="{FF2B5EF4-FFF2-40B4-BE49-F238E27FC236}">
                <a16:creationId xmlns:a16="http://schemas.microsoft.com/office/drawing/2014/main" id="{F94A2128-C126-B846-9E55-7B8B84E65B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11734800" cy="6602448"/>
          </a:xfrm>
          <a:prstGeom prst="rect">
            <a:avLst/>
          </a:prstGeom>
        </p:spPr>
      </p:pic>
    </p:spTree>
    <p:extLst>
      <p:ext uri="{BB962C8B-B14F-4D97-AF65-F5344CB8AC3E}">
        <p14:creationId xmlns:p14="http://schemas.microsoft.com/office/powerpoint/2010/main" val="66516065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C3D3E0-8150-FE3E-3118-7591D288ABCD}"/>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536F8D3F-536B-1D3B-A778-D7F5B4368684}"/>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3C69AFD1-21C0-1CC4-C2D6-50FE3B71291B}"/>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6</a:t>
            </a:fld>
            <a:endParaRPr lang="en-US" spc="5" dirty="0"/>
          </a:p>
        </p:txBody>
      </p:sp>
      <p:pic>
        <p:nvPicPr>
          <p:cNvPr id="5" name="Picture 4">
            <a:extLst>
              <a:ext uri="{FF2B5EF4-FFF2-40B4-BE49-F238E27FC236}">
                <a16:creationId xmlns:a16="http://schemas.microsoft.com/office/drawing/2014/main" id="{2E24873F-A389-265E-33DD-5A748C0C81C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28587"/>
            <a:ext cx="11734800" cy="6600825"/>
          </a:xfrm>
          <a:prstGeom prst="rect">
            <a:avLst/>
          </a:prstGeom>
        </p:spPr>
      </p:pic>
    </p:spTree>
    <p:extLst>
      <p:ext uri="{BB962C8B-B14F-4D97-AF65-F5344CB8AC3E}">
        <p14:creationId xmlns:p14="http://schemas.microsoft.com/office/powerpoint/2010/main" val="110719736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E41C4F-CCE7-4D0C-35F9-B2F13FBA8582}"/>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2B0537B8-4B00-80B0-EFD3-0711E4AC51B2}"/>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9FBAA120-15CF-F107-A4ED-6D5F0D704CB0}"/>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7</a:t>
            </a:fld>
            <a:endParaRPr lang="en-US" spc="5" dirty="0"/>
          </a:p>
        </p:txBody>
      </p:sp>
      <p:pic>
        <p:nvPicPr>
          <p:cNvPr id="5" name="Picture 4">
            <a:extLst>
              <a:ext uri="{FF2B5EF4-FFF2-40B4-BE49-F238E27FC236}">
                <a16:creationId xmlns:a16="http://schemas.microsoft.com/office/drawing/2014/main" id="{F8D5C368-D89E-4483-3CBB-80116D13BA8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28587"/>
            <a:ext cx="11692468" cy="6577013"/>
          </a:xfrm>
          <a:prstGeom prst="rect">
            <a:avLst/>
          </a:prstGeom>
        </p:spPr>
      </p:pic>
    </p:spTree>
    <p:extLst>
      <p:ext uri="{BB962C8B-B14F-4D97-AF65-F5344CB8AC3E}">
        <p14:creationId xmlns:p14="http://schemas.microsoft.com/office/powerpoint/2010/main" val="304920701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8047E8-3FDB-A358-F490-90B7583B9FC1}"/>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B4870E7E-066D-A25B-0014-82CB0D605F2E}"/>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0204394C-C13F-EA2E-87B9-37BF081FA4D7}"/>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8</a:t>
            </a:fld>
            <a:endParaRPr lang="en-US" spc="5" dirty="0"/>
          </a:p>
        </p:txBody>
      </p:sp>
      <p:pic>
        <p:nvPicPr>
          <p:cNvPr id="5" name="Picture 4">
            <a:extLst>
              <a:ext uri="{FF2B5EF4-FFF2-40B4-BE49-F238E27FC236}">
                <a16:creationId xmlns:a16="http://schemas.microsoft.com/office/drawing/2014/main" id="{79639E89-AB91-C77B-14D3-8F1C314ABAF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 y="266967"/>
            <a:ext cx="11582400" cy="6515100"/>
          </a:xfrm>
          <a:prstGeom prst="rect">
            <a:avLst/>
          </a:prstGeom>
        </p:spPr>
      </p:pic>
    </p:spTree>
    <p:extLst>
      <p:ext uri="{BB962C8B-B14F-4D97-AF65-F5344CB8AC3E}">
        <p14:creationId xmlns:p14="http://schemas.microsoft.com/office/powerpoint/2010/main" val="158909681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91211F1-1D99-0C16-A0AE-7B862BBB32E4}"/>
              </a:ext>
            </a:extLst>
          </p:cNvPr>
          <p:cNvSpPr>
            <a:spLocks noGrp="1"/>
          </p:cNvSpPr>
          <p:nvPr>
            <p:ph type="ftr" sz="quarter" idx="5"/>
          </p:nvPr>
        </p:nvSpPr>
        <p:spPr/>
        <p:txBody>
          <a:bodyPr/>
          <a:lstStyle/>
          <a:p>
            <a:pPr marL="12700">
              <a:spcBef>
                <a:spcPts val="65"/>
              </a:spcBef>
            </a:pPr>
            <a:r>
              <a:rPr lang="en-US"/>
              <a:t>The Sacred Search 2</a:t>
            </a:r>
            <a:endParaRPr lang="en-US" dirty="0"/>
          </a:p>
        </p:txBody>
      </p:sp>
      <p:sp>
        <p:nvSpPr>
          <p:cNvPr id="3" name="Date Placeholder 2">
            <a:extLst>
              <a:ext uri="{FF2B5EF4-FFF2-40B4-BE49-F238E27FC236}">
                <a16:creationId xmlns:a16="http://schemas.microsoft.com/office/drawing/2014/main" id="{F01234AC-0615-6438-B112-CFD037A63F57}"/>
              </a:ext>
            </a:extLst>
          </p:cNvPr>
          <p:cNvSpPr>
            <a:spLocks noGrp="1"/>
          </p:cNvSpPr>
          <p:nvPr>
            <p:ph type="dt" sz="half" idx="6"/>
          </p:nvPr>
        </p:nvSpPr>
        <p:spPr/>
        <p:txBody>
          <a:bodyPr/>
          <a:lstStyle/>
          <a:p>
            <a:pPr marL="12700">
              <a:spcBef>
                <a:spcPts val="65"/>
              </a:spcBef>
            </a:pPr>
            <a:r>
              <a:rPr lang="en-US" spc="5"/>
              <a:t>10-12-2025</a:t>
            </a:r>
            <a:endParaRPr lang="en-US" spc="5" dirty="0"/>
          </a:p>
        </p:txBody>
      </p:sp>
      <p:sp>
        <p:nvSpPr>
          <p:cNvPr id="4" name="Slide Number Placeholder 3">
            <a:extLst>
              <a:ext uri="{FF2B5EF4-FFF2-40B4-BE49-F238E27FC236}">
                <a16:creationId xmlns:a16="http://schemas.microsoft.com/office/drawing/2014/main" id="{63906B0E-BE7F-DEE7-95D5-35FF02821460}"/>
              </a:ext>
            </a:extLst>
          </p:cNvPr>
          <p:cNvSpPr>
            <a:spLocks noGrp="1"/>
          </p:cNvSpPr>
          <p:nvPr>
            <p:ph type="sldNum" sz="quarter" idx="7"/>
          </p:nvPr>
        </p:nvSpPr>
        <p:spPr/>
        <p:txBody>
          <a:bodyPr/>
          <a:lstStyle/>
          <a:p>
            <a:pPr marL="101600">
              <a:spcBef>
                <a:spcPts val="65"/>
              </a:spcBef>
            </a:pPr>
            <a:fld id="{81D60167-4931-47E6-BA6A-407CBD079E47}" type="slidenum">
              <a:rPr lang="en-US" spc="5" smtClean="0"/>
              <a:pPr marL="101600">
                <a:spcBef>
                  <a:spcPts val="65"/>
                </a:spcBef>
              </a:pPr>
              <a:t>9</a:t>
            </a:fld>
            <a:endParaRPr lang="en-US" spc="5" dirty="0"/>
          </a:p>
        </p:txBody>
      </p:sp>
      <p:pic>
        <p:nvPicPr>
          <p:cNvPr id="5" name="Picture 4">
            <a:extLst>
              <a:ext uri="{FF2B5EF4-FFF2-40B4-BE49-F238E27FC236}">
                <a16:creationId xmlns:a16="http://schemas.microsoft.com/office/drawing/2014/main" id="{08665180-2802-4A46-4F8F-7D26471A07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266967"/>
            <a:ext cx="11353800" cy="6382188"/>
          </a:xfrm>
          <a:prstGeom prst="rect">
            <a:avLst/>
          </a:prstGeom>
        </p:spPr>
      </p:pic>
    </p:spTree>
    <p:extLst>
      <p:ext uri="{BB962C8B-B14F-4D97-AF65-F5344CB8AC3E}">
        <p14:creationId xmlns:p14="http://schemas.microsoft.com/office/powerpoint/2010/main" val="13152998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13162</TotalTime>
  <Words>2689</Words>
  <Application>Microsoft Office PowerPoint</Application>
  <PresentationFormat>Widescreen</PresentationFormat>
  <Paragraphs>223</Paragraphs>
  <Slides>43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Albertus Extra Bold</vt:lpstr>
      <vt:lpstr>Aptos</vt:lpstr>
      <vt:lpstr>Cambria</vt:lpstr>
      <vt:lpstr>Candara</vt:lpstr>
      <vt:lpstr>Eras Medium ITC</vt:lpstr>
      <vt:lpstr>Times New Roman</vt:lpstr>
      <vt:lpstr>Office Theme</vt:lpstr>
      <vt:lpstr>The Sacred  Search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Sacred  Search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Endtime</dc:title>
  <dc:creator>Barry Coffey</dc:creator>
  <cp:lastModifiedBy>Barry Coffey</cp:lastModifiedBy>
  <cp:revision>315</cp:revision>
  <dcterms:created xsi:type="dcterms:W3CDTF">2020-10-16T19:30:34Z</dcterms:created>
  <dcterms:modified xsi:type="dcterms:W3CDTF">2025-10-12T15:23:11Z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2020-10-16T00:00:00Z</vt:filetime>
  </property>
  <property fmtid="{D5CDD505-2E9C-101B-9397-08002B2CF9AE}" pid="3" name="Creator">
    <vt:lpwstr>Acrobat PDFMaker 20 for PowerPoint</vt:lpwstr>
  </property>
  <property fmtid="{D5CDD505-2E9C-101B-9397-08002B2CF9AE}" pid="4" name="LastSaved">
    <vt:filetime>2020-10-16T00:00:00Z</vt:filetime>
  </property>
</Properties>
</file>