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0"/>
  </p:notesMasterIdLst>
  <p:sldIdLst>
    <p:sldId id="256" r:id="rId2"/>
    <p:sldId id="2555" r:id="rId3"/>
    <p:sldId id="2613" r:id="rId4"/>
    <p:sldId id="2569" r:id="rId5"/>
    <p:sldId id="2593" r:id="rId6"/>
    <p:sldId id="2596" r:id="rId7"/>
    <p:sldId id="2597" r:id="rId8"/>
    <p:sldId id="2594" r:id="rId9"/>
    <p:sldId id="2595" r:id="rId10"/>
    <p:sldId id="2612" r:id="rId11"/>
    <p:sldId id="2600" r:id="rId12"/>
    <p:sldId id="2599" r:id="rId13"/>
    <p:sldId id="2614" r:id="rId14"/>
    <p:sldId id="2598" r:id="rId15"/>
    <p:sldId id="2582" r:id="rId16"/>
    <p:sldId id="2604" r:id="rId17"/>
    <p:sldId id="2605" r:id="rId18"/>
    <p:sldId id="2606" r:id="rId19"/>
    <p:sldId id="2609" r:id="rId20"/>
    <p:sldId id="2610" r:id="rId21"/>
    <p:sldId id="262" r:id="rId22"/>
    <p:sldId id="2607" r:id="rId23"/>
    <p:sldId id="2608" r:id="rId24"/>
    <p:sldId id="2611" r:id="rId25"/>
    <p:sldId id="2566" r:id="rId26"/>
    <p:sldId id="654" r:id="rId27"/>
    <p:sldId id="2586" r:id="rId28"/>
    <p:sldId id="2601" r:id="rId29"/>
    <p:sldId id="2587" r:id="rId30"/>
    <p:sldId id="2588" r:id="rId31"/>
    <p:sldId id="2590" r:id="rId32"/>
    <p:sldId id="2585" r:id="rId33"/>
    <p:sldId id="2591" r:id="rId34"/>
    <p:sldId id="2592" r:id="rId35"/>
    <p:sldId id="316" r:id="rId36"/>
    <p:sldId id="2589" r:id="rId37"/>
    <p:sldId id="2602" r:id="rId38"/>
    <p:sldId id="2603" r:id="rId3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p:normalViewPr>
  <p:slideViewPr>
    <p:cSldViewPr>
      <p:cViewPr varScale="1">
        <p:scale>
          <a:sx n="80" d="100"/>
          <a:sy n="80" d="100"/>
        </p:scale>
        <p:origin x="345" y="267"/>
      </p:cViewPr>
      <p:guideLst>
        <p:guide orient="horz" pos="2880"/>
        <p:guide pos="2880"/>
      </p:guideLst>
    </p:cSldViewPr>
  </p:slideViewPr>
  <p:notesTextViewPr>
    <p:cViewPr>
      <p:scale>
        <a:sx n="3" d="2"/>
        <a:sy n="3" d="2"/>
      </p:scale>
      <p:origin x="0" y="0"/>
    </p:cViewPr>
  </p:notesTextViewPr>
  <p:sorterViewPr>
    <p:cViewPr>
      <p:scale>
        <a:sx n="90" d="100"/>
        <a:sy n="90" d="100"/>
      </p:scale>
      <p:origin x="0" y="-37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42815E5-B4FC-436D-8C4F-9378A09D16F2}" type="datetimeFigureOut">
              <a:rPr lang="en-US" smtClean="0"/>
              <a:t>10/19/2025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FC328E1-6DD2-4CF7-9A76-C9D9C304CA01}" type="slidenum">
              <a:rPr lang="en-US" smtClean="0"/>
              <a:t>‹#›</a:t>
            </a:fld>
            <a:endParaRPr lang="en-US"/>
          </a:p>
        </p:txBody>
      </p:sp>
    </p:spTree>
    <p:extLst>
      <p:ext uri="{BB962C8B-B14F-4D97-AF65-F5344CB8AC3E}">
        <p14:creationId xmlns:p14="http://schemas.microsoft.com/office/powerpoint/2010/main" val="13556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28E1-6DD2-4CF7-9A76-C9D9C304CA01}" type="slidenum">
              <a:rPr lang="en-US" smtClean="0"/>
              <a:t>1</a:t>
            </a:fld>
            <a:endParaRPr lang="en-US"/>
          </a:p>
        </p:txBody>
      </p:sp>
    </p:spTree>
    <p:extLst>
      <p:ext uri="{BB962C8B-B14F-4D97-AF65-F5344CB8AC3E}">
        <p14:creationId xmlns:p14="http://schemas.microsoft.com/office/powerpoint/2010/main" val="251193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4AF1C-6EAB-7EF8-56AE-FC1318C6B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67E66-37FE-DDBF-3768-4B244A457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85A0D-97D8-81B1-0CDD-13AE7F1A64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42B972-D2A9-5FA7-931B-3F960C5113CF}"/>
              </a:ext>
            </a:extLst>
          </p:cNvPr>
          <p:cNvSpPr>
            <a:spLocks noGrp="1"/>
          </p:cNvSpPr>
          <p:nvPr>
            <p:ph type="sldNum" sz="quarter" idx="5"/>
          </p:nvPr>
        </p:nvSpPr>
        <p:spPr/>
        <p:txBody>
          <a:bodyPr/>
          <a:lstStyle/>
          <a:p>
            <a:fld id="{CFC328E1-6DD2-4CF7-9A76-C9D9C304CA01}" type="slidenum">
              <a:rPr lang="en-US" smtClean="0"/>
              <a:t>14</a:t>
            </a:fld>
            <a:endParaRPr lang="en-US"/>
          </a:p>
        </p:txBody>
      </p:sp>
    </p:spTree>
    <p:extLst>
      <p:ext uri="{BB962C8B-B14F-4D97-AF65-F5344CB8AC3E}">
        <p14:creationId xmlns:p14="http://schemas.microsoft.com/office/powerpoint/2010/main" val="393792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3" name="Holder 3"/>
          <p:cNvSpPr>
            <a:spLocks noGrp="1"/>
          </p:cNvSpPr>
          <p:nvPr>
            <p:ph type="subTitle" idx="4"/>
          </p:nvPr>
        </p:nvSpPr>
        <p:spPr>
          <a:xfrm>
            <a:off x="1828800" y="3840480"/>
            <a:ext cx="853440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4" name="Holder 4"/>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3</a:t>
            </a:r>
            <a:endParaRPr lang="en-US" dirty="0"/>
          </a:p>
        </p:txBody>
      </p:sp>
      <p:sp>
        <p:nvSpPr>
          <p:cNvPr id="5" name="Holder 5"/>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10-19-2025</a:t>
            </a:r>
            <a:endParaRPr lang="en-US" spc="5" dirty="0"/>
          </a:p>
        </p:txBody>
      </p:sp>
      <p:sp>
        <p:nvSpPr>
          <p:cNvPr id="6" name="Holder 6"/>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Candara" panose="020E0502030303020204" pitchFamily="34" charset="0"/>
                <a:cs typeface="Candara" panose="020E0502030303020204" pitchFamily="34" charset="0"/>
              </a:defRPr>
            </a:lvl1pPr>
          </a:lstStyle>
          <a:p>
            <a:endParaRPr dirty="0"/>
          </a:p>
        </p:txBody>
      </p:sp>
      <p:sp>
        <p:nvSpPr>
          <p:cNvPr id="3" name="Holder 3"/>
          <p:cNvSpPr>
            <a:spLocks noGrp="1"/>
          </p:cNvSpPr>
          <p:nvPr>
            <p:ph type="body" idx="1"/>
          </p:nvPr>
        </p:nvSpPr>
        <p:spPr/>
        <p:txBody>
          <a:bodyPr lIns="0" tIns="0" rIns="0" bIns="0"/>
          <a:lstStyle>
            <a:lvl1pPr>
              <a:defRPr sz="3600" b="0" i="0">
                <a:solidFill>
                  <a:schemeClr val="bg1"/>
                </a:solidFill>
                <a:latin typeface="Candara" panose="020E0502030303020204" pitchFamily="34" charset="0"/>
                <a:cs typeface="Candara" panose="020E0502030303020204" pitchFamily="34" charset="0"/>
              </a:defRPr>
            </a:lvl1pPr>
          </a:lstStyle>
          <a:p>
            <a:endParaRPr dirty="0"/>
          </a:p>
        </p:txBody>
      </p:sp>
      <p:sp>
        <p:nvSpPr>
          <p:cNvPr id="4" name="Holder 4"/>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3</a:t>
            </a:r>
            <a:endParaRPr lang="en-US" dirty="0"/>
          </a:p>
        </p:txBody>
      </p:sp>
      <p:sp>
        <p:nvSpPr>
          <p:cNvPr id="5" name="Holder 5"/>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10-19-2025</a:t>
            </a:r>
            <a:endParaRPr lang="en-US" spc="5" dirty="0"/>
          </a:p>
        </p:txBody>
      </p:sp>
      <p:sp>
        <p:nvSpPr>
          <p:cNvPr id="6" name="Holder 6"/>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Candara" panose="020E0502030303020204" pitchFamily="34" charset="0"/>
                <a:cs typeface="Candara" panose="020E0502030303020204" pitchFamily="34" charset="0"/>
              </a:defRPr>
            </a:lvl1pPr>
          </a:lstStyle>
          <a:p>
            <a:endParaRPr dirty="0"/>
          </a:p>
        </p:txBody>
      </p:sp>
      <p:sp>
        <p:nvSpPr>
          <p:cNvPr id="3" name="Holder 3"/>
          <p:cNvSpPr>
            <a:spLocks noGrp="1"/>
          </p:cNvSpPr>
          <p:nvPr>
            <p:ph sz="half" idx="2"/>
          </p:nvPr>
        </p:nvSpPr>
        <p:spPr>
          <a:xfrm>
            <a:off x="609600" y="1577340"/>
            <a:ext cx="530352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4" name="Holder 4"/>
          <p:cNvSpPr>
            <a:spLocks noGrp="1"/>
          </p:cNvSpPr>
          <p:nvPr>
            <p:ph sz="half" idx="3"/>
          </p:nvPr>
        </p:nvSpPr>
        <p:spPr>
          <a:xfrm>
            <a:off x="6278880" y="1577340"/>
            <a:ext cx="530352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5" name="Holder 5"/>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3</a:t>
            </a:r>
            <a:endParaRPr lang="en-US" dirty="0"/>
          </a:p>
        </p:txBody>
      </p:sp>
      <p:sp>
        <p:nvSpPr>
          <p:cNvPr id="6" name="Holder 6"/>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10-19-2025</a:t>
            </a:r>
            <a:endParaRPr lang="en-US" spc="5" dirty="0"/>
          </a:p>
        </p:txBody>
      </p:sp>
      <p:sp>
        <p:nvSpPr>
          <p:cNvPr id="7" name="Holder 7"/>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794E43"/>
          </a:solidFill>
        </p:spPr>
        <p:txBody>
          <a:bodyPr wrap="square" lIns="0" tIns="0" rIns="0" bIns="0" rtlCol="0"/>
          <a:lstStyle/>
          <a:p>
            <a:endParaRPr sz="1800"/>
          </a:p>
        </p:txBody>
      </p:sp>
      <p:sp>
        <p:nvSpPr>
          <p:cNvPr id="17" name="bg object 17"/>
          <p:cNvSpPr/>
          <p:nvPr/>
        </p:nvSpPr>
        <p:spPr>
          <a:xfrm>
            <a:off x="642113" y="640080"/>
            <a:ext cx="10907775" cy="5571743"/>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18" name="bg object 18"/>
          <p:cNvSpPr/>
          <p:nvPr/>
        </p:nvSpPr>
        <p:spPr>
          <a:xfrm>
            <a:off x="475488" y="481583"/>
            <a:ext cx="11241193" cy="5897880"/>
          </a:xfrm>
          <a:custGeom>
            <a:avLst/>
            <a:gdLst/>
            <a:ahLst/>
            <a:cxnLst/>
            <a:rect l="l" t="t" r="r" b="b"/>
            <a:pathLst>
              <a:path w="8430895" h="5897880">
                <a:moveTo>
                  <a:pt x="0" y="0"/>
                </a:moveTo>
                <a:lnTo>
                  <a:pt x="8430641" y="0"/>
                </a:lnTo>
                <a:lnTo>
                  <a:pt x="8430641" y="5897880"/>
                </a:lnTo>
                <a:lnTo>
                  <a:pt x="0" y="5897880"/>
                </a:lnTo>
                <a:lnTo>
                  <a:pt x="0" y="0"/>
                </a:lnTo>
                <a:close/>
              </a:path>
            </a:pathLst>
          </a:custGeom>
          <a:ln w="12700">
            <a:solidFill>
              <a:srgbClr val="FFFFFF"/>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1" i="0">
                <a:solidFill>
                  <a:schemeClr val="bg1"/>
                </a:solidFill>
                <a:latin typeface="Candara" panose="020E0502030303020204" pitchFamily="34" charset="0"/>
                <a:cs typeface="Candara" panose="020E0502030303020204" pitchFamily="34" charset="0"/>
              </a:defRPr>
            </a:lvl1pPr>
          </a:lstStyle>
          <a:p>
            <a:endParaRPr dirty="0"/>
          </a:p>
        </p:txBody>
      </p:sp>
      <p:sp>
        <p:nvSpPr>
          <p:cNvPr id="3" name="Holder 3"/>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3</a:t>
            </a:r>
            <a:endParaRPr lang="en-US" dirty="0"/>
          </a:p>
        </p:txBody>
      </p:sp>
      <p:sp>
        <p:nvSpPr>
          <p:cNvPr id="4" name="Holder 4"/>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10-19-2025</a:t>
            </a:r>
            <a:endParaRPr lang="en-US" spc="5" dirty="0"/>
          </a:p>
        </p:txBody>
      </p:sp>
      <p:sp>
        <p:nvSpPr>
          <p:cNvPr id="5" name="Holder 5"/>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3</a:t>
            </a:r>
            <a:endParaRPr lang="en-US" dirty="0"/>
          </a:p>
        </p:txBody>
      </p:sp>
      <p:sp>
        <p:nvSpPr>
          <p:cNvPr id="3" name="Holder 3"/>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10-19-2025</a:t>
            </a:r>
            <a:endParaRPr lang="en-US" spc="5" dirty="0"/>
          </a:p>
        </p:txBody>
      </p:sp>
      <p:sp>
        <p:nvSpPr>
          <p:cNvPr id="4" name="Holder 4"/>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2817466"/>
            <a:ext cx="9144000" cy="692497"/>
          </a:xfrm>
        </p:spPr>
        <p:txBody>
          <a:bodyPr anchor="b"/>
          <a:lstStyle>
            <a:lvl1pPr algn="l">
              <a:defRPr sz="4500" b="1" i="0" cap="all" baseline="0">
                <a:latin typeface="Candara" panose="020E05020303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276999"/>
          </a:xfrm>
        </p:spPr>
        <p:txBody>
          <a:bodyPr/>
          <a:lstStyle>
            <a:lvl1pPr marL="0" indent="0" algn="l">
              <a:buNone/>
              <a:defRPr sz="1800">
                <a:latin typeface="Candara" panose="020E05020303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r>
              <a:rPr lang="en-US"/>
              <a:t>10-19-2025</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r>
              <a:rPr lang="en-US"/>
              <a:t>The Sacred Search 3</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1" y="1114052"/>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1682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496462" y="217291"/>
            <a:ext cx="11082020" cy="553998"/>
          </a:xfrm>
          <a:prstGeom prst="rect">
            <a:avLst/>
          </a:prstGeom>
        </p:spPr>
        <p:txBody>
          <a:bodyPr wrap="square" lIns="0" tIns="0" rIns="0" bIns="0">
            <a:spAutoFit/>
          </a:bodyPr>
          <a:lstStyle>
            <a:lvl1pPr>
              <a:defRPr sz="3600" b="1" i="0">
                <a:solidFill>
                  <a:schemeClr val="bg1"/>
                </a:solidFill>
                <a:latin typeface="Cambria"/>
                <a:cs typeface="Cambria"/>
              </a:defRPr>
            </a:lvl1pPr>
          </a:lstStyle>
          <a:p>
            <a:endParaRPr dirty="0"/>
          </a:p>
        </p:txBody>
      </p:sp>
      <p:sp>
        <p:nvSpPr>
          <p:cNvPr id="3" name="Holder 3"/>
          <p:cNvSpPr>
            <a:spLocks noGrp="1"/>
          </p:cNvSpPr>
          <p:nvPr>
            <p:ph type="body" idx="1"/>
          </p:nvPr>
        </p:nvSpPr>
        <p:spPr>
          <a:xfrm>
            <a:off x="478135" y="1059558"/>
            <a:ext cx="11380893" cy="553998"/>
          </a:xfrm>
          <a:prstGeom prst="rect">
            <a:avLst/>
          </a:prstGeom>
        </p:spPr>
        <p:txBody>
          <a:bodyPr wrap="square" lIns="0" tIns="0" rIns="0" bIns="0">
            <a:spAutoFit/>
          </a:bodyPr>
          <a:lstStyle>
            <a:lvl1pPr>
              <a:defRPr sz="3600" b="0" i="0">
                <a:solidFill>
                  <a:schemeClr val="bg1"/>
                </a:solidFill>
                <a:latin typeface="Cambria"/>
                <a:cs typeface="Cambria"/>
              </a:defRPr>
            </a:lvl1pPr>
          </a:lstStyle>
          <a:p>
            <a:endParaRPr dirty="0"/>
          </a:p>
        </p:txBody>
      </p:sp>
      <p:sp>
        <p:nvSpPr>
          <p:cNvPr id="4" name="Holder 4"/>
          <p:cNvSpPr>
            <a:spLocks noGrp="1"/>
          </p:cNvSpPr>
          <p:nvPr>
            <p:ph type="ftr" sz="quarter" idx="5"/>
          </p:nvPr>
        </p:nvSpPr>
        <p:spPr>
          <a:xfrm>
            <a:off x="942509" y="6452534"/>
            <a:ext cx="786553" cy="138499"/>
          </a:xfrm>
          <a:prstGeom prst="rect">
            <a:avLst/>
          </a:prstGeom>
        </p:spPr>
        <p:txBody>
          <a:bodyPr wrap="square" lIns="0" tIns="0" rIns="0" bIns="0">
            <a:spAutoFit/>
          </a:bodyPr>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3</a:t>
            </a:r>
            <a:endParaRPr lang="en-US" dirty="0"/>
          </a:p>
        </p:txBody>
      </p:sp>
      <p:sp>
        <p:nvSpPr>
          <p:cNvPr id="5" name="Holder 5"/>
          <p:cNvSpPr>
            <a:spLocks noGrp="1"/>
          </p:cNvSpPr>
          <p:nvPr>
            <p:ph type="dt" sz="half" idx="6"/>
          </p:nvPr>
        </p:nvSpPr>
        <p:spPr>
          <a:xfrm>
            <a:off x="5521418" y="6452534"/>
            <a:ext cx="1131993" cy="138499"/>
          </a:xfrm>
          <a:prstGeom prst="rect">
            <a:avLst/>
          </a:prstGeom>
        </p:spPr>
        <p:txBody>
          <a:bodyPr wrap="square" lIns="0" tIns="0" rIns="0" bIns="0">
            <a:spAutoFit/>
          </a:bodyPr>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10-19-2025</a:t>
            </a:r>
            <a:endParaRPr lang="en-US" spc="5" dirty="0"/>
          </a:p>
        </p:txBody>
      </p:sp>
      <p:sp>
        <p:nvSpPr>
          <p:cNvPr id="6" name="Holder 6"/>
          <p:cNvSpPr>
            <a:spLocks noGrp="1"/>
          </p:cNvSpPr>
          <p:nvPr>
            <p:ph type="sldNum" sz="quarter" idx="7"/>
          </p:nvPr>
        </p:nvSpPr>
        <p:spPr>
          <a:xfrm>
            <a:off x="11012201" y="6452533"/>
            <a:ext cx="272627" cy="138499"/>
          </a:xfrm>
          <a:prstGeom prst="rect">
            <a:avLst/>
          </a:prstGeom>
        </p:spPr>
        <p:txBody>
          <a:bodyPr wrap="square" lIns="0" tIns="0" rIns="0" bIns="0">
            <a:spAutoFit/>
          </a:bodyPr>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p:txStyles>
    <p:titleStyle>
      <a:lvl1pPr>
        <a:defRPr>
          <a:latin typeface="Candara" panose="020E0502030303020204" pitchFamily="34" charset="0"/>
          <a:ea typeface="+mj-ea"/>
          <a:cs typeface="+mj-cs"/>
        </a:defRPr>
      </a:lvl1pPr>
    </p:titleStyle>
    <p:bodyStyle>
      <a:lvl1pPr marL="0">
        <a:defRPr>
          <a:latin typeface="Candara" panose="020E0502030303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5EB57-5B50-29F7-F357-E6237E6B7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 y="0"/>
            <a:ext cx="12192000" cy="6851650"/>
          </a:xfrm>
          <a:prstGeom prst="rect">
            <a:avLst/>
          </a:prstGeom>
        </p:spPr>
      </p:pic>
      <p:sp>
        <p:nvSpPr>
          <p:cNvPr id="3" name="object 3"/>
          <p:cNvSpPr txBox="1">
            <a:spLocks noGrp="1"/>
          </p:cNvSpPr>
          <p:nvPr>
            <p:ph type="title"/>
          </p:nvPr>
        </p:nvSpPr>
        <p:spPr>
          <a:xfrm>
            <a:off x="76200" y="6350"/>
            <a:ext cx="12039600" cy="2968761"/>
          </a:xfrm>
          <a:prstGeom prst="rect">
            <a:avLst/>
          </a:prstGeom>
        </p:spPr>
        <p:txBody>
          <a:bodyPr vert="horz" wrap="square" lIns="0" tIns="13970" rIns="0" bIns="0" rtlCol="0">
            <a:spAutoFit/>
          </a:bodyPr>
          <a:lstStyle/>
          <a:p>
            <a:pPr marL="12700" algn="ctr">
              <a:spcBef>
                <a:spcPts val="110"/>
              </a:spcBef>
            </a:pPr>
            <a:r>
              <a:rPr lang="en-US" sz="9600" b="0" spc="-495" dirty="0">
                <a:latin typeface="Eras Medium ITC" panose="020B0602030504020804" pitchFamily="34" charset="0"/>
                <a:cs typeface="Edwardian Script ITC"/>
              </a:rPr>
              <a:t>The Sacred </a:t>
            </a:r>
            <a:br>
              <a:rPr lang="en-US" sz="9600" b="0" spc="-495" dirty="0">
                <a:latin typeface="Eras Medium ITC" panose="020B0602030504020804" pitchFamily="34" charset="0"/>
                <a:cs typeface="Edwardian Script ITC"/>
              </a:rPr>
            </a:br>
            <a:r>
              <a:rPr lang="en-US" sz="9600" b="0" spc="-495" dirty="0">
                <a:latin typeface="Eras Medium ITC" panose="020B0602030504020804" pitchFamily="34" charset="0"/>
                <a:cs typeface="Edwardian Script ITC"/>
              </a:rPr>
              <a:t>Search 3</a:t>
            </a:r>
            <a:endParaRPr sz="9600" dirty="0">
              <a:latin typeface="Eras Medium ITC" panose="020B0602030504020804" pitchFamily="34" charset="0"/>
              <a:cs typeface="Edwardian Script ITC"/>
            </a:endParaRPr>
          </a:p>
        </p:txBody>
      </p:sp>
      <p:sp>
        <p:nvSpPr>
          <p:cNvPr id="6" name="object 6"/>
          <p:cNvSpPr txBox="1">
            <a:spLocks noGrp="1"/>
          </p:cNvSpPr>
          <p:nvPr>
            <p:ph type="ftr" sz="quarter" idx="5"/>
          </p:nvPr>
        </p:nvSpPr>
        <p:spPr>
          <a:xfrm>
            <a:off x="2466510" y="6452535"/>
            <a:ext cx="786553" cy="146835"/>
          </a:xfrm>
          <a:prstGeom prst="rect">
            <a:avLst/>
          </a:prstGeom>
        </p:spPr>
        <p:txBody>
          <a:bodyPr vert="horz" wrap="square" lIns="0" tIns="8255" rIns="0" bIns="0" rtlCol="0">
            <a:spAutoFit/>
          </a:bodyPr>
          <a:lstStyle/>
          <a:p>
            <a:pPr marL="12700">
              <a:spcBef>
                <a:spcPts val="65"/>
              </a:spcBef>
            </a:pPr>
            <a:r>
              <a:rPr lang="en-US"/>
              <a:t>The Sacred Search 3</a:t>
            </a:r>
            <a:endParaRPr dirty="0"/>
          </a:p>
        </p:txBody>
      </p:sp>
      <p:sp>
        <p:nvSpPr>
          <p:cNvPr id="8" name="object 8"/>
          <p:cNvSpPr txBox="1">
            <a:spLocks noGrp="1"/>
          </p:cNvSpPr>
          <p:nvPr>
            <p:ph type="sldNum" sz="quarter" idx="7"/>
          </p:nvPr>
        </p:nvSpPr>
        <p:spPr>
          <a:xfrm>
            <a:off x="14060201" y="6452534"/>
            <a:ext cx="272627" cy="146835"/>
          </a:xfrm>
          <a:prstGeom prst="rect">
            <a:avLst/>
          </a:prstGeom>
        </p:spPr>
        <p:txBody>
          <a:bodyPr vert="horz" wrap="square" lIns="0" tIns="8255" rIns="0" bIns="0" rtlCol="0">
            <a:spAutoFit/>
          </a:bodyPr>
          <a:lstStyle/>
          <a:p>
            <a:pPr marL="101600">
              <a:spcBef>
                <a:spcPts val="65"/>
              </a:spcBef>
            </a:pPr>
            <a:fld id="{81D60167-4931-47E6-BA6A-407CBD079E47}" type="slidenum">
              <a:rPr spc="5" dirty="0"/>
              <a:pPr marL="101600">
                <a:spcBef>
                  <a:spcPts val="65"/>
                </a:spcBef>
              </a:pPr>
              <a:t>1</a:t>
            </a:fld>
            <a:endParaRPr spc="5" dirty="0"/>
          </a:p>
        </p:txBody>
      </p:sp>
      <p:sp>
        <p:nvSpPr>
          <p:cNvPr id="10" name="TextBox 9">
            <a:extLst>
              <a:ext uri="{FF2B5EF4-FFF2-40B4-BE49-F238E27FC236}">
                <a16:creationId xmlns:a16="http://schemas.microsoft.com/office/drawing/2014/main" id="{87F92EEF-88B6-87DF-E50D-D765CFAF3756}"/>
              </a:ext>
            </a:extLst>
          </p:cNvPr>
          <p:cNvSpPr txBox="1"/>
          <p:nvPr/>
        </p:nvSpPr>
        <p:spPr>
          <a:xfrm>
            <a:off x="372414" y="5206038"/>
            <a:ext cx="11430000" cy="1384995"/>
          </a:xfrm>
          <a:prstGeom prst="rect">
            <a:avLst/>
          </a:prstGeom>
          <a:noFill/>
        </p:spPr>
        <p:txBody>
          <a:bodyPr wrap="square">
            <a:spAutoFit/>
          </a:bodyPr>
          <a:lstStyle/>
          <a:p>
            <a:pPr algn="ctr"/>
            <a:r>
              <a:rPr lang="en-US" sz="2800" b="1" dirty="0">
                <a:solidFill>
                  <a:schemeClr val="bg1"/>
                </a:solidFill>
              </a:rPr>
              <a:t>LEVITICUS 20:26</a:t>
            </a:r>
            <a:endParaRPr lang="en-US" sz="2800" i="1" dirty="0">
              <a:solidFill>
                <a:schemeClr val="bg1"/>
              </a:solidFill>
            </a:endParaRPr>
          </a:p>
          <a:p>
            <a:pPr algn="ctr"/>
            <a:r>
              <a:rPr lang="en-US" sz="2800" i="1" dirty="0">
                <a:solidFill>
                  <a:schemeClr val="bg1"/>
                </a:solidFill>
              </a:rPr>
              <a:t>And ye shall be holy unto me: for I the LORD am holy, and have severed you from other people, that ye should be mine.</a:t>
            </a:r>
          </a:p>
        </p:txBody>
      </p:sp>
      <p:sp>
        <p:nvSpPr>
          <p:cNvPr id="4" name="Date Placeholder 3">
            <a:extLst>
              <a:ext uri="{FF2B5EF4-FFF2-40B4-BE49-F238E27FC236}">
                <a16:creationId xmlns:a16="http://schemas.microsoft.com/office/drawing/2014/main" id="{75E83520-7C73-4592-FDB6-175D80E309D7}"/>
              </a:ext>
            </a:extLst>
          </p:cNvPr>
          <p:cNvSpPr>
            <a:spLocks noGrp="1"/>
          </p:cNvSpPr>
          <p:nvPr>
            <p:ph type="dt" sz="half" idx="6"/>
          </p:nvPr>
        </p:nvSpPr>
        <p:spPr/>
        <p:txBody>
          <a:bodyPr/>
          <a:lstStyle/>
          <a:p>
            <a:pPr marL="12700">
              <a:spcBef>
                <a:spcPts val="65"/>
              </a:spcBef>
            </a:pPr>
            <a:r>
              <a:rPr lang="en-US" spc="5"/>
              <a:t>10-19-2025</a:t>
            </a:r>
            <a:endParaRPr lang="en-US" spc="5" dirty="0"/>
          </a:p>
        </p:txBody>
      </p:sp>
    </p:spTree>
    <p:extLst>
      <p:ext uri="{BB962C8B-B14F-4D97-AF65-F5344CB8AC3E}">
        <p14:creationId xmlns:p14="http://schemas.microsoft.com/office/powerpoint/2010/main" val="423327751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25029F-EA42-1B47-D905-92F8A60CD57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36CA15A6-73FA-37D1-62EA-C68288B53D1D}"/>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465F588A-7D63-E5A4-1CB2-E3643ECCE12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10</a:t>
            </a:fld>
            <a:endParaRPr lang="en-US" spc="5" dirty="0"/>
          </a:p>
        </p:txBody>
      </p:sp>
      <p:pic>
        <p:nvPicPr>
          <p:cNvPr id="5" name="Picture 4">
            <a:extLst>
              <a:ext uri="{FF2B5EF4-FFF2-40B4-BE49-F238E27FC236}">
                <a16:creationId xmlns:a16="http://schemas.microsoft.com/office/drawing/2014/main" id="{600FE971-D3AF-93C1-339B-AD2D0F9006F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0532" y="21609"/>
            <a:ext cx="9144000" cy="6858000"/>
          </a:xfrm>
          <a:prstGeom prst="rect">
            <a:avLst/>
          </a:prstGeom>
        </p:spPr>
      </p:pic>
      <p:sp>
        <p:nvSpPr>
          <p:cNvPr id="7" name="TextBox 6">
            <a:extLst>
              <a:ext uri="{FF2B5EF4-FFF2-40B4-BE49-F238E27FC236}">
                <a16:creationId xmlns:a16="http://schemas.microsoft.com/office/drawing/2014/main" id="{C80DCD4F-8145-8A44-7A1D-FA7953492BCE}"/>
              </a:ext>
            </a:extLst>
          </p:cNvPr>
          <p:cNvSpPr txBox="1"/>
          <p:nvPr/>
        </p:nvSpPr>
        <p:spPr>
          <a:xfrm>
            <a:off x="4724400" y="4528929"/>
            <a:ext cx="7239000" cy="2062103"/>
          </a:xfrm>
          <a:prstGeom prst="rect">
            <a:avLst/>
          </a:prstGeom>
          <a:solidFill>
            <a:schemeClr val="accent1"/>
          </a:solidFill>
        </p:spPr>
        <p:txBody>
          <a:bodyPr wrap="square">
            <a:spAutoFit/>
          </a:bodyPr>
          <a:lstStyle/>
          <a:p>
            <a:r>
              <a:rPr lang="en-US" sz="3200" dirty="0">
                <a:solidFill>
                  <a:schemeClr val="bg1"/>
                </a:solidFill>
              </a:rPr>
              <a:t>The saints in </a:t>
            </a:r>
            <a:r>
              <a:rPr lang="en-US" sz="3200" dirty="0" err="1">
                <a:solidFill>
                  <a:schemeClr val="bg1"/>
                </a:solidFill>
              </a:rPr>
              <a:t>Chimhenga</a:t>
            </a:r>
            <a:r>
              <a:rPr lang="en-US" sz="3200" dirty="0">
                <a:solidFill>
                  <a:schemeClr val="bg1"/>
                </a:solidFill>
              </a:rPr>
              <a:t> would like to express their gratitude for the love and support provided on their church roof. May God bless bro Barry and the saints</a:t>
            </a:r>
          </a:p>
        </p:txBody>
      </p:sp>
      <p:sp>
        <p:nvSpPr>
          <p:cNvPr id="8" name="TextBox 7">
            <a:extLst>
              <a:ext uri="{FF2B5EF4-FFF2-40B4-BE49-F238E27FC236}">
                <a16:creationId xmlns:a16="http://schemas.microsoft.com/office/drawing/2014/main" id="{91B2119C-6525-F886-B8A7-FA89D3E03A3B}"/>
              </a:ext>
            </a:extLst>
          </p:cNvPr>
          <p:cNvSpPr txBox="1"/>
          <p:nvPr/>
        </p:nvSpPr>
        <p:spPr>
          <a:xfrm>
            <a:off x="8308238" y="381000"/>
            <a:ext cx="3257623" cy="923330"/>
          </a:xfrm>
          <a:prstGeom prst="rect">
            <a:avLst/>
          </a:prstGeom>
          <a:solidFill>
            <a:schemeClr val="accent1"/>
          </a:solidFill>
        </p:spPr>
        <p:txBody>
          <a:bodyPr wrap="none" rtlCol="0">
            <a:spAutoFit/>
          </a:bodyPr>
          <a:lstStyle/>
          <a:p>
            <a:r>
              <a:rPr lang="en-US" sz="5400" dirty="0">
                <a:solidFill>
                  <a:schemeClr val="bg1"/>
                </a:solidFill>
              </a:rPr>
              <a:t>Zimbabwe</a:t>
            </a:r>
          </a:p>
        </p:txBody>
      </p:sp>
    </p:spTree>
    <p:extLst>
      <p:ext uri="{BB962C8B-B14F-4D97-AF65-F5344CB8AC3E}">
        <p14:creationId xmlns:p14="http://schemas.microsoft.com/office/powerpoint/2010/main" val="1165762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FD7241-BD2C-3D3F-0EDF-9A427BDD6AB1}"/>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0E82A2BE-DB68-D5BE-8FF5-2EAE5C4FE1C3}"/>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351A9072-786D-3BA9-DCBE-AF34AB24131C}"/>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11</a:t>
            </a:fld>
            <a:endParaRPr lang="en-US" spc="5" dirty="0"/>
          </a:p>
        </p:txBody>
      </p:sp>
      <p:pic>
        <p:nvPicPr>
          <p:cNvPr id="6" name="Picture 5" descr="A person holding a book and a picture of a person&#10;&#10;AI-generated content may be incorrect.">
            <a:extLst>
              <a:ext uri="{FF2B5EF4-FFF2-40B4-BE49-F238E27FC236}">
                <a16:creationId xmlns:a16="http://schemas.microsoft.com/office/drawing/2014/main" id="{F1FBBDC8-3A03-2BE3-8728-88CB3D5C53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57200" y="138499"/>
            <a:ext cx="5143500" cy="6248400"/>
          </a:xfrm>
          <a:prstGeom prst="rect">
            <a:avLst/>
          </a:prstGeom>
          <a:ln>
            <a:noFill/>
          </a:ln>
          <a:effectLst>
            <a:softEdge rad="112500"/>
          </a:effectLst>
        </p:spPr>
      </p:pic>
      <p:sp>
        <p:nvSpPr>
          <p:cNvPr id="7" name="TextBox 6">
            <a:extLst>
              <a:ext uri="{FF2B5EF4-FFF2-40B4-BE49-F238E27FC236}">
                <a16:creationId xmlns:a16="http://schemas.microsoft.com/office/drawing/2014/main" id="{87F1A46A-700D-6F0A-4A0C-9FCCFAA0B542}"/>
              </a:ext>
            </a:extLst>
          </p:cNvPr>
          <p:cNvSpPr txBox="1"/>
          <p:nvPr/>
        </p:nvSpPr>
        <p:spPr>
          <a:xfrm>
            <a:off x="5943600" y="609600"/>
            <a:ext cx="5562600" cy="4231928"/>
          </a:xfrm>
          <a:prstGeom prst="rect">
            <a:avLst/>
          </a:prstGeom>
          <a:noFill/>
        </p:spPr>
        <p:txBody>
          <a:bodyPr wrap="square" rtlCol="0">
            <a:spAutoFit/>
          </a:bodyPr>
          <a:lstStyle/>
          <a:p>
            <a:r>
              <a:rPr lang="en-US" sz="6000" dirty="0">
                <a:solidFill>
                  <a:schemeClr val="bg1"/>
                </a:solidFill>
              </a:rPr>
              <a:t>Vision Books</a:t>
            </a:r>
          </a:p>
          <a:p>
            <a:r>
              <a:rPr lang="en-US" sz="11500" dirty="0">
                <a:solidFill>
                  <a:schemeClr val="bg1"/>
                </a:solidFill>
                <a:latin typeface="Blackadder ITC" panose="04020505051007020D02" pitchFamily="82" charset="0"/>
              </a:rPr>
              <a:t>Malawi</a:t>
            </a:r>
          </a:p>
          <a:p>
            <a:r>
              <a:rPr lang="en-US" sz="5400" dirty="0">
                <a:solidFill>
                  <a:schemeClr val="bg1"/>
                </a:solidFill>
                <a:latin typeface="+mj-lt"/>
              </a:rPr>
              <a:t>Book Distribution</a:t>
            </a:r>
          </a:p>
          <a:p>
            <a:r>
              <a:rPr lang="en-US" sz="4000" dirty="0">
                <a:solidFill>
                  <a:schemeClr val="bg1"/>
                </a:solidFill>
                <a:latin typeface="+mj-lt"/>
              </a:rPr>
              <a:t>April 16, 2025</a:t>
            </a:r>
          </a:p>
        </p:txBody>
      </p:sp>
    </p:spTree>
    <p:extLst>
      <p:ext uri="{BB962C8B-B14F-4D97-AF65-F5344CB8AC3E}">
        <p14:creationId xmlns:p14="http://schemas.microsoft.com/office/powerpoint/2010/main" val="3500789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433E53-0C27-8D8C-ACC3-AC9E99EB559B}"/>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3FA6EE8D-AA0E-0BA5-613B-F5C05468FEB8}"/>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4D3235B6-F23A-08D3-22B9-12B6EE4F1551}"/>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12</a:t>
            </a:fld>
            <a:endParaRPr lang="en-US" spc="5" dirty="0"/>
          </a:p>
        </p:txBody>
      </p:sp>
      <p:pic>
        <p:nvPicPr>
          <p:cNvPr id="5" name="Picture 4">
            <a:extLst>
              <a:ext uri="{FF2B5EF4-FFF2-40B4-BE49-F238E27FC236}">
                <a16:creationId xmlns:a16="http://schemas.microsoft.com/office/drawing/2014/main" id="{95259306-8924-EB60-9880-4C060E83AE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172843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57DDCB-1E65-F015-9F7E-D0B0ECE73608}"/>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DB163BF1-F54E-5E1A-7A40-D3E82EC1EA93}"/>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6D398209-AFDE-C9BD-3226-20469B94AE22}"/>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13</a:t>
            </a:fld>
            <a:endParaRPr lang="en-US" spc="5" dirty="0"/>
          </a:p>
        </p:txBody>
      </p:sp>
      <p:pic>
        <p:nvPicPr>
          <p:cNvPr id="5" name="Picture 4">
            <a:extLst>
              <a:ext uri="{FF2B5EF4-FFF2-40B4-BE49-F238E27FC236}">
                <a16:creationId xmlns:a16="http://schemas.microsoft.com/office/drawing/2014/main" id="{2613C0A3-9C64-DDEC-83B3-7FFEFA4DA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11340076" cy="6324600"/>
          </a:xfrm>
          <a:prstGeom prst="rect">
            <a:avLst/>
          </a:prstGeom>
        </p:spPr>
      </p:pic>
      <p:sp>
        <p:nvSpPr>
          <p:cNvPr id="6" name="TextBox 5">
            <a:extLst>
              <a:ext uri="{FF2B5EF4-FFF2-40B4-BE49-F238E27FC236}">
                <a16:creationId xmlns:a16="http://schemas.microsoft.com/office/drawing/2014/main" id="{9C2ABB9D-4554-247B-E09C-822FB44310B1}"/>
              </a:ext>
            </a:extLst>
          </p:cNvPr>
          <p:cNvSpPr txBox="1"/>
          <p:nvPr/>
        </p:nvSpPr>
        <p:spPr>
          <a:xfrm>
            <a:off x="1032055" y="1219200"/>
            <a:ext cx="2709396" cy="1200329"/>
          </a:xfrm>
          <a:prstGeom prst="rect">
            <a:avLst/>
          </a:prstGeom>
          <a:noFill/>
        </p:spPr>
        <p:txBody>
          <a:bodyPr wrap="none" rtlCol="0">
            <a:spAutoFit/>
          </a:bodyPr>
          <a:lstStyle/>
          <a:p>
            <a:r>
              <a:rPr lang="en-US" sz="7200" dirty="0"/>
              <a:t>Alaska</a:t>
            </a:r>
          </a:p>
        </p:txBody>
      </p:sp>
    </p:spTree>
    <p:extLst>
      <p:ext uri="{BB962C8B-B14F-4D97-AF65-F5344CB8AC3E}">
        <p14:creationId xmlns:p14="http://schemas.microsoft.com/office/powerpoint/2010/main" val="22219176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80DB-457A-2868-2CE6-941A04BD045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184D3E-421D-3943-1B73-B24EEC096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 y="0"/>
            <a:ext cx="12192000" cy="6851650"/>
          </a:xfrm>
          <a:prstGeom prst="rect">
            <a:avLst/>
          </a:prstGeom>
        </p:spPr>
      </p:pic>
      <p:sp>
        <p:nvSpPr>
          <p:cNvPr id="3" name="object 3">
            <a:extLst>
              <a:ext uri="{FF2B5EF4-FFF2-40B4-BE49-F238E27FC236}">
                <a16:creationId xmlns:a16="http://schemas.microsoft.com/office/drawing/2014/main" id="{ED4FCC35-E62E-B7B0-4407-4AA4FBD3AAF6}"/>
              </a:ext>
            </a:extLst>
          </p:cNvPr>
          <p:cNvSpPr txBox="1">
            <a:spLocks noGrp="1"/>
          </p:cNvSpPr>
          <p:nvPr>
            <p:ph type="title"/>
          </p:nvPr>
        </p:nvSpPr>
        <p:spPr>
          <a:xfrm>
            <a:off x="76200" y="6350"/>
            <a:ext cx="12039600" cy="2968761"/>
          </a:xfrm>
          <a:prstGeom prst="rect">
            <a:avLst/>
          </a:prstGeom>
        </p:spPr>
        <p:txBody>
          <a:bodyPr vert="horz" wrap="square" lIns="0" tIns="13970" rIns="0" bIns="0" rtlCol="0">
            <a:spAutoFit/>
          </a:bodyPr>
          <a:lstStyle/>
          <a:p>
            <a:pPr marL="12700" algn="ctr">
              <a:spcBef>
                <a:spcPts val="110"/>
              </a:spcBef>
            </a:pPr>
            <a:r>
              <a:rPr lang="en-US" sz="9600" b="0" spc="-495" dirty="0">
                <a:latin typeface="Eras Medium ITC" panose="020B0602030504020804" pitchFamily="34" charset="0"/>
                <a:cs typeface="Edwardian Script ITC"/>
              </a:rPr>
              <a:t>The Sacred </a:t>
            </a:r>
            <a:br>
              <a:rPr lang="en-US" sz="9600" b="0" spc="-495" dirty="0">
                <a:latin typeface="Eras Medium ITC" panose="020B0602030504020804" pitchFamily="34" charset="0"/>
                <a:cs typeface="Edwardian Script ITC"/>
              </a:rPr>
            </a:br>
            <a:r>
              <a:rPr lang="en-US" sz="9600" b="0" spc="-495" dirty="0">
                <a:latin typeface="Eras Medium ITC" panose="020B0602030504020804" pitchFamily="34" charset="0"/>
                <a:cs typeface="Edwardian Script ITC"/>
              </a:rPr>
              <a:t>Search 3</a:t>
            </a:r>
            <a:endParaRPr sz="9600" dirty="0">
              <a:latin typeface="Eras Medium ITC" panose="020B0602030504020804" pitchFamily="34" charset="0"/>
              <a:cs typeface="Edwardian Script ITC"/>
            </a:endParaRPr>
          </a:p>
        </p:txBody>
      </p:sp>
      <p:sp>
        <p:nvSpPr>
          <p:cNvPr id="6" name="object 6">
            <a:extLst>
              <a:ext uri="{FF2B5EF4-FFF2-40B4-BE49-F238E27FC236}">
                <a16:creationId xmlns:a16="http://schemas.microsoft.com/office/drawing/2014/main" id="{5FE3C443-C591-5E90-3CBD-95FA25DDB9A5}"/>
              </a:ext>
            </a:extLst>
          </p:cNvPr>
          <p:cNvSpPr txBox="1">
            <a:spLocks noGrp="1"/>
          </p:cNvSpPr>
          <p:nvPr>
            <p:ph type="ftr" sz="quarter" idx="5"/>
          </p:nvPr>
        </p:nvSpPr>
        <p:spPr>
          <a:xfrm>
            <a:off x="2466510" y="6452535"/>
            <a:ext cx="786553" cy="146835"/>
          </a:xfrm>
          <a:prstGeom prst="rect">
            <a:avLst/>
          </a:prstGeom>
        </p:spPr>
        <p:txBody>
          <a:bodyPr vert="horz" wrap="square" lIns="0" tIns="8255" rIns="0" bIns="0" rtlCol="0">
            <a:spAutoFit/>
          </a:bodyPr>
          <a:lstStyle/>
          <a:p>
            <a:pPr marL="12700">
              <a:spcBef>
                <a:spcPts val="65"/>
              </a:spcBef>
            </a:pPr>
            <a:r>
              <a:rPr lang="en-US"/>
              <a:t>The Sacred Search 3</a:t>
            </a:r>
            <a:endParaRPr dirty="0"/>
          </a:p>
        </p:txBody>
      </p:sp>
      <p:sp>
        <p:nvSpPr>
          <p:cNvPr id="8" name="object 8">
            <a:extLst>
              <a:ext uri="{FF2B5EF4-FFF2-40B4-BE49-F238E27FC236}">
                <a16:creationId xmlns:a16="http://schemas.microsoft.com/office/drawing/2014/main" id="{A82C319C-754B-8BC7-1A89-83FF0D3EAF64}"/>
              </a:ext>
            </a:extLst>
          </p:cNvPr>
          <p:cNvSpPr txBox="1">
            <a:spLocks noGrp="1"/>
          </p:cNvSpPr>
          <p:nvPr>
            <p:ph type="sldNum" sz="quarter" idx="7"/>
          </p:nvPr>
        </p:nvSpPr>
        <p:spPr>
          <a:xfrm>
            <a:off x="14060201" y="6452534"/>
            <a:ext cx="272627" cy="146835"/>
          </a:xfrm>
          <a:prstGeom prst="rect">
            <a:avLst/>
          </a:prstGeom>
        </p:spPr>
        <p:txBody>
          <a:bodyPr vert="horz" wrap="square" lIns="0" tIns="8255" rIns="0" bIns="0" rtlCol="0">
            <a:spAutoFit/>
          </a:bodyPr>
          <a:lstStyle/>
          <a:p>
            <a:pPr marL="101600">
              <a:spcBef>
                <a:spcPts val="65"/>
              </a:spcBef>
            </a:pPr>
            <a:fld id="{81D60167-4931-47E6-BA6A-407CBD079E47}" type="slidenum">
              <a:rPr spc="5" dirty="0"/>
              <a:pPr marL="101600">
                <a:spcBef>
                  <a:spcPts val="65"/>
                </a:spcBef>
              </a:pPr>
              <a:t>14</a:t>
            </a:fld>
            <a:endParaRPr spc="5" dirty="0"/>
          </a:p>
        </p:txBody>
      </p:sp>
      <p:sp>
        <p:nvSpPr>
          <p:cNvPr id="10" name="TextBox 9">
            <a:extLst>
              <a:ext uri="{FF2B5EF4-FFF2-40B4-BE49-F238E27FC236}">
                <a16:creationId xmlns:a16="http://schemas.microsoft.com/office/drawing/2014/main" id="{F0B94B00-9251-5AC0-E457-82670A9F5849}"/>
              </a:ext>
            </a:extLst>
          </p:cNvPr>
          <p:cNvSpPr txBox="1"/>
          <p:nvPr/>
        </p:nvSpPr>
        <p:spPr>
          <a:xfrm>
            <a:off x="372414" y="5206038"/>
            <a:ext cx="11430000" cy="1384995"/>
          </a:xfrm>
          <a:prstGeom prst="rect">
            <a:avLst/>
          </a:prstGeom>
          <a:noFill/>
        </p:spPr>
        <p:txBody>
          <a:bodyPr wrap="square">
            <a:spAutoFit/>
          </a:bodyPr>
          <a:lstStyle/>
          <a:p>
            <a:pPr algn="ctr"/>
            <a:r>
              <a:rPr lang="en-US" sz="2800" b="1" dirty="0">
                <a:solidFill>
                  <a:schemeClr val="bg1"/>
                </a:solidFill>
              </a:rPr>
              <a:t>LEVITICUS 20:26</a:t>
            </a:r>
            <a:endParaRPr lang="en-US" sz="2800" i="1" dirty="0">
              <a:solidFill>
                <a:schemeClr val="bg1"/>
              </a:solidFill>
            </a:endParaRPr>
          </a:p>
          <a:p>
            <a:pPr algn="ctr"/>
            <a:r>
              <a:rPr lang="en-US" sz="2800" i="1" dirty="0">
                <a:solidFill>
                  <a:schemeClr val="bg1"/>
                </a:solidFill>
              </a:rPr>
              <a:t>And ye shall be holy unto me: for I the LORD am holy, and have severed you from other people, that ye should be mine.</a:t>
            </a:r>
          </a:p>
        </p:txBody>
      </p:sp>
      <p:sp>
        <p:nvSpPr>
          <p:cNvPr id="4" name="Date Placeholder 3">
            <a:extLst>
              <a:ext uri="{FF2B5EF4-FFF2-40B4-BE49-F238E27FC236}">
                <a16:creationId xmlns:a16="http://schemas.microsoft.com/office/drawing/2014/main" id="{D7E530F4-47ED-5A20-76B6-B80ECA48D69F}"/>
              </a:ext>
            </a:extLst>
          </p:cNvPr>
          <p:cNvSpPr>
            <a:spLocks noGrp="1"/>
          </p:cNvSpPr>
          <p:nvPr>
            <p:ph type="dt" sz="half" idx="6"/>
          </p:nvPr>
        </p:nvSpPr>
        <p:spPr/>
        <p:txBody>
          <a:bodyPr/>
          <a:lstStyle/>
          <a:p>
            <a:pPr marL="12700">
              <a:spcBef>
                <a:spcPts val="65"/>
              </a:spcBef>
            </a:pPr>
            <a:r>
              <a:rPr lang="en-US" spc="5"/>
              <a:t>10-19-2025</a:t>
            </a:r>
            <a:endParaRPr lang="en-US" spc="5" dirty="0"/>
          </a:p>
        </p:txBody>
      </p:sp>
    </p:spTree>
    <p:extLst>
      <p:ext uri="{BB962C8B-B14F-4D97-AF65-F5344CB8AC3E}">
        <p14:creationId xmlns:p14="http://schemas.microsoft.com/office/powerpoint/2010/main" val="15153262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9F074-9734-19A6-C51F-E9B0E994CDFD}"/>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74F3E9F8-3908-1E20-E3DE-AEFF77841714}"/>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B783AFE2-1708-1D60-02E5-39B45745EAA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15</a:t>
            </a:fld>
            <a:endParaRPr lang="en-US" spc="5" dirty="0"/>
          </a:p>
        </p:txBody>
      </p:sp>
      <p:sp>
        <p:nvSpPr>
          <p:cNvPr id="5" name="TextBox 4">
            <a:extLst>
              <a:ext uri="{FF2B5EF4-FFF2-40B4-BE49-F238E27FC236}">
                <a16:creationId xmlns:a16="http://schemas.microsoft.com/office/drawing/2014/main" id="{3FBFBBAA-8ADA-A736-C2CA-2657963D61DB}"/>
              </a:ext>
            </a:extLst>
          </p:cNvPr>
          <p:cNvSpPr txBox="1"/>
          <p:nvPr/>
        </p:nvSpPr>
        <p:spPr>
          <a:xfrm>
            <a:off x="304800" y="266967"/>
            <a:ext cx="11658600" cy="3600986"/>
          </a:xfrm>
          <a:prstGeom prst="rect">
            <a:avLst/>
          </a:prstGeom>
          <a:noFill/>
        </p:spPr>
        <p:txBody>
          <a:bodyPr wrap="square" rtlCol="0">
            <a:spAutoFit/>
          </a:bodyPr>
          <a:lstStyle/>
          <a:p>
            <a:r>
              <a:rPr lang="en-US" sz="6000" b="1" dirty="0">
                <a:solidFill>
                  <a:schemeClr val="bg1"/>
                </a:solidFill>
              </a:rPr>
              <a:t>Separation</a:t>
            </a:r>
            <a:endParaRPr lang="en-US" sz="2000" b="1" dirty="0">
              <a:solidFill>
                <a:schemeClr val="bg1"/>
              </a:solidFill>
            </a:endParaRPr>
          </a:p>
          <a:p>
            <a:endParaRPr lang="en-US" sz="1600" dirty="0">
              <a:solidFill>
                <a:schemeClr val="bg1"/>
              </a:solidFill>
            </a:endParaRPr>
          </a:p>
          <a:p>
            <a:r>
              <a:rPr lang="en-US" sz="4800" dirty="0">
                <a:solidFill>
                  <a:schemeClr val="bg1"/>
                </a:solidFill>
              </a:rPr>
              <a:t>Separation of Time (Ex. 20:8)</a:t>
            </a:r>
          </a:p>
          <a:p>
            <a:r>
              <a:rPr lang="en-US" sz="4800" b="1" dirty="0">
                <a:solidFill>
                  <a:schemeClr val="bg1"/>
                </a:solidFill>
              </a:rPr>
              <a:t>Separation of People </a:t>
            </a:r>
            <a:r>
              <a:rPr lang="en-US" sz="4800" dirty="0">
                <a:solidFill>
                  <a:schemeClr val="bg1"/>
                </a:solidFill>
              </a:rPr>
              <a:t>(Lev. 20:26)</a:t>
            </a:r>
          </a:p>
          <a:p>
            <a:r>
              <a:rPr lang="en-US" sz="4800" dirty="0">
                <a:solidFill>
                  <a:schemeClr val="bg1"/>
                </a:solidFill>
              </a:rPr>
              <a:t>Separation of Places (Ex. 29:44)</a:t>
            </a:r>
          </a:p>
        </p:txBody>
      </p:sp>
    </p:spTree>
    <p:extLst>
      <p:ext uri="{BB962C8B-B14F-4D97-AF65-F5344CB8AC3E}">
        <p14:creationId xmlns:p14="http://schemas.microsoft.com/office/powerpoint/2010/main" val="28954313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3D63B4-B1CD-1F5D-2D2F-388DA60390D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04C23501-DA58-526F-13F0-F41E7390878E}"/>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4CFBC943-621A-B37D-C1F9-EEC54983A84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16</a:t>
            </a:fld>
            <a:endParaRPr lang="en-US" spc="5" dirty="0"/>
          </a:p>
        </p:txBody>
      </p:sp>
      <p:sp>
        <p:nvSpPr>
          <p:cNvPr id="7" name="TextBox 6">
            <a:extLst>
              <a:ext uri="{FF2B5EF4-FFF2-40B4-BE49-F238E27FC236}">
                <a16:creationId xmlns:a16="http://schemas.microsoft.com/office/drawing/2014/main" id="{F46D5110-6701-8175-E9AC-188B6F82FDD0}"/>
              </a:ext>
            </a:extLst>
          </p:cNvPr>
          <p:cNvSpPr txBox="1"/>
          <p:nvPr/>
        </p:nvSpPr>
        <p:spPr>
          <a:xfrm>
            <a:off x="152400" y="152401"/>
            <a:ext cx="11887200" cy="6309420"/>
          </a:xfrm>
          <a:prstGeom prst="rect">
            <a:avLst/>
          </a:prstGeom>
          <a:noFill/>
        </p:spPr>
        <p:txBody>
          <a:bodyPr wrap="square">
            <a:spAutoFit/>
          </a:bodyPr>
          <a:lstStyle/>
          <a:p>
            <a:r>
              <a:rPr lang="en-US" sz="4400" b="1" dirty="0">
                <a:solidFill>
                  <a:schemeClr val="bg1"/>
                </a:solidFill>
              </a:rPr>
              <a:t>THE.CALLING.OF.ABRAHAM</a:t>
            </a:r>
          </a:p>
          <a:p>
            <a:r>
              <a:rPr lang="en-US" sz="3600" dirty="0">
                <a:solidFill>
                  <a:schemeClr val="bg1"/>
                </a:solidFill>
              </a:rPr>
              <a:t>	21 Many people say, "Oh, I believe," and try to reform. Our business is not to reform; it's to preach the Gospel. We're not reformers. We should be Gospel preachers. As soon as God called Abraham, He called him to separate himself. As soon as He calls a man, He calls for a complete separation. "</a:t>
            </a:r>
            <a:r>
              <a:rPr lang="en-US" sz="3600" i="1" dirty="0">
                <a:solidFill>
                  <a:schemeClr val="bg1"/>
                </a:solidFill>
              </a:rPr>
              <a:t>Abraham, separate yourself from your kindred.</a:t>
            </a:r>
            <a:r>
              <a:rPr lang="en-US" sz="3600" dirty="0">
                <a:solidFill>
                  <a:schemeClr val="bg1"/>
                </a:solidFill>
              </a:rPr>
              <a:t>" 	That's a big thing to do, wasn't it? You've never walked this way before, but I want you to separate yourself so you can walk with Me, among a strange people, speaking a strange language... a pilgrim, a sojourner." 	</a:t>
            </a:r>
          </a:p>
        </p:txBody>
      </p:sp>
    </p:spTree>
    <p:extLst>
      <p:ext uri="{BB962C8B-B14F-4D97-AF65-F5344CB8AC3E}">
        <p14:creationId xmlns:p14="http://schemas.microsoft.com/office/powerpoint/2010/main" val="40610600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97D996-84CA-EA61-3E46-6F3CBD004B9D}"/>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9A638DEE-A625-909B-EE6A-D1D449828532}"/>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5B8A41CB-AA5D-019E-62F9-05EA0D95176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17</a:t>
            </a:fld>
            <a:endParaRPr lang="en-US" spc="5" dirty="0"/>
          </a:p>
        </p:txBody>
      </p:sp>
      <p:sp>
        <p:nvSpPr>
          <p:cNvPr id="6" name="TextBox 5">
            <a:extLst>
              <a:ext uri="{FF2B5EF4-FFF2-40B4-BE49-F238E27FC236}">
                <a16:creationId xmlns:a16="http://schemas.microsoft.com/office/drawing/2014/main" id="{61A7EFDD-11A4-C93D-A5CA-661C6AF4F470}"/>
              </a:ext>
            </a:extLst>
          </p:cNvPr>
          <p:cNvSpPr txBox="1"/>
          <p:nvPr/>
        </p:nvSpPr>
        <p:spPr>
          <a:xfrm>
            <a:off x="152400" y="76201"/>
            <a:ext cx="11887200" cy="5632311"/>
          </a:xfrm>
          <a:prstGeom prst="rect">
            <a:avLst/>
          </a:prstGeom>
          <a:noFill/>
        </p:spPr>
        <p:txBody>
          <a:bodyPr wrap="square">
            <a:spAutoFit/>
          </a:bodyPr>
          <a:lstStyle/>
          <a:p>
            <a:pPr>
              <a:spcAft>
                <a:spcPts val="800"/>
              </a:spcAft>
            </a:pPr>
            <a:r>
              <a:rPr lang="en-US" sz="2800" kern="100" dirty="0">
                <a:solidFill>
                  <a:schemeClr val="bg1"/>
                </a:solidFill>
                <a:effectLst/>
                <a:ea typeface="Aptos" panose="020B0004020202020204" pitchFamily="34" charset="0"/>
                <a:cs typeface="Times New Roman" panose="02020603050405020304" pitchFamily="18" charset="0"/>
              </a:rPr>
              <a:t>	</a:t>
            </a:r>
            <a:r>
              <a:rPr lang="en-US" sz="4000" kern="100" dirty="0">
                <a:solidFill>
                  <a:schemeClr val="bg1"/>
                </a:solidFill>
                <a:effectLst/>
                <a:ea typeface="Aptos" panose="020B0004020202020204" pitchFamily="34" charset="0"/>
                <a:cs typeface="Times New Roman" panose="02020603050405020304" pitchFamily="18" charset="0"/>
              </a:rPr>
              <a:t>22 </a:t>
            </a:r>
            <a:r>
              <a:rPr lang="en-US" sz="4000" dirty="0">
                <a:solidFill>
                  <a:schemeClr val="bg1"/>
                </a:solidFill>
              </a:rPr>
              <a:t>Every man that's </a:t>
            </a:r>
            <a:r>
              <a:rPr lang="en-US" sz="4000" dirty="0" err="1">
                <a:solidFill>
                  <a:schemeClr val="bg1"/>
                </a:solidFill>
              </a:rPr>
              <a:t>borned</a:t>
            </a:r>
            <a:r>
              <a:rPr lang="en-US" sz="4000" dirty="0">
                <a:solidFill>
                  <a:schemeClr val="bg1"/>
                </a:solidFill>
              </a:rPr>
              <a:t> of Christ separates himself from sin immediately. </a:t>
            </a:r>
            <a:r>
              <a:rPr lang="en-US" sz="4000" kern="100" dirty="0">
                <a:solidFill>
                  <a:schemeClr val="bg1"/>
                </a:solidFill>
                <a:effectLst/>
                <a:ea typeface="Aptos" panose="020B0004020202020204" pitchFamily="34" charset="0"/>
                <a:cs typeface="Times New Roman" panose="02020603050405020304" pitchFamily="18" charset="0"/>
              </a:rPr>
              <a:t>Here's the lamb feeding in alfalfa. Here's a pig feeding in the pen on slop. Take the nature out of a lamb and put it in the pig, he will never eat no more slop, but go to eating alfalfa. But you can reform him and polish him up, he will run right back to the pig pen again. It's got to be something God does for a man, not what man does… We got too much man-made reforming today. </a:t>
            </a:r>
            <a:r>
              <a:rPr lang="en-US" sz="4000" i="1" kern="100" dirty="0">
                <a:solidFill>
                  <a:schemeClr val="bg1"/>
                </a:solidFill>
                <a:effectLst/>
                <a:ea typeface="Aptos" panose="020B0004020202020204" pitchFamily="34" charset="0"/>
                <a:cs typeface="Times New Roman" panose="02020603050405020304" pitchFamily="18" charset="0"/>
              </a:rPr>
              <a:t>"Sign your name. </a:t>
            </a:r>
            <a:endParaRPr lang="en-US" sz="28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038926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672DBB-EBD6-B261-C574-3C223563767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A17436D8-707A-05F2-F874-5E9A91EC87FC}"/>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354142D8-C42A-5EB4-185F-0302DCFB9999}"/>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18</a:t>
            </a:fld>
            <a:endParaRPr lang="en-US" spc="5" dirty="0"/>
          </a:p>
        </p:txBody>
      </p:sp>
      <p:sp>
        <p:nvSpPr>
          <p:cNvPr id="6" name="TextBox 5">
            <a:extLst>
              <a:ext uri="{FF2B5EF4-FFF2-40B4-BE49-F238E27FC236}">
                <a16:creationId xmlns:a16="http://schemas.microsoft.com/office/drawing/2014/main" id="{FF3E8672-1E58-5768-1B6E-BBED30DD02A7}"/>
              </a:ext>
            </a:extLst>
          </p:cNvPr>
          <p:cNvSpPr txBox="1"/>
          <p:nvPr/>
        </p:nvSpPr>
        <p:spPr>
          <a:xfrm>
            <a:off x="228600" y="152400"/>
            <a:ext cx="11734800" cy="6493701"/>
          </a:xfrm>
          <a:prstGeom prst="rect">
            <a:avLst/>
          </a:prstGeom>
          <a:noFill/>
        </p:spPr>
        <p:txBody>
          <a:bodyPr wrap="square">
            <a:spAutoFit/>
          </a:bodyPr>
          <a:lstStyle/>
          <a:p>
            <a:pPr marL="0" marR="0">
              <a:lnSpc>
                <a:spcPct val="115000"/>
              </a:lnSpc>
              <a:spcAft>
                <a:spcPts val="800"/>
              </a:spcAft>
              <a:buNone/>
            </a:pPr>
            <a:r>
              <a:rPr lang="en-US" sz="4000" i="1" kern="100" dirty="0">
                <a:solidFill>
                  <a:schemeClr val="bg1"/>
                </a:solidFill>
                <a:effectLst/>
                <a:ea typeface="Aptos" panose="020B0004020202020204" pitchFamily="34" charset="0"/>
                <a:cs typeface="Times New Roman" panose="02020603050405020304" pitchFamily="18" charset="0"/>
              </a:rPr>
              <a:t>	Put your name on the church book. Join a church. Bring your letter in." </a:t>
            </a:r>
            <a:r>
              <a:rPr lang="en-US" sz="4000" kern="100" dirty="0">
                <a:solidFill>
                  <a:schemeClr val="bg1"/>
                </a:solidFill>
                <a:effectLst/>
                <a:ea typeface="Aptos" panose="020B0004020202020204" pitchFamily="34" charset="0"/>
                <a:cs typeface="Times New Roman" panose="02020603050405020304" pitchFamily="18" charset="0"/>
              </a:rPr>
              <a:t>I </a:t>
            </a:r>
            <a:r>
              <a:rPr lang="en-US" sz="4000" kern="100" dirty="0" err="1">
                <a:solidFill>
                  <a:schemeClr val="bg1"/>
                </a:solidFill>
                <a:effectLst/>
                <a:ea typeface="Aptos" panose="020B0004020202020204" pitchFamily="34" charset="0"/>
                <a:cs typeface="Times New Roman" panose="02020603050405020304" pitchFamily="18" charset="0"/>
              </a:rPr>
              <a:t>ain't</a:t>
            </a:r>
            <a:r>
              <a:rPr lang="en-US" sz="4000" kern="100" dirty="0">
                <a:solidFill>
                  <a:schemeClr val="bg1"/>
                </a:solidFill>
                <a:effectLst/>
                <a:ea typeface="Aptos" panose="020B0004020202020204" pitchFamily="34" charset="0"/>
                <a:cs typeface="Times New Roman" panose="02020603050405020304" pitchFamily="18" charset="0"/>
              </a:rPr>
              <a:t> got nothing again' it, if the other has already took place. If you've been born again, all right. You don't care where your letter is at anyhow, it's in heaven, not written on a piece of paper, but on a Lamb's skin by Lamb's Blood… </a:t>
            </a:r>
          </a:p>
          <a:p>
            <a:pPr marL="0" marR="0">
              <a:lnSpc>
                <a:spcPct val="115000"/>
              </a:lnSpc>
              <a:spcAft>
                <a:spcPts val="800"/>
              </a:spcAft>
              <a:buNone/>
            </a:pPr>
            <a:r>
              <a:rPr lang="en-US" sz="4000" kern="100" dirty="0">
                <a:solidFill>
                  <a:schemeClr val="bg1"/>
                </a:solidFill>
                <a:ea typeface="Aptos" panose="020B0004020202020204" pitchFamily="34" charset="0"/>
                <a:cs typeface="Times New Roman" panose="02020603050405020304" pitchFamily="18" charset="0"/>
              </a:rPr>
              <a:t>	</a:t>
            </a:r>
            <a:r>
              <a:rPr lang="en-US" sz="4000" kern="100" dirty="0">
                <a:solidFill>
                  <a:schemeClr val="bg1"/>
                </a:solidFill>
                <a:effectLst/>
                <a:ea typeface="Aptos" panose="020B0004020202020204" pitchFamily="34" charset="0"/>
                <a:cs typeface="Times New Roman" panose="02020603050405020304" pitchFamily="18" charset="0"/>
              </a:rPr>
              <a:t>When God called you, He calls you to separate from that kind of a life and walk a different life.</a:t>
            </a:r>
          </a:p>
          <a:p>
            <a:pPr algn="r">
              <a:lnSpc>
                <a:spcPct val="115000"/>
              </a:lnSpc>
              <a:spcAft>
                <a:spcPts val="800"/>
              </a:spcAft>
            </a:pPr>
            <a:r>
              <a:rPr lang="en-US" sz="2800" dirty="0">
                <a:solidFill>
                  <a:schemeClr val="bg1"/>
                </a:solidFill>
              </a:rPr>
              <a:t>55-1116</a:t>
            </a:r>
            <a:endParaRPr lang="en-US" sz="28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805558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39260-77AF-FF30-46E7-BDFBA4099B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09600" y="685800"/>
            <a:ext cx="4343400" cy="3514725"/>
          </a:xfrm>
          <a:prstGeom prst="rect">
            <a:avLst/>
          </a:prstGeom>
        </p:spPr>
      </p:pic>
      <p:sp>
        <p:nvSpPr>
          <p:cNvPr id="2" name="Footer Placeholder 1">
            <a:extLst>
              <a:ext uri="{FF2B5EF4-FFF2-40B4-BE49-F238E27FC236}">
                <a16:creationId xmlns:a16="http://schemas.microsoft.com/office/drawing/2014/main" id="{0FDA3B72-A76E-0391-1BC0-2FC6AB22FA83}"/>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645A6686-5C61-9687-504C-0C15D441CB04}"/>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4BECBE8E-768D-F86B-3386-F06351FD922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19</a:t>
            </a:fld>
            <a:endParaRPr lang="en-US" spc="5" dirty="0"/>
          </a:p>
        </p:txBody>
      </p:sp>
      <p:sp>
        <p:nvSpPr>
          <p:cNvPr id="6" name="TextBox 5">
            <a:extLst>
              <a:ext uri="{FF2B5EF4-FFF2-40B4-BE49-F238E27FC236}">
                <a16:creationId xmlns:a16="http://schemas.microsoft.com/office/drawing/2014/main" id="{2215B733-64D0-83E8-A2EC-D8AC8B165AF3}"/>
              </a:ext>
            </a:extLst>
          </p:cNvPr>
          <p:cNvSpPr txBox="1"/>
          <p:nvPr/>
        </p:nvSpPr>
        <p:spPr>
          <a:xfrm>
            <a:off x="4648200" y="533400"/>
            <a:ext cx="6934200" cy="4524315"/>
          </a:xfrm>
          <a:prstGeom prst="rect">
            <a:avLst/>
          </a:prstGeom>
          <a:noFill/>
        </p:spPr>
        <p:txBody>
          <a:bodyPr wrap="square">
            <a:spAutoFit/>
          </a:bodyPr>
          <a:lstStyle/>
          <a:p>
            <a:r>
              <a:rPr lang="en-US" sz="4800" b="1" dirty="0">
                <a:solidFill>
                  <a:schemeClr val="bg1"/>
                </a:solidFill>
              </a:rPr>
              <a:t>JOHN 15:19</a:t>
            </a:r>
          </a:p>
          <a:p>
            <a:r>
              <a:rPr lang="en-US" sz="4000" i="1" dirty="0">
                <a:solidFill>
                  <a:schemeClr val="bg1"/>
                </a:solidFill>
              </a:rPr>
              <a:t>	If ye were of the world, the world would love his own: but because ye are not of the world, but I have chosen you out of the world, therefore the world </a:t>
            </a:r>
            <a:r>
              <a:rPr lang="en-US" sz="4000" i="1" dirty="0" err="1">
                <a:solidFill>
                  <a:schemeClr val="bg1"/>
                </a:solidFill>
              </a:rPr>
              <a:t>hateth</a:t>
            </a:r>
            <a:r>
              <a:rPr lang="en-US" sz="4000" i="1" dirty="0">
                <a:solidFill>
                  <a:schemeClr val="bg1"/>
                </a:solidFill>
              </a:rPr>
              <a:t> you.</a:t>
            </a:r>
          </a:p>
        </p:txBody>
      </p:sp>
    </p:spTree>
    <p:extLst>
      <p:ext uri="{BB962C8B-B14F-4D97-AF65-F5344CB8AC3E}">
        <p14:creationId xmlns:p14="http://schemas.microsoft.com/office/powerpoint/2010/main" val="2831380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F836-2AD8-4DC6-8AAF-56E4F6EB1282}"/>
              </a:ext>
            </a:extLst>
          </p:cNvPr>
          <p:cNvSpPr>
            <a:spLocks noGrp="1"/>
          </p:cNvSpPr>
          <p:nvPr>
            <p:ph type="ctrTitle"/>
          </p:nvPr>
        </p:nvSpPr>
        <p:spPr>
          <a:xfrm>
            <a:off x="2707533" y="1299796"/>
            <a:ext cx="3981855" cy="2129204"/>
          </a:xfrm>
        </p:spPr>
        <p:txBody>
          <a:bodyPr>
            <a:normAutofit/>
          </a:bodyPr>
          <a:lstStyle/>
          <a:p>
            <a:endParaRPr lang="en-US" sz="4050" dirty="0">
              <a:solidFill>
                <a:schemeClr val="bg1"/>
              </a:solidFill>
            </a:endParaRPr>
          </a:p>
        </p:txBody>
      </p:sp>
      <p:sp>
        <p:nvSpPr>
          <p:cNvPr id="3" name="Subtitle 2">
            <a:extLst>
              <a:ext uri="{FF2B5EF4-FFF2-40B4-BE49-F238E27FC236}">
                <a16:creationId xmlns:a16="http://schemas.microsoft.com/office/drawing/2014/main" id="{6F43B0C1-595E-46C8-BA1F-FA2973340F88}"/>
              </a:ext>
            </a:extLst>
          </p:cNvPr>
          <p:cNvSpPr>
            <a:spLocks noGrp="1"/>
          </p:cNvSpPr>
          <p:nvPr>
            <p:ph type="subTitle" idx="1"/>
          </p:nvPr>
        </p:nvSpPr>
        <p:spPr>
          <a:xfrm>
            <a:off x="2707533" y="3662073"/>
            <a:ext cx="3388466" cy="898590"/>
          </a:xfrm>
        </p:spPr>
        <p:txBody>
          <a:bodyPr>
            <a:normAutofit/>
          </a:bodyPr>
          <a:lstStyle/>
          <a:p>
            <a:endParaRPr lang="en-US" sz="1500" dirty="0">
              <a:solidFill>
                <a:schemeClr val="bg1"/>
              </a:solidFill>
            </a:endParaRPr>
          </a:p>
        </p:txBody>
      </p:sp>
      <p:pic>
        <p:nvPicPr>
          <p:cNvPr id="4" name="Picture 3" descr="A picture containing building, dome, colored, large&#10;&#10;Description automatically generated">
            <a:extLst>
              <a:ext uri="{FF2B5EF4-FFF2-40B4-BE49-F238E27FC236}">
                <a16:creationId xmlns:a16="http://schemas.microsoft.com/office/drawing/2014/main" id="{F4170720-CD63-48D1-8973-E0AFD9238B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
          <a:stretch/>
        </p:blipFill>
        <p:spPr>
          <a:xfrm>
            <a:off x="6579268" y="2062059"/>
            <a:ext cx="4088732" cy="3938693"/>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pic>
        <p:nvPicPr>
          <p:cNvPr id="5" name="Picture 4">
            <a:extLst>
              <a:ext uri="{FF2B5EF4-FFF2-40B4-BE49-F238E27FC236}">
                <a16:creationId xmlns:a16="http://schemas.microsoft.com/office/drawing/2014/main" id="{B0D95B4D-A453-40DF-B664-72DF7EB4B2D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 y="76200"/>
            <a:ext cx="12115800" cy="6858000"/>
          </a:xfrm>
          <a:prstGeom prst="rect">
            <a:avLst/>
          </a:prstGeom>
        </p:spPr>
      </p:pic>
      <p:sp>
        <p:nvSpPr>
          <p:cNvPr id="6" name="TextBox 5">
            <a:extLst>
              <a:ext uri="{FF2B5EF4-FFF2-40B4-BE49-F238E27FC236}">
                <a16:creationId xmlns:a16="http://schemas.microsoft.com/office/drawing/2014/main" id="{06A95643-729F-4A4F-A4DC-A41CD404B9E8}"/>
              </a:ext>
            </a:extLst>
          </p:cNvPr>
          <p:cNvSpPr txBox="1"/>
          <p:nvPr/>
        </p:nvSpPr>
        <p:spPr>
          <a:xfrm rot="16200000">
            <a:off x="-1183493" y="2028617"/>
            <a:ext cx="6234554" cy="2800767"/>
          </a:xfrm>
          <a:prstGeom prst="rect">
            <a:avLst/>
          </a:prstGeom>
          <a:solidFill>
            <a:schemeClr val="accent4">
              <a:lumMod val="75000"/>
              <a:alpha val="54000"/>
            </a:schemeClr>
          </a:solidFill>
        </p:spPr>
        <p:txBody>
          <a:bodyPr wrap="square" rtlCol="0">
            <a:spAutoFit/>
          </a:bodyPr>
          <a:lstStyle/>
          <a:p>
            <a:r>
              <a:rPr lang="en-US" sz="8800" spc="-150" dirty="0">
                <a:solidFill>
                  <a:schemeClr val="bg1"/>
                </a:solidFill>
                <a:latin typeface="Candara" panose="020E0502030303020204" pitchFamily="34" charset="0"/>
              </a:rPr>
              <a:t>Birthdays &amp; </a:t>
            </a:r>
            <a:r>
              <a:rPr lang="en-US" sz="8800" spc="-300" dirty="0">
                <a:solidFill>
                  <a:schemeClr val="bg1"/>
                </a:solidFill>
                <a:latin typeface="Candara" panose="020E0502030303020204" pitchFamily="34" charset="0"/>
              </a:rPr>
              <a:t>Anniversaries</a:t>
            </a:r>
            <a:endParaRPr lang="en-US" sz="2800" i="1" spc="-300" dirty="0">
              <a:solidFill>
                <a:schemeClr val="bg1">
                  <a:lumMod val="95000"/>
                </a:schemeClr>
              </a:solidFill>
              <a:latin typeface="Candara" panose="020E0502030303020204" pitchFamily="34" charset="0"/>
            </a:endParaRPr>
          </a:p>
        </p:txBody>
      </p:sp>
      <p:sp>
        <p:nvSpPr>
          <p:cNvPr id="7" name="TextBox 6">
            <a:extLst>
              <a:ext uri="{FF2B5EF4-FFF2-40B4-BE49-F238E27FC236}">
                <a16:creationId xmlns:a16="http://schemas.microsoft.com/office/drawing/2014/main" id="{0AA6BF06-27BC-86A1-B35E-A19B60A14B58}"/>
              </a:ext>
            </a:extLst>
          </p:cNvPr>
          <p:cNvSpPr txBox="1"/>
          <p:nvPr/>
        </p:nvSpPr>
        <p:spPr>
          <a:xfrm>
            <a:off x="4648200" y="2743200"/>
            <a:ext cx="7089815" cy="3170099"/>
          </a:xfrm>
          <a:prstGeom prst="rect">
            <a:avLst/>
          </a:prstGeom>
          <a:solidFill>
            <a:schemeClr val="accent2">
              <a:lumMod val="50000"/>
            </a:schemeClr>
          </a:solidFill>
        </p:spPr>
        <p:txBody>
          <a:bodyPr wrap="square" rtlCol="0">
            <a:spAutoFit/>
          </a:bodyPr>
          <a:lstStyle/>
          <a:p>
            <a:r>
              <a:rPr lang="en-US" sz="4000" dirty="0">
                <a:solidFill>
                  <a:schemeClr val="bg1"/>
                </a:solidFill>
              </a:rPr>
              <a:t>Oct. 18</a:t>
            </a:r>
            <a:r>
              <a:rPr lang="en-US" sz="4000" baseline="30000" dirty="0">
                <a:solidFill>
                  <a:schemeClr val="bg1"/>
                </a:solidFill>
              </a:rPr>
              <a:t>th</a:t>
            </a:r>
            <a:r>
              <a:rPr lang="en-US" sz="4000" dirty="0">
                <a:solidFill>
                  <a:schemeClr val="bg1"/>
                </a:solidFill>
              </a:rPr>
              <a:t> Joseph Drum, </a:t>
            </a:r>
          </a:p>
          <a:p>
            <a:r>
              <a:rPr lang="en-US" sz="4000" dirty="0">
                <a:solidFill>
                  <a:schemeClr val="bg1"/>
                </a:solidFill>
              </a:rPr>
              <a:t>	Daniel Cockman</a:t>
            </a:r>
          </a:p>
          <a:p>
            <a:r>
              <a:rPr lang="en-US" sz="4000" dirty="0">
                <a:solidFill>
                  <a:schemeClr val="bg1"/>
                </a:solidFill>
              </a:rPr>
              <a:t>Oct. 23</a:t>
            </a:r>
            <a:r>
              <a:rPr lang="en-US" sz="4000" baseline="30000" dirty="0">
                <a:solidFill>
                  <a:schemeClr val="bg1"/>
                </a:solidFill>
              </a:rPr>
              <a:t>rd</a:t>
            </a:r>
            <a:r>
              <a:rPr lang="en-US" sz="4000" dirty="0">
                <a:solidFill>
                  <a:schemeClr val="bg1"/>
                </a:solidFill>
              </a:rPr>
              <a:t> Ethan McCafferty</a:t>
            </a:r>
          </a:p>
          <a:p>
            <a:endParaRPr lang="en-US" sz="4000" dirty="0">
              <a:solidFill>
                <a:schemeClr val="bg1"/>
              </a:solidFill>
            </a:endParaRPr>
          </a:p>
          <a:p>
            <a:r>
              <a:rPr lang="en-US" sz="4000" dirty="0">
                <a:solidFill>
                  <a:schemeClr val="bg1"/>
                </a:solidFill>
              </a:rPr>
              <a:t>Oct. 25</a:t>
            </a:r>
            <a:r>
              <a:rPr lang="en-US" sz="4000" baseline="30000" dirty="0">
                <a:solidFill>
                  <a:schemeClr val="bg1"/>
                </a:solidFill>
              </a:rPr>
              <a:t>th</a:t>
            </a:r>
            <a:r>
              <a:rPr lang="en-US" sz="4000" dirty="0">
                <a:solidFill>
                  <a:schemeClr val="bg1"/>
                </a:solidFill>
              </a:rPr>
              <a:t> Fall Festival  (Noon)</a:t>
            </a:r>
          </a:p>
        </p:txBody>
      </p:sp>
      <p:sp>
        <p:nvSpPr>
          <p:cNvPr id="8" name="Date Placeholder 7">
            <a:extLst>
              <a:ext uri="{FF2B5EF4-FFF2-40B4-BE49-F238E27FC236}">
                <a16:creationId xmlns:a16="http://schemas.microsoft.com/office/drawing/2014/main" id="{4600C00F-D5FA-C028-B6F1-B95D1FDE05AF}"/>
              </a:ext>
            </a:extLst>
          </p:cNvPr>
          <p:cNvSpPr>
            <a:spLocks noGrp="1"/>
          </p:cNvSpPr>
          <p:nvPr>
            <p:ph type="dt" sz="half" idx="10"/>
          </p:nvPr>
        </p:nvSpPr>
        <p:spPr/>
        <p:txBody>
          <a:bodyPr/>
          <a:lstStyle/>
          <a:p>
            <a:r>
              <a:rPr lang="en-US"/>
              <a:t>10-19-2025</a:t>
            </a:r>
          </a:p>
        </p:txBody>
      </p:sp>
      <p:sp>
        <p:nvSpPr>
          <p:cNvPr id="9" name="Footer Placeholder 8">
            <a:extLst>
              <a:ext uri="{FF2B5EF4-FFF2-40B4-BE49-F238E27FC236}">
                <a16:creationId xmlns:a16="http://schemas.microsoft.com/office/drawing/2014/main" id="{371F2DFE-AEFD-7419-FD94-9BD027D47460}"/>
              </a:ext>
            </a:extLst>
          </p:cNvPr>
          <p:cNvSpPr>
            <a:spLocks noGrp="1"/>
          </p:cNvSpPr>
          <p:nvPr>
            <p:ph type="ftr" sz="quarter" idx="11"/>
          </p:nvPr>
        </p:nvSpPr>
        <p:spPr/>
        <p:txBody>
          <a:bodyPr/>
          <a:lstStyle/>
          <a:p>
            <a:r>
              <a:rPr lang="en-US"/>
              <a:t>The Sacred Search 3</a:t>
            </a:r>
          </a:p>
        </p:txBody>
      </p:sp>
      <p:sp>
        <p:nvSpPr>
          <p:cNvPr id="10" name="Slide Number Placeholder 9">
            <a:extLst>
              <a:ext uri="{FF2B5EF4-FFF2-40B4-BE49-F238E27FC236}">
                <a16:creationId xmlns:a16="http://schemas.microsoft.com/office/drawing/2014/main" id="{5E1824BA-F84A-3D99-5AB9-9B46A1CF8639}"/>
              </a:ext>
            </a:extLst>
          </p:cNvPr>
          <p:cNvSpPr>
            <a:spLocks noGrp="1"/>
          </p:cNvSpPr>
          <p:nvPr>
            <p:ph type="sldNum" sz="quarter" idx="12"/>
          </p:nvPr>
        </p:nvSpPr>
        <p:spPr/>
        <p:txBody>
          <a:bodyPr/>
          <a:lstStyle/>
          <a:p>
            <a:fld id="{27CE633F-9882-4A5C-83A2-1109D0C73261}" type="slidenum">
              <a:rPr lang="en-US" smtClean="0"/>
              <a:t>2</a:t>
            </a:fld>
            <a:endParaRPr lang="en-US"/>
          </a:p>
        </p:txBody>
      </p:sp>
    </p:spTree>
    <p:extLst>
      <p:ext uri="{BB962C8B-B14F-4D97-AF65-F5344CB8AC3E}">
        <p14:creationId xmlns:p14="http://schemas.microsoft.com/office/powerpoint/2010/main" val="376838047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CD5B8-A632-F5CF-0D86-E3F7B9F5DB32}"/>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083C51D1-6BEA-3DC8-667B-215FE03BADC0}"/>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1ACAF9D1-AD67-6F89-81A8-8C2310B5D3D6}"/>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20</a:t>
            </a:fld>
            <a:endParaRPr lang="en-US" spc="5" dirty="0"/>
          </a:p>
        </p:txBody>
      </p:sp>
      <p:sp>
        <p:nvSpPr>
          <p:cNvPr id="6" name="TextBox 5">
            <a:extLst>
              <a:ext uri="{FF2B5EF4-FFF2-40B4-BE49-F238E27FC236}">
                <a16:creationId xmlns:a16="http://schemas.microsoft.com/office/drawing/2014/main" id="{489BCE2D-6641-A560-1C51-3E1C14D271A5}"/>
              </a:ext>
            </a:extLst>
          </p:cNvPr>
          <p:cNvSpPr txBox="1"/>
          <p:nvPr/>
        </p:nvSpPr>
        <p:spPr>
          <a:xfrm>
            <a:off x="228600" y="152400"/>
            <a:ext cx="11734800" cy="6463308"/>
          </a:xfrm>
          <a:prstGeom prst="rect">
            <a:avLst/>
          </a:prstGeom>
          <a:noFill/>
        </p:spPr>
        <p:txBody>
          <a:bodyPr wrap="square">
            <a:spAutoFit/>
          </a:bodyPr>
          <a:lstStyle/>
          <a:p>
            <a:r>
              <a:rPr lang="en-US" sz="5400" b="1" dirty="0">
                <a:solidFill>
                  <a:schemeClr val="bg1"/>
                </a:solidFill>
              </a:rPr>
              <a:t>HE.THAT.IS.IN.YOU</a:t>
            </a:r>
          </a:p>
          <a:p>
            <a:r>
              <a:rPr lang="en-US" sz="4000" dirty="0">
                <a:solidFill>
                  <a:schemeClr val="bg1"/>
                </a:solidFill>
              </a:rPr>
              <a:t>	18 And if Christ is in you, the works of Christ you will do... (John 14:12) But if you're still living your own life, then your own works you'll do. If Christ is in you, "</a:t>
            </a:r>
            <a:r>
              <a:rPr lang="en-US" sz="4000" i="1" dirty="0">
                <a:solidFill>
                  <a:schemeClr val="bg1"/>
                </a:solidFill>
              </a:rPr>
              <a:t>He that's in you is greater than he that's in the world." 	</a:t>
            </a:r>
            <a:r>
              <a:rPr lang="en-US" sz="4000" dirty="0">
                <a:solidFill>
                  <a:schemeClr val="bg1"/>
                </a:solidFill>
              </a:rPr>
              <a:t>If your doubts, </a:t>
            </a:r>
            <a:r>
              <a:rPr lang="en-US" sz="4000" dirty="0" err="1">
                <a:solidFill>
                  <a:schemeClr val="bg1"/>
                </a:solidFill>
              </a:rPr>
              <a:t>flusterations</a:t>
            </a:r>
            <a:r>
              <a:rPr lang="en-US" sz="4000" dirty="0">
                <a:solidFill>
                  <a:schemeClr val="bg1"/>
                </a:solidFill>
              </a:rPr>
              <a:t> about God's promise is in you, then Christ isn't there; you're only worked up. But if the Life, if Christ is living in you, His Word He will recognize and His promise He'll do. 													63-1110 </a:t>
            </a:r>
          </a:p>
        </p:txBody>
      </p:sp>
    </p:spTree>
    <p:extLst>
      <p:ext uri="{BB962C8B-B14F-4D97-AF65-F5344CB8AC3E}">
        <p14:creationId xmlns:p14="http://schemas.microsoft.com/office/powerpoint/2010/main" val="4845283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52400"/>
            <a:ext cx="11506200" cy="4524315"/>
          </a:xfrm>
          <a:prstGeom prst="rect">
            <a:avLst/>
          </a:prstGeom>
        </p:spPr>
        <p:txBody>
          <a:bodyPr wrap="square">
            <a:spAutoFit/>
          </a:bodyPr>
          <a:lstStyle/>
          <a:p>
            <a:r>
              <a:rPr lang="en-US" sz="4800" b="1" dirty="0">
                <a:solidFill>
                  <a:schemeClr val="bg1"/>
                </a:solidFill>
              </a:rPr>
              <a:t>*CALLING.JESUS.ON.THE.SCENE</a:t>
            </a:r>
            <a:endParaRPr lang="en-US" sz="4000" dirty="0">
              <a:solidFill>
                <a:schemeClr val="bg1"/>
              </a:solidFill>
            </a:endParaRPr>
          </a:p>
          <a:p>
            <a:r>
              <a:rPr lang="en-US" sz="4000" dirty="0">
                <a:solidFill>
                  <a:schemeClr val="bg1"/>
                </a:solidFill>
              </a:rPr>
              <a:t>	72    …Oh, if we tonight could only catch that vision: the very Jehovah that made the heavens and earth is right in this little vessel of ours, while we're sailing life's solemn main. </a:t>
            </a:r>
            <a:r>
              <a:rPr lang="en-US" sz="4000" b="1" u="sng" dirty="0">
                <a:solidFill>
                  <a:schemeClr val="bg1"/>
                </a:solidFill>
              </a:rPr>
              <a:t>For the Holy Ghost is Jehovah in Spirit form in you</a:t>
            </a:r>
            <a:r>
              <a:rPr lang="en-US" sz="4000" dirty="0">
                <a:solidFill>
                  <a:schemeClr val="bg1"/>
                </a:solidFill>
              </a:rPr>
              <a:t>.</a:t>
            </a:r>
          </a:p>
          <a:p>
            <a:pPr algn="r"/>
            <a:r>
              <a:rPr lang="en-US" sz="4000" dirty="0">
                <a:solidFill>
                  <a:schemeClr val="bg1"/>
                </a:solidFill>
              </a:rPr>
              <a:t>63-0804</a:t>
            </a:r>
          </a:p>
        </p:txBody>
      </p:sp>
      <p:sp>
        <p:nvSpPr>
          <p:cNvPr id="3" name="Date Placeholder 2">
            <a:extLst>
              <a:ext uri="{FF2B5EF4-FFF2-40B4-BE49-F238E27FC236}">
                <a16:creationId xmlns:a16="http://schemas.microsoft.com/office/drawing/2014/main" id="{20922E2F-F5D6-ACD2-A8BE-FB8C40767DAA}"/>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Footer Placeholder 3">
            <a:extLst>
              <a:ext uri="{FF2B5EF4-FFF2-40B4-BE49-F238E27FC236}">
                <a16:creationId xmlns:a16="http://schemas.microsoft.com/office/drawing/2014/main" id="{C3CBC11F-5D35-9A57-4D52-A7AAD35D463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5" name="Slide Number Placeholder 4">
            <a:extLst>
              <a:ext uri="{FF2B5EF4-FFF2-40B4-BE49-F238E27FC236}">
                <a16:creationId xmlns:a16="http://schemas.microsoft.com/office/drawing/2014/main" id="{78646561-5304-60D1-C975-9120705719B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21</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C7E34F-2FA4-0CCC-7BF8-7A650F1D32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391400" y="266968"/>
            <a:ext cx="4953000" cy="5972175"/>
          </a:xfrm>
          <a:prstGeom prst="rect">
            <a:avLst/>
          </a:prstGeom>
          <a:ln>
            <a:noFill/>
          </a:ln>
          <a:effectLst>
            <a:softEdge rad="112500"/>
          </a:effectLst>
        </p:spPr>
      </p:pic>
      <p:sp>
        <p:nvSpPr>
          <p:cNvPr id="2" name="Footer Placeholder 1">
            <a:extLst>
              <a:ext uri="{FF2B5EF4-FFF2-40B4-BE49-F238E27FC236}">
                <a16:creationId xmlns:a16="http://schemas.microsoft.com/office/drawing/2014/main" id="{96A2E61C-7498-8295-AA9C-1538C2DE80B0}"/>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3F951346-4FA7-27B6-AB0D-E154F30ED257}"/>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300F3C22-1ADA-1C2F-3CD9-F091AEF07478}"/>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22</a:t>
            </a:fld>
            <a:endParaRPr lang="en-US" spc="5" dirty="0"/>
          </a:p>
        </p:txBody>
      </p:sp>
      <p:sp>
        <p:nvSpPr>
          <p:cNvPr id="6" name="TextBox 5">
            <a:extLst>
              <a:ext uri="{FF2B5EF4-FFF2-40B4-BE49-F238E27FC236}">
                <a16:creationId xmlns:a16="http://schemas.microsoft.com/office/drawing/2014/main" id="{4FA697CA-9EBC-818A-EFC0-951CAFFD5104}"/>
              </a:ext>
            </a:extLst>
          </p:cNvPr>
          <p:cNvSpPr txBox="1"/>
          <p:nvPr/>
        </p:nvSpPr>
        <p:spPr>
          <a:xfrm>
            <a:off x="228600" y="143113"/>
            <a:ext cx="8153400" cy="6309420"/>
          </a:xfrm>
          <a:prstGeom prst="rect">
            <a:avLst/>
          </a:prstGeom>
          <a:noFill/>
        </p:spPr>
        <p:txBody>
          <a:bodyPr wrap="square">
            <a:spAutoFit/>
          </a:bodyPr>
          <a:lstStyle/>
          <a:p>
            <a:r>
              <a:rPr lang="en-US" sz="4400" b="1" u="sng" dirty="0">
                <a:solidFill>
                  <a:schemeClr val="bg1"/>
                </a:solidFill>
              </a:rPr>
              <a:t>Separation vs. Isolation</a:t>
            </a:r>
          </a:p>
          <a:p>
            <a:r>
              <a:rPr lang="en-US" sz="3600" dirty="0">
                <a:solidFill>
                  <a:schemeClr val="bg1"/>
                </a:solidFill>
              </a:rPr>
              <a:t>	Jesus prayed that his followers would be in the world but not of it (John 17:15). Christians are called to be salt and light in the world, (interaction) not isolation from it. </a:t>
            </a:r>
          </a:p>
          <a:p>
            <a:r>
              <a:rPr lang="en-US" sz="3600" dirty="0">
                <a:solidFill>
                  <a:schemeClr val="bg1"/>
                </a:solidFill>
              </a:rPr>
              <a:t>	Paul clarified that he wasn't telling believers to "</a:t>
            </a:r>
            <a:r>
              <a:rPr lang="en-US" sz="3600" i="1" dirty="0">
                <a:solidFill>
                  <a:schemeClr val="bg1"/>
                </a:solidFill>
              </a:rPr>
              <a:t>have nothing to do with people of this world who are immoral</a:t>
            </a:r>
            <a:r>
              <a:rPr lang="en-US" sz="3600" dirty="0">
                <a:solidFill>
                  <a:schemeClr val="bg1"/>
                </a:solidFill>
              </a:rPr>
              <a:t>" </a:t>
            </a:r>
            <a:r>
              <a:rPr lang="en-US" sz="3600" spc="-150" dirty="0">
                <a:solidFill>
                  <a:schemeClr val="bg1"/>
                </a:solidFill>
              </a:rPr>
              <a:t>but specifically to avoid associating with those in the church who are unrepentant. Rom. 16:17</a:t>
            </a:r>
          </a:p>
        </p:txBody>
      </p:sp>
    </p:spTree>
    <p:extLst>
      <p:ext uri="{BB962C8B-B14F-4D97-AF65-F5344CB8AC3E}">
        <p14:creationId xmlns:p14="http://schemas.microsoft.com/office/powerpoint/2010/main" val="637012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4C2B92-8876-6CD6-2F96-25ACF525FF59}"/>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959627D3-75AD-B6AB-5170-8D5891590BBE}"/>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1EBB90D3-7B01-4E46-49D0-A38834D4C81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23</a:t>
            </a:fld>
            <a:endParaRPr lang="en-US" spc="5" dirty="0"/>
          </a:p>
        </p:txBody>
      </p:sp>
      <p:sp>
        <p:nvSpPr>
          <p:cNvPr id="6" name="TextBox 5">
            <a:extLst>
              <a:ext uri="{FF2B5EF4-FFF2-40B4-BE49-F238E27FC236}">
                <a16:creationId xmlns:a16="http://schemas.microsoft.com/office/drawing/2014/main" id="{77275BA3-AFB6-987A-1580-833D8FED7B52}"/>
              </a:ext>
            </a:extLst>
          </p:cNvPr>
          <p:cNvSpPr txBox="1"/>
          <p:nvPr/>
        </p:nvSpPr>
        <p:spPr>
          <a:xfrm>
            <a:off x="228600" y="152401"/>
            <a:ext cx="11811000" cy="5755422"/>
          </a:xfrm>
          <a:prstGeom prst="rect">
            <a:avLst/>
          </a:prstGeom>
          <a:noFill/>
        </p:spPr>
        <p:txBody>
          <a:bodyPr wrap="square">
            <a:spAutoFit/>
          </a:bodyPr>
          <a:lstStyle/>
          <a:p>
            <a:r>
              <a:rPr lang="en-US" sz="4800" i="1" dirty="0">
                <a:solidFill>
                  <a:schemeClr val="bg1"/>
                </a:solidFill>
              </a:rPr>
              <a:t>Example: </a:t>
            </a:r>
            <a:r>
              <a:rPr lang="en-US" sz="4800" b="1" dirty="0">
                <a:solidFill>
                  <a:schemeClr val="bg1"/>
                </a:solidFill>
              </a:rPr>
              <a:t>ACTS 17:26-28</a:t>
            </a:r>
          </a:p>
          <a:p>
            <a:r>
              <a:rPr lang="en-US" sz="4000" i="1" dirty="0">
                <a:solidFill>
                  <a:schemeClr val="bg1"/>
                </a:solidFill>
              </a:rPr>
              <a:t>	And hath made of one blood all nations of men for to dwell on all the face of the earth, and hath deter-mined the times before appointed, and the bounds of their habitation; 27 That they should seek the Lord, if haply they might feel after him, and find him, though he be not far from every one of us: 28 For in him we live, and move, and have our being; as certain also of your own poets have said, For we are also his offspring. </a:t>
            </a:r>
          </a:p>
        </p:txBody>
      </p:sp>
    </p:spTree>
    <p:extLst>
      <p:ext uri="{BB962C8B-B14F-4D97-AF65-F5344CB8AC3E}">
        <p14:creationId xmlns:p14="http://schemas.microsoft.com/office/powerpoint/2010/main" val="7828653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E52EB2-6EB9-5BD2-B576-3E94689F24A8}"/>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33BF3B19-672B-0A09-D695-760253E22825}"/>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EE327860-3ED0-7D95-ED36-26C6754FBD22}"/>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24</a:t>
            </a:fld>
            <a:endParaRPr lang="en-US" spc="5" dirty="0"/>
          </a:p>
        </p:txBody>
      </p:sp>
      <p:sp>
        <p:nvSpPr>
          <p:cNvPr id="6" name="TextBox 5">
            <a:extLst>
              <a:ext uri="{FF2B5EF4-FFF2-40B4-BE49-F238E27FC236}">
                <a16:creationId xmlns:a16="http://schemas.microsoft.com/office/drawing/2014/main" id="{233F1EC1-E577-9FD8-4B5E-7E62CAC49EBE}"/>
              </a:ext>
            </a:extLst>
          </p:cNvPr>
          <p:cNvSpPr txBox="1"/>
          <p:nvPr/>
        </p:nvSpPr>
        <p:spPr>
          <a:xfrm>
            <a:off x="228600" y="152401"/>
            <a:ext cx="11658600" cy="6485542"/>
          </a:xfrm>
          <a:prstGeom prst="rect">
            <a:avLst/>
          </a:prstGeom>
          <a:noFill/>
        </p:spPr>
        <p:txBody>
          <a:bodyPr wrap="square">
            <a:spAutoFit/>
          </a:bodyPr>
          <a:lstStyle/>
          <a:p>
            <a:r>
              <a:rPr lang="en-US" sz="4800" b="1" dirty="0">
                <a:solidFill>
                  <a:schemeClr val="bg1"/>
                </a:solidFill>
              </a:rPr>
              <a:t>ROMANS 1:18-20</a:t>
            </a:r>
          </a:p>
          <a:p>
            <a:r>
              <a:rPr lang="en-US" sz="4000" dirty="0">
                <a:solidFill>
                  <a:schemeClr val="bg1"/>
                </a:solidFill>
              </a:rPr>
              <a:t>	</a:t>
            </a:r>
            <a:r>
              <a:rPr lang="en-US" sz="4000" i="1" dirty="0">
                <a:solidFill>
                  <a:schemeClr val="bg1"/>
                </a:solidFill>
              </a:rPr>
              <a:t>For the wrath of God is revealed from heaven against all ungodliness and unrighteousness of men, who hold the truth in unrighteousness; 19 Because that which may be known of God is manifest in them; for God hath shewed it unto them. 20 For the invisible things of him from the creation of the world are clearly seen, being understood by the things that are made, even his eternal power and Godhead; so that they are without excuse: </a:t>
            </a:r>
          </a:p>
        </p:txBody>
      </p:sp>
    </p:spTree>
    <p:extLst>
      <p:ext uri="{BB962C8B-B14F-4D97-AF65-F5344CB8AC3E}">
        <p14:creationId xmlns:p14="http://schemas.microsoft.com/office/powerpoint/2010/main" val="185336536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57DB3-A9A2-56A7-B61A-FE7826C31CBD}"/>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8D391C8F-EA7E-5C2C-4451-0B653C0C2157}"/>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4A6A1729-F40D-74D6-CE0B-85C249A75BA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25</a:t>
            </a:fld>
            <a:endParaRPr lang="en-US" spc="5" dirty="0"/>
          </a:p>
        </p:txBody>
      </p:sp>
      <p:sp>
        <p:nvSpPr>
          <p:cNvPr id="6" name="TextBox 5">
            <a:extLst>
              <a:ext uri="{FF2B5EF4-FFF2-40B4-BE49-F238E27FC236}">
                <a16:creationId xmlns:a16="http://schemas.microsoft.com/office/drawing/2014/main" id="{8F14B982-FE2D-E3EA-8064-3A2F5C60E9A8}"/>
              </a:ext>
            </a:extLst>
          </p:cNvPr>
          <p:cNvSpPr txBox="1"/>
          <p:nvPr/>
        </p:nvSpPr>
        <p:spPr>
          <a:xfrm>
            <a:off x="228600" y="152400"/>
            <a:ext cx="11734800" cy="5755422"/>
          </a:xfrm>
          <a:prstGeom prst="rect">
            <a:avLst/>
          </a:prstGeom>
          <a:noFill/>
        </p:spPr>
        <p:txBody>
          <a:bodyPr wrap="square">
            <a:spAutoFit/>
          </a:bodyPr>
          <a:lstStyle/>
          <a:p>
            <a:r>
              <a:rPr lang="en-US" sz="4800" b="1" dirty="0">
                <a:solidFill>
                  <a:schemeClr val="bg1"/>
                </a:solidFill>
              </a:rPr>
              <a:t>THINGS.THAT.ARE.TO.BE</a:t>
            </a:r>
          </a:p>
          <a:p>
            <a:r>
              <a:rPr lang="en-US" sz="4000" dirty="0">
                <a:solidFill>
                  <a:schemeClr val="bg1"/>
                </a:solidFill>
              </a:rPr>
              <a:t>	25  Your birth here was preplanned. Did you know that your being here never originated just at a myth or a thought? Everything was all preplanned by God, before the foundation of the world. The infinite God </a:t>
            </a:r>
            <a:r>
              <a:rPr lang="en-US" sz="4000" dirty="0" err="1">
                <a:solidFill>
                  <a:schemeClr val="bg1"/>
                </a:solidFill>
              </a:rPr>
              <a:t>knowed</a:t>
            </a:r>
            <a:r>
              <a:rPr lang="en-US" sz="4000" dirty="0">
                <a:solidFill>
                  <a:schemeClr val="bg1"/>
                </a:solidFill>
              </a:rPr>
              <a:t>. And to be infinite, He had to know every flea that ever would be in the earth... That's infinite. Our little minds cannot fathom what infinite means. Therefore, there's nothing out of cater.	 </a:t>
            </a:r>
            <a:r>
              <a:rPr lang="en-US" sz="3600" dirty="0">
                <a:solidFill>
                  <a:schemeClr val="bg1"/>
                </a:solidFill>
              </a:rPr>
              <a:t>65-1205 </a:t>
            </a:r>
          </a:p>
        </p:txBody>
      </p:sp>
    </p:spTree>
    <p:extLst>
      <p:ext uri="{BB962C8B-B14F-4D97-AF65-F5344CB8AC3E}">
        <p14:creationId xmlns:p14="http://schemas.microsoft.com/office/powerpoint/2010/main" val="38456587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2BA873-5A08-1540-71CE-5E748505B3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5118" y="1516922"/>
            <a:ext cx="4918891" cy="5201414"/>
          </a:xfrm>
          <a:prstGeom prst="rect">
            <a:avLst/>
          </a:prstGeom>
        </p:spPr>
      </p:pic>
      <p:sp>
        <p:nvSpPr>
          <p:cNvPr id="5" name="Footer Placeholder 4">
            <a:extLst>
              <a:ext uri="{FF2B5EF4-FFF2-40B4-BE49-F238E27FC236}">
                <a16:creationId xmlns:a16="http://schemas.microsoft.com/office/drawing/2014/main" id="{F50F195E-FD1C-593F-14DF-1CF02ED89341}"/>
              </a:ext>
            </a:extLst>
          </p:cNvPr>
          <p:cNvSpPr>
            <a:spLocks noGrp="1"/>
          </p:cNvSpPr>
          <p:nvPr>
            <p:ph type="ftr" sz="quarter" idx="11"/>
          </p:nvPr>
        </p:nvSpPr>
        <p:spPr>
          <a:xfrm>
            <a:off x="1600200" y="6236208"/>
            <a:ext cx="5901189" cy="32004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The Sacred Search 3</a:t>
            </a:r>
          </a:p>
        </p:txBody>
      </p:sp>
      <p:sp>
        <p:nvSpPr>
          <p:cNvPr id="4" name="Date Placeholder 3">
            <a:extLst>
              <a:ext uri="{FF2B5EF4-FFF2-40B4-BE49-F238E27FC236}">
                <a16:creationId xmlns:a16="http://schemas.microsoft.com/office/drawing/2014/main" id="{017F738E-D7EA-A5BE-CC40-0A5BF7F707E4}"/>
              </a:ext>
            </a:extLst>
          </p:cNvPr>
          <p:cNvSpPr>
            <a:spLocks noGrp="1"/>
          </p:cNvSpPr>
          <p:nvPr>
            <p:ph type="dt" sz="half" idx="10"/>
          </p:nvPr>
        </p:nvSpPr>
        <p:spPr>
          <a:xfrm>
            <a:off x="7821429" y="6238816"/>
            <a:ext cx="2753746" cy="32396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10-19-2025</a:t>
            </a:r>
          </a:p>
        </p:txBody>
      </p:sp>
      <p:sp>
        <p:nvSpPr>
          <p:cNvPr id="6" name="Slide Number Placeholder 5">
            <a:extLst>
              <a:ext uri="{FF2B5EF4-FFF2-40B4-BE49-F238E27FC236}">
                <a16:creationId xmlns:a16="http://schemas.microsoft.com/office/drawing/2014/main" id="{6C78BEE6-1530-5A04-D7FC-B7065262EDD0}"/>
              </a:ext>
            </a:extLst>
          </p:cNvPr>
          <p:cNvSpPr>
            <a:spLocks noGrp="1"/>
          </p:cNvSpPr>
          <p:nvPr>
            <p:ph type="sldNum" sz="quarter" idx="12"/>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294A09A9-5501-47C1-A89A-A340965A2BE2}" type="slidenum">
              <a:rPr lang="en-US" smtClean="0"/>
              <a:pPr>
                <a:lnSpc>
                  <a:spcPct val="90000"/>
                </a:lnSpc>
                <a:spcAft>
                  <a:spcPts val="600"/>
                </a:spcAft>
              </a:pPr>
              <a:t>26</a:t>
            </a:fld>
            <a:endParaRPr lang="en-US"/>
          </a:p>
        </p:txBody>
      </p:sp>
      <p:sp>
        <p:nvSpPr>
          <p:cNvPr id="9" name="TextBox 8">
            <a:extLst>
              <a:ext uri="{FF2B5EF4-FFF2-40B4-BE49-F238E27FC236}">
                <a16:creationId xmlns:a16="http://schemas.microsoft.com/office/drawing/2014/main" id="{419C804D-6A10-EAA0-6427-3F660DE1FA50}"/>
              </a:ext>
            </a:extLst>
          </p:cNvPr>
          <p:cNvSpPr txBox="1"/>
          <p:nvPr/>
        </p:nvSpPr>
        <p:spPr>
          <a:xfrm>
            <a:off x="76200" y="154505"/>
            <a:ext cx="4905510" cy="1015663"/>
          </a:xfrm>
          <a:prstGeom prst="rect">
            <a:avLst/>
          </a:prstGeom>
          <a:noFill/>
        </p:spPr>
        <p:txBody>
          <a:bodyPr wrap="none" rtlCol="0">
            <a:spAutoFit/>
          </a:bodyPr>
          <a:lstStyle/>
          <a:p>
            <a:r>
              <a:rPr lang="en-US" sz="6000" b="1" spc="-150" dirty="0">
                <a:solidFill>
                  <a:schemeClr val="bg1"/>
                </a:solidFill>
              </a:rPr>
              <a:t>Grain of Wheat</a:t>
            </a:r>
          </a:p>
        </p:txBody>
      </p:sp>
      <p:sp>
        <p:nvSpPr>
          <p:cNvPr id="3" name="TextBox 2">
            <a:extLst>
              <a:ext uri="{FF2B5EF4-FFF2-40B4-BE49-F238E27FC236}">
                <a16:creationId xmlns:a16="http://schemas.microsoft.com/office/drawing/2014/main" id="{55ED9F36-7559-6544-1E76-940A2BD3E34B}"/>
              </a:ext>
            </a:extLst>
          </p:cNvPr>
          <p:cNvSpPr txBox="1"/>
          <p:nvPr/>
        </p:nvSpPr>
        <p:spPr>
          <a:xfrm>
            <a:off x="5514758" y="270617"/>
            <a:ext cx="6601042" cy="6309420"/>
          </a:xfrm>
          <a:prstGeom prst="rect">
            <a:avLst/>
          </a:prstGeom>
          <a:noFill/>
        </p:spPr>
        <p:txBody>
          <a:bodyPr wrap="square">
            <a:spAutoFit/>
          </a:bodyPr>
          <a:lstStyle/>
          <a:p>
            <a:r>
              <a:rPr lang="en-US" sz="4400" b="1" dirty="0">
                <a:solidFill>
                  <a:schemeClr val="bg1"/>
                </a:solidFill>
                <a:latin typeface="+mj-lt"/>
              </a:rPr>
              <a:t>MODERN.EVENTS </a:t>
            </a:r>
            <a:r>
              <a:rPr lang="en-US" sz="3600" dirty="0">
                <a:solidFill>
                  <a:schemeClr val="bg1"/>
                </a:solidFill>
              </a:rPr>
              <a:t>65-1206 </a:t>
            </a:r>
            <a:endParaRPr lang="en-US" sz="3600" dirty="0">
              <a:solidFill>
                <a:schemeClr val="bg1"/>
              </a:solidFill>
              <a:latin typeface="+mj-lt"/>
            </a:endParaRPr>
          </a:p>
          <a:p>
            <a:r>
              <a:rPr lang="en-US" sz="3600" dirty="0">
                <a:solidFill>
                  <a:schemeClr val="bg1"/>
                </a:solidFill>
                <a:latin typeface="+mj-lt"/>
              </a:rPr>
              <a:t>    God does His Own choosing by His predestinated choosing. He done it in every age, He set forth the man for each age. Fixes his nature, style of preaching, to honor His gift, all that He does is to meet the challenge of that day. God creates that man and sent him. In His Own mind, we are a germ of the gene of God.</a:t>
            </a:r>
            <a:endParaRPr lang="en-US" sz="3600" dirty="0"/>
          </a:p>
        </p:txBody>
      </p:sp>
    </p:spTree>
    <p:extLst>
      <p:ext uri="{BB962C8B-B14F-4D97-AF65-F5344CB8AC3E}">
        <p14:creationId xmlns:p14="http://schemas.microsoft.com/office/powerpoint/2010/main" val="18143196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11CD2-E906-56B8-C161-AF832445F6BF}"/>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475E0F56-7F94-E759-435F-3280D1044EF2}"/>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4C4462C7-5B2E-6D4A-30DD-595686F730B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27</a:t>
            </a:fld>
            <a:endParaRPr lang="en-US" spc="5" dirty="0"/>
          </a:p>
        </p:txBody>
      </p:sp>
      <p:sp>
        <p:nvSpPr>
          <p:cNvPr id="6" name="TextBox 5">
            <a:extLst>
              <a:ext uri="{FF2B5EF4-FFF2-40B4-BE49-F238E27FC236}">
                <a16:creationId xmlns:a16="http://schemas.microsoft.com/office/drawing/2014/main" id="{CF42FCD7-C0DE-C87A-2065-AD4FB133CDEE}"/>
              </a:ext>
            </a:extLst>
          </p:cNvPr>
          <p:cNvSpPr txBox="1"/>
          <p:nvPr/>
        </p:nvSpPr>
        <p:spPr>
          <a:xfrm>
            <a:off x="304800" y="228600"/>
            <a:ext cx="11811000" cy="6124754"/>
          </a:xfrm>
          <a:prstGeom prst="rect">
            <a:avLst/>
          </a:prstGeom>
          <a:noFill/>
        </p:spPr>
        <p:txBody>
          <a:bodyPr wrap="square">
            <a:spAutoFit/>
          </a:bodyPr>
          <a:lstStyle/>
          <a:p>
            <a:r>
              <a:rPr lang="en-US" sz="5400" b="1" dirty="0">
                <a:solidFill>
                  <a:schemeClr val="bg1"/>
                </a:solidFill>
              </a:rPr>
              <a:t>Separation of People </a:t>
            </a:r>
            <a:r>
              <a:rPr lang="en-US" sz="5400" dirty="0">
                <a:solidFill>
                  <a:schemeClr val="bg1"/>
                </a:solidFill>
              </a:rPr>
              <a:t>(Lev. 20:22-26)</a:t>
            </a:r>
            <a:endParaRPr lang="en-US" sz="1600" dirty="0">
              <a:solidFill>
                <a:schemeClr val="bg1"/>
              </a:solidFill>
            </a:endParaRPr>
          </a:p>
          <a:p>
            <a:endParaRPr lang="en-US" sz="1600" dirty="0">
              <a:solidFill>
                <a:schemeClr val="bg1"/>
              </a:solidFill>
            </a:endParaRPr>
          </a:p>
          <a:p>
            <a:r>
              <a:rPr lang="en-US" sz="5400" b="1" dirty="0">
                <a:solidFill>
                  <a:schemeClr val="bg1"/>
                </a:solidFill>
              </a:rPr>
              <a:t>Lev. 20:12 </a:t>
            </a:r>
            <a:r>
              <a:rPr lang="en-US" sz="5400" dirty="0">
                <a:solidFill>
                  <a:schemeClr val="bg1"/>
                </a:solidFill>
              </a:rPr>
              <a:t>“Confusion”</a:t>
            </a:r>
          </a:p>
          <a:p>
            <a:r>
              <a:rPr lang="en-US" sz="5400" dirty="0">
                <a:solidFill>
                  <a:schemeClr val="bg1"/>
                </a:solidFill>
              </a:rPr>
              <a:t>	Apart from Divine order. </a:t>
            </a:r>
            <a:endParaRPr lang="en-US" sz="3200" dirty="0">
              <a:solidFill>
                <a:schemeClr val="bg1"/>
              </a:solidFill>
            </a:endParaRPr>
          </a:p>
          <a:p>
            <a:endParaRPr lang="en-US" sz="3200" dirty="0">
              <a:solidFill>
                <a:schemeClr val="bg1"/>
              </a:solidFill>
            </a:endParaRPr>
          </a:p>
          <a:p>
            <a:r>
              <a:rPr lang="en-US" sz="5400" dirty="0">
                <a:solidFill>
                  <a:schemeClr val="bg1"/>
                </a:solidFill>
              </a:rPr>
              <a:t>LEVITICUS 20:7 </a:t>
            </a:r>
            <a:r>
              <a:rPr lang="en-US" sz="4000" i="1" dirty="0">
                <a:solidFill>
                  <a:schemeClr val="bg1"/>
                </a:solidFill>
              </a:rPr>
              <a:t> Sanctify yourselves therefore, and be ye holy: for I am the LORD your God. 8  And ye shall keep my statutes, and do them: I am the LORD which sanctify you.</a:t>
            </a:r>
            <a:endParaRPr lang="en-US" sz="5400" dirty="0">
              <a:solidFill>
                <a:schemeClr val="bg1"/>
              </a:solidFill>
            </a:endParaRPr>
          </a:p>
        </p:txBody>
      </p:sp>
    </p:spTree>
    <p:extLst>
      <p:ext uri="{BB962C8B-B14F-4D97-AF65-F5344CB8AC3E}">
        <p14:creationId xmlns:p14="http://schemas.microsoft.com/office/powerpoint/2010/main" val="28835857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3EF053-A7C3-6028-60C8-C6974846CE3F}"/>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58E579C9-4712-F8E0-9BF0-C5D0191459F1}"/>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547C0F0E-652E-98EA-7375-087E43E364AD}"/>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28</a:t>
            </a:fld>
            <a:endParaRPr lang="en-US" spc="5" dirty="0"/>
          </a:p>
        </p:txBody>
      </p:sp>
      <p:sp>
        <p:nvSpPr>
          <p:cNvPr id="6" name="TextBox 5">
            <a:extLst>
              <a:ext uri="{FF2B5EF4-FFF2-40B4-BE49-F238E27FC236}">
                <a16:creationId xmlns:a16="http://schemas.microsoft.com/office/drawing/2014/main" id="{C35D50A8-4C04-19B4-A5E2-FE407AB3F896}"/>
              </a:ext>
            </a:extLst>
          </p:cNvPr>
          <p:cNvSpPr txBox="1"/>
          <p:nvPr/>
        </p:nvSpPr>
        <p:spPr>
          <a:xfrm>
            <a:off x="296214" y="76200"/>
            <a:ext cx="11667186" cy="5847755"/>
          </a:xfrm>
          <a:prstGeom prst="rect">
            <a:avLst/>
          </a:prstGeom>
          <a:noFill/>
        </p:spPr>
        <p:txBody>
          <a:bodyPr wrap="square">
            <a:spAutoFit/>
          </a:bodyPr>
          <a:lstStyle/>
          <a:p>
            <a:pPr algn="l">
              <a:buNone/>
            </a:pPr>
            <a:r>
              <a:rPr lang="en-US" sz="5400" b="1" i="0" dirty="0">
                <a:solidFill>
                  <a:schemeClr val="bg1"/>
                </a:solidFill>
                <a:effectLst/>
              </a:rPr>
              <a:t>Deuteronomy 23</a:t>
            </a:r>
          </a:p>
          <a:p>
            <a:pPr algn="l">
              <a:buNone/>
            </a:pPr>
            <a:r>
              <a:rPr lang="en-US" sz="4000" i="1" dirty="0">
                <a:solidFill>
                  <a:schemeClr val="bg1"/>
                </a:solidFill>
              </a:rPr>
              <a:t>	A</a:t>
            </a:r>
            <a:r>
              <a:rPr lang="en-US" sz="4000" b="0" i="1" dirty="0">
                <a:solidFill>
                  <a:schemeClr val="bg1"/>
                </a:solidFill>
                <a:effectLst/>
              </a:rPr>
              <a:t>n </a:t>
            </a:r>
            <a:r>
              <a:rPr lang="en-US" sz="4000" b="0" i="1" u="sng" dirty="0">
                <a:solidFill>
                  <a:schemeClr val="bg1"/>
                </a:solidFill>
                <a:effectLst/>
              </a:rPr>
              <a:t>Ammonite or Moabite</a:t>
            </a:r>
            <a:r>
              <a:rPr lang="en-US" sz="4000" b="0" i="1" dirty="0">
                <a:solidFill>
                  <a:schemeClr val="bg1"/>
                </a:solidFill>
                <a:effectLst/>
              </a:rPr>
              <a:t> shall not enter into the congregation of the </a:t>
            </a:r>
            <a:r>
              <a:rPr lang="en-US" sz="4000" b="0" i="1" cap="small" dirty="0">
                <a:solidFill>
                  <a:schemeClr val="bg1"/>
                </a:solidFill>
                <a:effectLst/>
              </a:rPr>
              <a:t>Lord</a:t>
            </a:r>
            <a:r>
              <a:rPr lang="en-US" sz="4000" b="0" i="1" dirty="0">
                <a:solidFill>
                  <a:schemeClr val="bg1"/>
                </a:solidFill>
                <a:effectLst/>
              </a:rPr>
              <a:t>; even to their tenth generation shall they not enter into the congregation of the </a:t>
            </a:r>
            <a:r>
              <a:rPr lang="en-US" sz="4000" b="0" i="1" cap="small" dirty="0">
                <a:solidFill>
                  <a:schemeClr val="bg1"/>
                </a:solidFill>
                <a:effectLst/>
              </a:rPr>
              <a:t>Lord</a:t>
            </a:r>
            <a:r>
              <a:rPr lang="en-US" sz="4000" b="0" i="1" dirty="0">
                <a:solidFill>
                  <a:schemeClr val="bg1"/>
                </a:solidFill>
                <a:effectLst/>
              </a:rPr>
              <a:t> for ever: </a:t>
            </a:r>
            <a:r>
              <a:rPr lang="en-US" sz="4000" b="1" i="1" baseline="30000" dirty="0">
                <a:solidFill>
                  <a:schemeClr val="bg1"/>
                </a:solidFill>
                <a:effectLst/>
              </a:rPr>
              <a:t>4 </a:t>
            </a:r>
            <a:r>
              <a:rPr lang="en-US" sz="4000" b="0" i="1" dirty="0">
                <a:solidFill>
                  <a:schemeClr val="bg1"/>
                </a:solidFill>
                <a:effectLst/>
              </a:rPr>
              <a:t>Because they met you not with bread and with water in the way, when ye came forth out of Egypt; and because they hired against thee Balaam the son of Beor of </a:t>
            </a:r>
            <a:r>
              <a:rPr lang="en-US" sz="4000" b="0" i="1" dirty="0" err="1">
                <a:solidFill>
                  <a:schemeClr val="bg1"/>
                </a:solidFill>
                <a:effectLst/>
              </a:rPr>
              <a:t>Pethor</a:t>
            </a:r>
            <a:r>
              <a:rPr lang="en-US" sz="4000" b="0" i="1" dirty="0">
                <a:solidFill>
                  <a:schemeClr val="bg1"/>
                </a:solidFill>
                <a:effectLst/>
              </a:rPr>
              <a:t> of Mesopotamia, to curse thee.</a:t>
            </a:r>
          </a:p>
        </p:txBody>
      </p:sp>
    </p:spTree>
    <p:extLst>
      <p:ext uri="{BB962C8B-B14F-4D97-AF65-F5344CB8AC3E}">
        <p14:creationId xmlns:p14="http://schemas.microsoft.com/office/powerpoint/2010/main" val="32077575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8199BC-897B-00D0-1C8F-FDD58AD2B74D}"/>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0870922C-E462-A190-193F-9E7435839041}"/>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FF7D1A6A-B172-0725-BFCE-9EAF415D12A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29</a:t>
            </a:fld>
            <a:endParaRPr lang="en-US" spc="5" dirty="0"/>
          </a:p>
        </p:txBody>
      </p:sp>
      <p:sp>
        <p:nvSpPr>
          <p:cNvPr id="6" name="TextBox 5">
            <a:extLst>
              <a:ext uri="{FF2B5EF4-FFF2-40B4-BE49-F238E27FC236}">
                <a16:creationId xmlns:a16="http://schemas.microsoft.com/office/drawing/2014/main" id="{0FCB904A-AC2A-5168-6A05-B0F5A9A56820}"/>
              </a:ext>
            </a:extLst>
          </p:cNvPr>
          <p:cNvSpPr txBox="1"/>
          <p:nvPr/>
        </p:nvSpPr>
        <p:spPr>
          <a:xfrm>
            <a:off x="114300" y="-152400"/>
            <a:ext cx="11963400" cy="7017306"/>
          </a:xfrm>
          <a:prstGeom prst="rect">
            <a:avLst/>
          </a:prstGeom>
          <a:noFill/>
        </p:spPr>
        <p:txBody>
          <a:bodyPr wrap="square">
            <a:spAutoFit/>
          </a:bodyPr>
          <a:lstStyle/>
          <a:p>
            <a:r>
              <a:rPr lang="en-US" sz="5400" b="1" dirty="0">
                <a:solidFill>
                  <a:schemeClr val="bg1"/>
                </a:solidFill>
              </a:rPr>
              <a:t>DEUTERONOMY 7:1-8</a:t>
            </a:r>
          </a:p>
          <a:p>
            <a:r>
              <a:rPr lang="en-US" sz="3600" i="1" dirty="0">
                <a:solidFill>
                  <a:schemeClr val="bg1"/>
                </a:solidFill>
              </a:rPr>
              <a:t>	When the LORD thy God shall bring thee into the land whither thou </a:t>
            </a:r>
            <a:r>
              <a:rPr lang="en-US" sz="3600" i="1" dirty="0" err="1">
                <a:solidFill>
                  <a:schemeClr val="bg1"/>
                </a:solidFill>
              </a:rPr>
              <a:t>goest</a:t>
            </a:r>
            <a:r>
              <a:rPr lang="en-US" sz="3600" i="1" dirty="0">
                <a:solidFill>
                  <a:schemeClr val="bg1"/>
                </a:solidFill>
              </a:rPr>
              <a:t> to possess it, and hath cast out many nations before thee, the Hittites, and the </a:t>
            </a:r>
            <a:r>
              <a:rPr lang="en-US" sz="3600" i="1" dirty="0" err="1">
                <a:solidFill>
                  <a:schemeClr val="bg1"/>
                </a:solidFill>
              </a:rPr>
              <a:t>Girgashites</a:t>
            </a:r>
            <a:r>
              <a:rPr lang="en-US" sz="3600" i="1" dirty="0">
                <a:solidFill>
                  <a:schemeClr val="bg1"/>
                </a:solidFill>
              </a:rPr>
              <a:t>, and the Amorites, and the Canaanites, and the Perizzites, and the Hivites, and the Jebusites, seven nations greater and mightier than thou; 2 And when the LORD thy God shall deliver them before thee; thou shalt smite them, and utterly destroy them; thou shalt make no covenant with them, nor shew mercy unto them: 3 shalt thou make marriages with them; thy daughter thou shalt not give unto his son, nor his daughter shalt thou take unto thy son.</a:t>
            </a:r>
          </a:p>
        </p:txBody>
      </p:sp>
    </p:spTree>
    <p:extLst>
      <p:ext uri="{BB962C8B-B14F-4D97-AF65-F5344CB8AC3E}">
        <p14:creationId xmlns:p14="http://schemas.microsoft.com/office/powerpoint/2010/main" val="42864354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05C13D-98E6-9AD9-2744-9E3B88F5A50F}"/>
              </a:ext>
            </a:extLst>
          </p:cNvPr>
          <p:cNvSpPr>
            <a:spLocks noGrp="1"/>
          </p:cNvSpPr>
          <p:nvPr>
            <p:ph type="ftr" sz="quarter" idx="5"/>
          </p:nvPr>
        </p:nvSpPr>
        <p:spPr/>
        <p:txBody>
          <a:bodyPr/>
          <a:lstStyle/>
          <a:p>
            <a:r>
              <a:rPr lang="en-US"/>
              <a:t>The Sacred Search 3</a:t>
            </a:r>
          </a:p>
        </p:txBody>
      </p:sp>
      <p:sp>
        <p:nvSpPr>
          <p:cNvPr id="4" name="Date Placeholder 3">
            <a:extLst>
              <a:ext uri="{FF2B5EF4-FFF2-40B4-BE49-F238E27FC236}">
                <a16:creationId xmlns:a16="http://schemas.microsoft.com/office/drawing/2014/main" id="{FAACD781-BB21-EE04-EB0A-FA24C6F64C4E}"/>
              </a:ext>
            </a:extLst>
          </p:cNvPr>
          <p:cNvSpPr>
            <a:spLocks noGrp="1"/>
          </p:cNvSpPr>
          <p:nvPr>
            <p:ph type="dt" sz="half" idx="6"/>
          </p:nvPr>
        </p:nvSpPr>
        <p:spPr/>
        <p:txBody>
          <a:bodyPr/>
          <a:lstStyle/>
          <a:p>
            <a:r>
              <a:rPr lang="en-US"/>
              <a:t>10-19-2025</a:t>
            </a:r>
          </a:p>
        </p:txBody>
      </p:sp>
      <p:sp>
        <p:nvSpPr>
          <p:cNvPr id="6" name="Slide Number Placeholder 5">
            <a:extLst>
              <a:ext uri="{FF2B5EF4-FFF2-40B4-BE49-F238E27FC236}">
                <a16:creationId xmlns:a16="http://schemas.microsoft.com/office/drawing/2014/main" id="{BFC68EDC-1077-3380-7DB3-495E6AAAAFA0}"/>
              </a:ext>
            </a:extLst>
          </p:cNvPr>
          <p:cNvSpPr>
            <a:spLocks noGrp="1"/>
          </p:cNvSpPr>
          <p:nvPr>
            <p:ph type="sldNum" sz="quarter" idx="7"/>
          </p:nvPr>
        </p:nvSpPr>
        <p:spPr/>
        <p:txBody>
          <a:bodyPr/>
          <a:lstStyle/>
          <a:p>
            <a:fld id="{27CE633F-9882-4A5C-83A2-1109D0C73261}" type="slidenum">
              <a:rPr lang="en-US" smtClean="0"/>
              <a:t>3</a:t>
            </a:fld>
            <a:endParaRPr lang="en-US"/>
          </a:p>
        </p:txBody>
      </p:sp>
      <p:pic>
        <p:nvPicPr>
          <p:cNvPr id="7" name="Picture 6">
            <a:extLst>
              <a:ext uri="{FF2B5EF4-FFF2-40B4-BE49-F238E27FC236}">
                <a16:creationId xmlns:a16="http://schemas.microsoft.com/office/drawing/2014/main" id="{0B965E6B-E188-C7EE-01B1-151EF54ED20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29000" y="3399971"/>
            <a:ext cx="4723622" cy="2700337"/>
          </a:xfrm>
          <a:prstGeom prst="rect">
            <a:avLst/>
          </a:prstGeom>
        </p:spPr>
      </p:pic>
    </p:spTree>
    <p:extLst>
      <p:ext uri="{BB962C8B-B14F-4D97-AF65-F5344CB8AC3E}">
        <p14:creationId xmlns:p14="http://schemas.microsoft.com/office/powerpoint/2010/main" val="14666916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521CA0-1B70-E1DA-416F-2486D41AA2B7}"/>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9BE9BCC4-398D-FABD-B962-6D1F3EC0318A}"/>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EB8C59AC-569D-F741-A768-C159089CDB08}"/>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30</a:t>
            </a:fld>
            <a:endParaRPr lang="en-US" spc="5" dirty="0"/>
          </a:p>
        </p:txBody>
      </p:sp>
      <p:sp>
        <p:nvSpPr>
          <p:cNvPr id="6" name="TextBox 5">
            <a:extLst>
              <a:ext uri="{FF2B5EF4-FFF2-40B4-BE49-F238E27FC236}">
                <a16:creationId xmlns:a16="http://schemas.microsoft.com/office/drawing/2014/main" id="{6E1C4532-EB67-3AFA-2993-5DE1C511D576}"/>
              </a:ext>
            </a:extLst>
          </p:cNvPr>
          <p:cNvSpPr txBox="1"/>
          <p:nvPr/>
        </p:nvSpPr>
        <p:spPr>
          <a:xfrm>
            <a:off x="228600" y="152400"/>
            <a:ext cx="11582400" cy="3685368"/>
          </a:xfrm>
          <a:prstGeom prst="rect">
            <a:avLst/>
          </a:prstGeom>
          <a:noFill/>
        </p:spPr>
        <p:txBody>
          <a:bodyPr wrap="square">
            <a:spAutoFit/>
          </a:bodyPr>
          <a:lstStyle/>
          <a:p>
            <a:pPr marL="0" marR="0">
              <a:lnSpc>
                <a:spcPct val="107000"/>
              </a:lnSpc>
              <a:spcAft>
                <a:spcPts val="800"/>
              </a:spcAft>
              <a:buNone/>
            </a:pPr>
            <a:r>
              <a:rPr lang="en-US" sz="5400" b="1"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t>Nehemiah:</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t>A. Restoring Sanctity in the Temple (13:1-14)</a:t>
            </a:r>
            <a:b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br>
            <a: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t>B. Restoring Sacredness to the Sabbath (13:15-22)</a:t>
            </a:r>
            <a:b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br>
            <a: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t>C. Restoring Purity to God's People (13:23-29)</a:t>
            </a:r>
            <a:b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br>
            <a:r>
              <a:rPr lang="en-US" sz="4000" dirty="0">
                <a:solidFill>
                  <a:schemeClr val="bg1"/>
                </a:solidFill>
                <a:effectLst/>
                <a:latin typeface="Candara" panose="020E0502030303020204" pitchFamily="34" charset="0"/>
                <a:ea typeface="Times New Roman" panose="02020603050405020304" pitchFamily="18" charset="0"/>
                <a:cs typeface="Times New Roman" panose="02020603050405020304" pitchFamily="18" charset="0"/>
              </a:rPr>
              <a:t>D. Restoring All Things to Their Design (13:30-31) </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BD939A96-50D0-7CFB-0E3E-E218AF364B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126565" y="4191000"/>
            <a:ext cx="9869201"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3113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8B0A4A-A104-B0FC-2398-5492025C6D3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57033EA5-700E-C3AA-760D-F561FE80F77B}"/>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F81198E9-1728-E22D-9C09-70AFE3FB2D59}"/>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31</a:t>
            </a:fld>
            <a:endParaRPr lang="en-US" spc="5" dirty="0"/>
          </a:p>
        </p:txBody>
      </p:sp>
      <p:sp>
        <p:nvSpPr>
          <p:cNvPr id="6" name="TextBox 5">
            <a:extLst>
              <a:ext uri="{FF2B5EF4-FFF2-40B4-BE49-F238E27FC236}">
                <a16:creationId xmlns:a16="http://schemas.microsoft.com/office/drawing/2014/main" id="{384EE90E-FF28-6C57-43FF-1E19EE31051B}"/>
              </a:ext>
            </a:extLst>
          </p:cNvPr>
          <p:cNvSpPr txBox="1"/>
          <p:nvPr/>
        </p:nvSpPr>
        <p:spPr>
          <a:xfrm>
            <a:off x="228600" y="152400"/>
            <a:ext cx="11734800" cy="5308402"/>
          </a:xfrm>
          <a:prstGeom prst="rect">
            <a:avLst/>
          </a:prstGeom>
          <a:noFill/>
        </p:spPr>
        <p:txBody>
          <a:bodyPr wrap="square">
            <a:spAutoFit/>
          </a:bodyPr>
          <a:lstStyle/>
          <a:p>
            <a:r>
              <a:rPr lang="en-US" sz="5400" b="1" dirty="0">
                <a:solidFill>
                  <a:schemeClr val="bg1"/>
                </a:solidFill>
              </a:rPr>
              <a:t>NEHEMIAH 2:9</a:t>
            </a:r>
          </a:p>
          <a:p>
            <a:r>
              <a:rPr lang="en-US" sz="4000" dirty="0">
                <a:solidFill>
                  <a:schemeClr val="bg1"/>
                </a:solidFill>
              </a:rPr>
              <a:t>	</a:t>
            </a:r>
            <a:r>
              <a:rPr lang="en-US" sz="4000" i="1" dirty="0">
                <a:solidFill>
                  <a:schemeClr val="bg1"/>
                </a:solidFill>
              </a:rPr>
              <a:t>Then I came to the governors beyond the river, and gave them the king's letters. Now the king had sent captains of the army and horsemen with me. </a:t>
            </a:r>
          </a:p>
          <a:p>
            <a:r>
              <a:rPr lang="en-US" sz="4000" i="1" dirty="0">
                <a:solidFill>
                  <a:schemeClr val="bg1"/>
                </a:solidFill>
              </a:rPr>
              <a:t>	10 When Sanballat the </a:t>
            </a:r>
            <a:r>
              <a:rPr lang="en-US" sz="4000" i="1" dirty="0" err="1">
                <a:solidFill>
                  <a:schemeClr val="bg1"/>
                </a:solidFill>
              </a:rPr>
              <a:t>Horonite</a:t>
            </a:r>
            <a:r>
              <a:rPr lang="en-US" sz="4000" i="1" dirty="0">
                <a:solidFill>
                  <a:schemeClr val="bg1"/>
                </a:solidFill>
              </a:rPr>
              <a:t>, and Tobiah the servant, the Ammonite, heard of it, it grieved them exceedingly that there was come a man to seek the welfare of the children of Israel.</a:t>
            </a:r>
          </a:p>
        </p:txBody>
      </p:sp>
    </p:spTree>
    <p:extLst>
      <p:ext uri="{BB962C8B-B14F-4D97-AF65-F5344CB8AC3E}">
        <p14:creationId xmlns:p14="http://schemas.microsoft.com/office/powerpoint/2010/main" val="30191523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B0B740-8D13-6E4F-11E9-26D3A16D035B}"/>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DE00BFF5-26CC-5040-6354-16329AC571F4}"/>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34AA8860-BFF2-FAE6-19B5-1E1329AEF335}"/>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32</a:t>
            </a:fld>
            <a:endParaRPr lang="en-US" spc="5" dirty="0"/>
          </a:p>
        </p:txBody>
      </p:sp>
      <p:sp>
        <p:nvSpPr>
          <p:cNvPr id="6" name="TextBox 5">
            <a:extLst>
              <a:ext uri="{FF2B5EF4-FFF2-40B4-BE49-F238E27FC236}">
                <a16:creationId xmlns:a16="http://schemas.microsoft.com/office/drawing/2014/main" id="{F2E69B3C-1307-E9F9-B503-C71A35A33E6A}"/>
              </a:ext>
            </a:extLst>
          </p:cNvPr>
          <p:cNvSpPr txBox="1"/>
          <p:nvPr/>
        </p:nvSpPr>
        <p:spPr>
          <a:xfrm>
            <a:off x="152400" y="0"/>
            <a:ext cx="11963400" cy="7215128"/>
          </a:xfrm>
          <a:prstGeom prst="rect">
            <a:avLst/>
          </a:prstGeom>
          <a:noFill/>
        </p:spPr>
        <p:txBody>
          <a:bodyPr wrap="square">
            <a:spAutoFit/>
          </a:bodyPr>
          <a:lstStyle/>
          <a:p>
            <a:r>
              <a:rPr lang="en-US" sz="4800" b="1" dirty="0">
                <a:solidFill>
                  <a:schemeClr val="bg1"/>
                </a:solidFill>
              </a:rPr>
              <a:t>NEHEMIAH 4:1-3</a:t>
            </a:r>
          </a:p>
          <a:p>
            <a:r>
              <a:rPr lang="en-US" sz="4000" i="1" dirty="0">
                <a:solidFill>
                  <a:schemeClr val="bg1"/>
                </a:solidFill>
              </a:rPr>
              <a:t>	But it came to pass, that when Sanballat heard that we </a:t>
            </a:r>
            <a:r>
              <a:rPr lang="en-US" sz="4000" i="1" dirty="0" err="1">
                <a:solidFill>
                  <a:schemeClr val="bg1"/>
                </a:solidFill>
              </a:rPr>
              <a:t>builded</a:t>
            </a:r>
            <a:r>
              <a:rPr lang="en-US" sz="4000" i="1" dirty="0">
                <a:solidFill>
                  <a:schemeClr val="bg1"/>
                </a:solidFill>
              </a:rPr>
              <a:t> the wall, he was wroth, and took great indignation, and mocked the Jews. 2 And he </a:t>
            </a:r>
            <a:r>
              <a:rPr lang="en-US" sz="4000" i="1" dirty="0" err="1">
                <a:solidFill>
                  <a:schemeClr val="bg1"/>
                </a:solidFill>
              </a:rPr>
              <a:t>spake</a:t>
            </a:r>
            <a:r>
              <a:rPr lang="en-US" sz="4000" i="1" dirty="0">
                <a:solidFill>
                  <a:schemeClr val="bg1"/>
                </a:solidFill>
              </a:rPr>
              <a:t> before his brethren and the army of Samaria, and said, What do these feeble Jews? will they fortify themselves? will they sacrifice? will they make an end in a day? will they revive the stones out of the heaps of the rubbish which are burned? 3 Now Tobiah the Ammonite was by him, and he said, Even that which they build, if a fox go up, he shall even break down their stone wall.</a:t>
            </a:r>
          </a:p>
        </p:txBody>
      </p:sp>
    </p:spTree>
    <p:extLst>
      <p:ext uri="{BB962C8B-B14F-4D97-AF65-F5344CB8AC3E}">
        <p14:creationId xmlns:p14="http://schemas.microsoft.com/office/powerpoint/2010/main" val="21378305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55012B-AE15-751A-5112-D6109E97D57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E4BA0C48-9974-88D0-1B1D-72E3AFF5A39E}"/>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B08E8442-5ED3-FB8A-40EB-BAA16E8EC0A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33</a:t>
            </a:fld>
            <a:endParaRPr lang="en-US" spc="5" dirty="0"/>
          </a:p>
        </p:txBody>
      </p:sp>
      <p:sp>
        <p:nvSpPr>
          <p:cNvPr id="6" name="TextBox 5">
            <a:extLst>
              <a:ext uri="{FF2B5EF4-FFF2-40B4-BE49-F238E27FC236}">
                <a16:creationId xmlns:a16="http://schemas.microsoft.com/office/drawing/2014/main" id="{7CBC5408-8D17-1076-1270-F8A44F6168D4}"/>
              </a:ext>
            </a:extLst>
          </p:cNvPr>
          <p:cNvSpPr txBox="1"/>
          <p:nvPr/>
        </p:nvSpPr>
        <p:spPr>
          <a:xfrm>
            <a:off x="228600" y="152401"/>
            <a:ext cx="11811000" cy="6463308"/>
          </a:xfrm>
          <a:prstGeom prst="rect">
            <a:avLst/>
          </a:prstGeom>
          <a:noFill/>
        </p:spPr>
        <p:txBody>
          <a:bodyPr wrap="square">
            <a:spAutoFit/>
          </a:bodyPr>
          <a:lstStyle/>
          <a:p>
            <a:r>
              <a:rPr lang="en-US" sz="5400" b="1" dirty="0">
                <a:solidFill>
                  <a:schemeClr val="bg1"/>
                </a:solidFill>
              </a:rPr>
              <a:t>NEHEMIAH 6:12</a:t>
            </a:r>
          </a:p>
          <a:p>
            <a:r>
              <a:rPr lang="en-US" sz="4000" i="1" dirty="0">
                <a:solidFill>
                  <a:schemeClr val="bg1"/>
                </a:solidFill>
              </a:rPr>
              <a:t>And, lo, I perceived that God had not sent him; but that he pronounced this prophecy against me: for Tobiah and Sanballat had hired him. 13 Therefore was he hired, that I should be afraid, and do so, and sin, and that they might have matter for an evil report, that they might reproach me. 14  My God, think thou upon Tobiah and Sanballat according to these their works, and on the prophetess Noadiah, and the rest of the prophets, that would have put me in fear.</a:t>
            </a:r>
          </a:p>
        </p:txBody>
      </p:sp>
    </p:spTree>
    <p:extLst>
      <p:ext uri="{BB962C8B-B14F-4D97-AF65-F5344CB8AC3E}">
        <p14:creationId xmlns:p14="http://schemas.microsoft.com/office/powerpoint/2010/main" val="11972569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A15CAD-0248-B32E-0C8D-58D8874EC030}"/>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79CB42C8-5AB1-FE7F-5A77-E1C5607A3B3B}"/>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980269AF-DC25-1719-CD10-02EFEEFBB9C6}"/>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34</a:t>
            </a:fld>
            <a:endParaRPr lang="en-US" spc="5" dirty="0"/>
          </a:p>
        </p:txBody>
      </p:sp>
      <p:sp>
        <p:nvSpPr>
          <p:cNvPr id="6" name="TextBox 5">
            <a:extLst>
              <a:ext uri="{FF2B5EF4-FFF2-40B4-BE49-F238E27FC236}">
                <a16:creationId xmlns:a16="http://schemas.microsoft.com/office/drawing/2014/main" id="{0FE82075-BCF9-E0F4-CE0C-704833BA355A}"/>
              </a:ext>
            </a:extLst>
          </p:cNvPr>
          <p:cNvSpPr txBox="1"/>
          <p:nvPr/>
        </p:nvSpPr>
        <p:spPr>
          <a:xfrm>
            <a:off x="152400" y="-52328"/>
            <a:ext cx="11963400" cy="6370975"/>
          </a:xfrm>
          <a:prstGeom prst="rect">
            <a:avLst/>
          </a:prstGeom>
          <a:noFill/>
        </p:spPr>
        <p:txBody>
          <a:bodyPr wrap="square">
            <a:spAutoFit/>
          </a:bodyPr>
          <a:lstStyle/>
          <a:p>
            <a:r>
              <a:rPr lang="en-US" sz="4800" b="1" dirty="0">
                <a:solidFill>
                  <a:schemeClr val="bg1"/>
                </a:solidFill>
              </a:rPr>
              <a:t>NEHEMIAH 13:1-3</a:t>
            </a:r>
          </a:p>
          <a:p>
            <a:r>
              <a:rPr lang="en-US" sz="4000" i="1" dirty="0">
                <a:solidFill>
                  <a:schemeClr val="bg1"/>
                </a:solidFill>
              </a:rPr>
              <a:t>	On that day they read in the book of Moses in the audience of the people; and therein was found written, that </a:t>
            </a:r>
            <a:r>
              <a:rPr lang="en-US" sz="4000" i="1" u="sng" dirty="0">
                <a:solidFill>
                  <a:schemeClr val="bg1"/>
                </a:solidFill>
              </a:rPr>
              <a:t>the Ammonite and the Moabite</a:t>
            </a:r>
            <a:r>
              <a:rPr lang="en-US" sz="4000" i="1" dirty="0">
                <a:solidFill>
                  <a:schemeClr val="bg1"/>
                </a:solidFill>
              </a:rPr>
              <a:t> should not come into the congregation of God for ever; 2 Because they met not the children of Israel with bread and with water, but hired Balaam against them, that he should curse them: howbeit our God turned the curse into a blessing. 3 Now it came to pass, when they had heard the law, that they separated from Israel all the mixed multitude.</a:t>
            </a:r>
          </a:p>
        </p:txBody>
      </p:sp>
    </p:spTree>
    <p:extLst>
      <p:ext uri="{BB962C8B-B14F-4D97-AF65-F5344CB8AC3E}">
        <p14:creationId xmlns:p14="http://schemas.microsoft.com/office/powerpoint/2010/main" val="27743223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34401" y="6289116"/>
            <a:ext cx="3167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10-19-2025</a:t>
            </a:r>
          </a:p>
        </p:txBody>
      </p:sp>
      <p:sp>
        <p:nvSpPr>
          <p:cNvPr id="3" name="Footer Placeholder 2"/>
          <p:cNvSpPr>
            <a:spLocks noGrp="1"/>
          </p:cNvSpPr>
          <p:nvPr>
            <p:ph type="ftr" sz="quarter" idx="11"/>
          </p:nvPr>
        </p:nvSpPr>
        <p:spPr>
          <a:xfrm>
            <a:off x="466165" y="6289116"/>
            <a:ext cx="420743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Sacred Search 3</a:t>
            </a:r>
          </a:p>
        </p:txBody>
      </p:sp>
      <p:sp>
        <p:nvSpPr>
          <p:cNvPr id="4" name="Slide Number Placeholder 3"/>
          <p:cNvSpPr>
            <a:spLocks noGrp="1"/>
          </p:cNvSpPr>
          <p:nvPr>
            <p:ph type="sldNum" sz="quarter" idx="12"/>
          </p:nvPr>
        </p:nvSpPr>
        <p:spPr>
          <a:xfrm>
            <a:off x="5740400" y="6289116"/>
            <a:ext cx="711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024269-775C-4041-A484-B713B00E2E0C}" type="slidenum">
              <a:rPr lang="en-US" smtClean="0"/>
              <a:pPr/>
              <a:t>35</a:t>
            </a:fld>
            <a:endParaRPr lang="en-US"/>
          </a:p>
        </p:txBody>
      </p:sp>
      <p:sp>
        <p:nvSpPr>
          <p:cNvPr id="5" name="Rectangle 4"/>
          <p:cNvSpPr/>
          <p:nvPr/>
        </p:nvSpPr>
        <p:spPr>
          <a:xfrm>
            <a:off x="337226" y="228601"/>
            <a:ext cx="11621310" cy="4862870"/>
          </a:xfrm>
          <a:prstGeom prst="rect">
            <a:avLst/>
          </a:prstGeom>
        </p:spPr>
        <p:txBody>
          <a:bodyPr wrap="square">
            <a:spAutoFit/>
          </a:bodyPr>
          <a:lstStyle/>
          <a:p>
            <a:r>
              <a:rPr lang="en-US" sz="5400" b="1" spc="-150" dirty="0">
                <a:solidFill>
                  <a:schemeClr val="bg1"/>
                </a:solidFill>
              </a:rPr>
              <a:t>CONDEMNATION.BY.REPRESENTATION</a:t>
            </a:r>
          </a:p>
          <a:p>
            <a:r>
              <a:rPr lang="en-US" sz="4000" spc="-150" dirty="0">
                <a:solidFill>
                  <a:schemeClr val="bg1"/>
                </a:solidFill>
              </a:rPr>
              <a:t>	</a:t>
            </a:r>
            <a:r>
              <a:rPr lang="en-US" sz="4400" dirty="0">
                <a:solidFill>
                  <a:schemeClr val="bg1"/>
                </a:solidFill>
              </a:rPr>
              <a:t>184  Jesus died that He might breed back. Oh, hallelujah. </a:t>
            </a:r>
            <a:r>
              <a:rPr lang="en-US" sz="4400" b="1" u="sng" dirty="0">
                <a:solidFill>
                  <a:schemeClr val="bg1"/>
                </a:solidFill>
              </a:rPr>
              <a:t>Only the Blood can do that</a:t>
            </a:r>
            <a:r>
              <a:rPr lang="en-US" sz="4400" dirty="0">
                <a:solidFill>
                  <a:schemeClr val="bg1"/>
                </a:solidFill>
              </a:rPr>
              <a:t>. Only through the chemistry of the Blood of Jesus Christ can breed back again a person that </a:t>
            </a:r>
            <a:r>
              <a:rPr lang="en-US" sz="4400" u="sng" dirty="0">
                <a:solidFill>
                  <a:schemeClr val="bg1"/>
                </a:solidFill>
              </a:rPr>
              <a:t>won't vary one word from what God said</a:t>
            </a:r>
            <a:r>
              <a:rPr lang="en-US" sz="4400" dirty="0">
                <a:solidFill>
                  <a:schemeClr val="bg1"/>
                </a:solidFill>
              </a:rPr>
              <a:t>.</a:t>
            </a:r>
          </a:p>
          <a:p>
            <a:pPr algn="r"/>
            <a:r>
              <a:rPr lang="en-US" sz="3600" spc="-150" dirty="0">
                <a:solidFill>
                  <a:schemeClr val="bg1"/>
                </a:solidFill>
              </a:rPr>
              <a:t>60-1113</a:t>
            </a:r>
          </a:p>
        </p:txBody>
      </p:sp>
    </p:spTree>
    <p:extLst>
      <p:ext uri="{BB962C8B-B14F-4D97-AF65-F5344CB8AC3E}">
        <p14:creationId xmlns:p14="http://schemas.microsoft.com/office/powerpoint/2010/main" val="1340535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B7B539-F379-1CBE-393E-A3B1B9E1F42F}"/>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7353B7D2-FABC-56CD-CB5B-839CAA54F5E4}"/>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6AC227AE-DA60-CD09-8364-5E9BBF0C241D}"/>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36</a:t>
            </a:fld>
            <a:endParaRPr lang="en-US" spc="5" dirty="0"/>
          </a:p>
        </p:txBody>
      </p:sp>
      <p:sp>
        <p:nvSpPr>
          <p:cNvPr id="6" name="TextBox 5">
            <a:extLst>
              <a:ext uri="{FF2B5EF4-FFF2-40B4-BE49-F238E27FC236}">
                <a16:creationId xmlns:a16="http://schemas.microsoft.com/office/drawing/2014/main" id="{F7B045FA-7AC4-EC2E-B170-3D5A0245126F}"/>
              </a:ext>
            </a:extLst>
          </p:cNvPr>
          <p:cNvSpPr txBox="1"/>
          <p:nvPr/>
        </p:nvSpPr>
        <p:spPr>
          <a:xfrm>
            <a:off x="304800" y="90523"/>
            <a:ext cx="11430000" cy="6370975"/>
          </a:xfrm>
          <a:prstGeom prst="rect">
            <a:avLst/>
          </a:prstGeom>
          <a:noFill/>
        </p:spPr>
        <p:txBody>
          <a:bodyPr wrap="square">
            <a:spAutoFit/>
          </a:bodyPr>
          <a:lstStyle/>
          <a:p>
            <a:pPr marL="0" marR="0">
              <a:buNone/>
            </a:pPr>
            <a:r>
              <a:rPr lang="en-US" sz="48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II CORINTHIANS 6:14-18</a:t>
            </a:r>
          </a:p>
          <a:p>
            <a:pPr marL="0" marR="0">
              <a:buNone/>
            </a:pPr>
            <a:r>
              <a:rPr lang="en-US" sz="4000" i="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	Be ye not unequally yoked together with unbelievers: for what fellowship hath righteousness with unrighteousness? and what communion hath light with darkness? 15 And what concord hath Christ with Belial? or what part hath he that believeth with an infidel? 16 And what agreement hath the temple of God with idols? for ye are the temple of the living God; as God hath said, I will dwell in them, and walk in them; and I will be their God and they shal</a:t>
            </a:r>
            <a:r>
              <a:rPr lang="en-US" sz="4000" i="1" dirty="0">
                <a:solidFill>
                  <a:schemeClr val="bg1"/>
                </a:solidFill>
                <a:latin typeface="Candara" panose="020E0502030303020204" pitchFamily="34" charset="0"/>
                <a:ea typeface="Calibri" panose="020F0502020204030204" pitchFamily="34" charset="0"/>
                <a:cs typeface="Times New Roman" panose="02020603050405020304" pitchFamily="18" charset="0"/>
              </a:rPr>
              <a:t>l be my </a:t>
            </a:r>
            <a:endParaRPr lang="en-US" sz="36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511965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CE4178-B699-C548-71C7-C351047F3299}"/>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FCE4BDF8-9DE4-4491-F28E-8F1F5A9E82B6}"/>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8A885F99-533A-0267-2544-A9ABF4680144}"/>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37</a:t>
            </a:fld>
            <a:endParaRPr lang="en-US" spc="5" dirty="0"/>
          </a:p>
        </p:txBody>
      </p:sp>
      <p:sp>
        <p:nvSpPr>
          <p:cNvPr id="6" name="TextBox 5">
            <a:extLst>
              <a:ext uri="{FF2B5EF4-FFF2-40B4-BE49-F238E27FC236}">
                <a16:creationId xmlns:a16="http://schemas.microsoft.com/office/drawing/2014/main" id="{9E8B98C6-BC15-65E5-662C-D10368FFC7A2}"/>
              </a:ext>
            </a:extLst>
          </p:cNvPr>
          <p:cNvSpPr txBox="1"/>
          <p:nvPr/>
        </p:nvSpPr>
        <p:spPr>
          <a:xfrm>
            <a:off x="304800" y="228601"/>
            <a:ext cx="11658600" cy="4093428"/>
          </a:xfrm>
          <a:prstGeom prst="rect">
            <a:avLst/>
          </a:prstGeom>
          <a:noFill/>
        </p:spPr>
        <p:txBody>
          <a:bodyPr wrap="square">
            <a:spAutoFit/>
          </a:bodyPr>
          <a:lstStyle/>
          <a:p>
            <a:pPr marL="0" marR="0">
              <a:buNone/>
            </a:pPr>
            <a:r>
              <a:rPr lang="en-US" sz="4400" i="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people. 17 Wherefore come out from among them, and be ye separate, saith the Lord, and touch not the unclean thing; and I will receive you, 18  And will be a Father unto you, and ye shall be my sons and daughters, saith the Lord Almighty.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a:buNone/>
            </a:pPr>
            <a:r>
              <a:rPr lang="en-US" sz="40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308097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D65BDB-CF09-BC91-38B4-6498194C8FE0}"/>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1B1C3561-27DA-9040-45DD-BEBFC9A758D5}"/>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E7D3C284-2BD2-9B0F-3F2A-90E8BDA3AEF5}"/>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38</a:t>
            </a:fld>
            <a:endParaRPr lang="en-US" spc="5" dirty="0"/>
          </a:p>
        </p:txBody>
      </p:sp>
    </p:spTree>
    <p:extLst>
      <p:ext uri="{BB962C8B-B14F-4D97-AF65-F5344CB8AC3E}">
        <p14:creationId xmlns:p14="http://schemas.microsoft.com/office/powerpoint/2010/main" val="188224153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592446-E563-B20D-178B-0E18E225393B}"/>
              </a:ext>
            </a:extLst>
          </p:cNvPr>
          <p:cNvSpPr>
            <a:spLocks noGrp="1"/>
          </p:cNvSpPr>
          <p:nvPr>
            <p:ph type="ftr" sz="quarter" idx="5"/>
          </p:nvPr>
        </p:nvSpPr>
        <p:spPr/>
        <p:txBody>
          <a:bodyPr/>
          <a:lstStyle/>
          <a:p>
            <a:r>
              <a:rPr lang="en-US"/>
              <a:t>The Sacred Search 3</a:t>
            </a:r>
          </a:p>
        </p:txBody>
      </p:sp>
      <p:sp>
        <p:nvSpPr>
          <p:cNvPr id="4" name="Date Placeholder 3">
            <a:extLst>
              <a:ext uri="{FF2B5EF4-FFF2-40B4-BE49-F238E27FC236}">
                <a16:creationId xmlns:a16="http://schemas.microsoft.com/office/drawing/2014/main" id="{103F3FC7-B861-5BCC-7E1E-FCDA75BEFFFD}"/>
              </a:ext>
            </a:extLst>
          </p:cNvPr>
          <p:cNvSpPr>
            <a:spLocks noGrp="1"/>
          </p:cNvSpPr>
          <p:nvPr>
            <p:ph type="dt" sz="half" idx="6"/>
          </p:nvPr>
        </p:nvSpPr>
        <p:spPr/>
        <p:txBody>
          <a:bodyPr/>
          <a:lstStyle/>
          <a:p>
            <a:r>
              <a:rPr lang="en-US"/>
              <a:t>10-19-2025</a:t>
            </a:r>
          </a:p>
        </p:txBody>
      </p:sp>
      <p:sp>
        <p:nvSpPr>
          <p:cNvPr id="6" name="Slide Number Placeholder 5">
            <a:extLst>
              <a:ext uri="{FF2B5EF4-FFF2-40B4-BE49-F238E27FC236}">
                <a16:creationId xmlns:a16="http://schemas.microsoft.com/office/drawing/2014/main" id="{8B63B152-B894-DFE1-5E60-F32F06A363D1}"/>
              </a:ext>
            </a:extLst>
          </p:cNvPr>
          <p:cNvSpPr>
            <a:spLocks noGrp="1"/>
          </p:cNvSpPr>
          <p:nvPr>
            <p:ph type="sldNum" sz="quarter" idx="7"/>
          </p:nvPr>
        </p:nvSpPr>
        <p:spPr/>
        <p:txBody>
          <a:bodyPr/>
          <a:lstStyle/>
          <a:p>
            <a:fld id="{27CE633F-9882-4A5C-83A2-1109D0C73261}" type="slidenum">
              <a:rPr lang="en-US" smtClean="0"/>
              <a:t>4</a:t>
            </a:fld>
            <a:endParaRPr lang="en-US"/>
          </a:p>
        </p:txBody>
      </p:sp>
      <p:pic>
        <p:nvPicPr>
          <p:cNvPr id="2" name="Picture 1">
            <a:extLst>
              <a:ext uri="{FF2B5EF4-FFF2-40B4-BE49-F238E27FC236}">
                <a16:creationId xmlns:a16="http://schemas.microsoft.com/office/drawing/2014/main" id="{FF7BD4DD-E234-E85A-35EE-903C306DC7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90073" y="56777"/>
            <a:ext cx="51435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1E4233D6-CF1B-6A9E-617F-CEBA451EC02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4911" y="179294"/>
            <a:ext cx="4874559" cy="6499412"/>
          </a:xfrm>
          <a:prstGeom prst="rect">
            <a:avLst/>
          </a:prstGeom>
          <a:ln>
            <a:noFill/>
          </a:ln>
          <a:effectLst>
            <a:softEdge rad="112500"/>
          </a:effectLst>
        </p:spPr>
      </p:pic>
      <p:sp>
        <p:nvSpPr>
          <p:cNvPr id="10" name="TextBox 9">
            <a:extLst>
              <a:ext uri="{FF2B5EF4-FFF2-40B4-BE49-F238E27FC236}">
                <a16:creationId xmlns:a16="http://schemas.microsoft.com/office/drawing/2014/main" id="{B19EA35A-A1C6-D821-2E49-57FC727FF617}"/>
              </a:ext>
            </a:extLst>
          </p:cNvPr>
          <p:cNvSpPr txBox="1"/>
          <p:nvPr/>
        </p:nvSpPr>
        <p:spPr>
          <a:xfrm>
            <a:off x="3048000" y="5483036"/>
            <a:ext cx="7615429" cy="1107996"/>
          </a:xfrm>
          <a:prstGeom prst="rect">
            <a:avLst/>
          </a:prstGeom>
          <a:solidFill>
            <a:schemeClr val="accent6">
              <a:lumMod val="50000"/>
            </a:schemeClr>
          </a:solidFill>
        </p:spPr>
        <p:txBody>
          <a:bodyPr wrap="square" rtlCol="0">
            <a:spAutoFit/>
          </a:bodyPr>
          <a:lstStyle/>
          <a:p>
            <a:r>
              <a:rPr lang="en-US" sz="6600" spc="-150" dirty="0">
                <a:solidFill>
                  <a:schemeClr val="bg1"/>
                </a:solidFill>
              </a:rPr>
              <a:t>Men’s Campout 2025</a:t>
            </a:r>
          </a:p>
        </p:txBody>
      </p:sp>
    </p:spTree>
    <p:extLst>
      <p:ext uri="{BB962C8B-B14F-4D97-AF65-F5344CB8AC3E}">
        <p14:creationId xmlns:p14="http://schemas.microsoft.com/office/powerpoint/2010/main" val="38449039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AAE2C5-B54C-828B-3464-92820C750092}"/>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3198797F-10C9-7C32-E0FF-DAB73F582504}"/>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8FB4BA14-45E0-AC37-1CE3-BA1ECF10DD8D}"/>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5</a:t>
            </a:fld>
            <a:endParaRPr lang="en-US" spc="5" dirty="0"/>
          </a:p>
        </p:txBody>
      </p:sp>
      <p:pic>
        <p:nvPicPr>
          <p:cNvPr id="9" name="Picture 8">
            <a:extLst>
              <a:ext uri="{FF2B5EF4-FFF2-40B4-BE49-F238E27FC236}">
                <a16:creationId xmlns:a16="http://schemas.microsoft.com/office/drawing/2014/main" id="{ADD473FB-C9CC-4F0A-20F2-BF015E28930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558971" y="101314"/>
            <a:ext cx="4627693" cy="6609536"/>
          </a:xfrm>
          <a:prstGeom prst="rect">
            <a:avLst/>
          </a:prstGeom>
          <a:ln>
            <a:noFill/>
          </a:ln>
          <a:effectLst>
            <a:softEdge rad="112500"/>
          </a:effectLst>
        </p:spPr>
      </p:pic>
      <p:pic>
        <p:nvPicPr>
          <p:cNvPr id="10" name="Picture 9">
            <a:extLst>
              <a:ext uri="{FF2B5EF4-FFF2-40B4-BE49-F238E27FC236}">
                <a16:creationId xmlns:a16="http://schemas.microsoft.com/office/drawing/2014/main" id="{22213E58-98AB-D171-2BA4-F5FFD9ADEC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5715000" y="138381"/>
            <a:ext cx="5830824" cy="6535403"/>
          </a:xfrm>
          <a:prstGeom prst="rect">
            <a:avLst/>
          </a:prstGeom>
          <a:ln>
            <a:noFill/>
          </a:ln>
          <a:effectLst>
            <a:softEdge rad="112500"/>
          </a:effectLst>
        </p:spPr>
      </p:pic>
    </p:spTree>
    <p:extLst>
      <p:ext uri="{BB962C8B-B14F-4D97-AF65-F5344CB8AC3E}">
        <p14:creationId xmlns:p14="http://schemas.microsoft.com/office/powerpoint/2010/main" val="16646438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717419-BB25-910C-8D08-77F309459C8E}"/>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68F14D5E-70EE-AEAC-17BC-95085101C625}"/>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F26C70D2-8C2A-C5FB-40FD-1979191982AB}"/>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6</a:t>
            </a:fld>
            <a:endParaRPr lang="en-US" spc="5" dirty="0"/>
          </a:p>
        </p:txBody>
      </p:sp>
      <p:pic>
        <p:nvPicPr>
          <p:cNvPr id="7" name="Picture 6">
            <a:extLst>
              <a:ext uri="{FF2B5EF4-FFF2-40B4-BE49-F238E27FC236}">
                <a16:creationId xmlns:a16="http://schemas.microsoft.com/office/drawing/2014/main" id="{882F0F0B-DFF9-21D3-6EE9-7A7363E0A28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50231"/>
            <a:ext cx="5143500" cy="6858000"/>
          </a:xfrm>
          <a:prstGeom prst="rect">
            <a:avLst/>
          </a:prstGeom>
          <a:ln>
            <a:noFill/>
          </a:ln>
          <a:effectLst>
            <a:softEdge rad="112500"/>
          </a:effectLst>
        </p:spPr>
      </p:pic>
      <p:pic>
        <p:nvPicPr>
          <p:cNvPr id="8" name="Picture 7">
            <a:extLst>
              <a:ext uri="{FF2B5EF4-FFF2-40B4-BE49-F238E27FC236}">
                <a16:creationId xmlns:a16="http://schemas.microsoft.com/office/drawing/2014/main" id="{A6902EAA-B878-582A-126F-A479AF51AF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62600" y="0"/>
            <a:ext cx="6477542" cy="6818797"/>
          </a:xfrm>
          <a:prstGeom prst="rect">
            <a:avLst/>
          </a:prstGeom>
        </p:spPr>
      </p:pic>
    </p:spTree>
    <p:extLst>
      <p:ext uri="{BB962C8B-B14F-4D97-AF65-F5344CB8AC3E}">
        <p14:creationId xmlns:p14="http://schemas.microsoft.com/office/powerpoint/2010/main" val="3657289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D4089B-324D-AA83-41DA-F42D22579D8F}"/>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B3E32A14-05AB-1068-6EAE-BC5517EDEA17}"/>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64919E9B-513E-83B3-EF8E-B6B53CB2C9B4}"/>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7</a:t>
            </a:fld>
            <a:endParaRPr lang="en-US" spc="5" dirty="0"/>
          </a:p>
        </p:txBody>
      </p:sp>
      <p:pic>
        <p:nvPicPr>
          <p:cNvPr id="5" name="Picture 4">
            <a:extLst>
              <a:ext uri="{FF2B5EF4-FFF2-40B4-BE49-F238E27FC236}">
                <a16:creationId xmlns:a16="http://schemas.microsoft.com/office/drawing/2014/main" id="{4594D631-6696-7551-1695-24A4C4AC92C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372414" y="76200"/>
            <a:ext cx="5715000" cy="6858000"/>
          </a:xfrm>
          <a:prstGeom prst="rect">
            <a:avLst/>
          </a:prstGeom>
        </p:spPr>
      </p:pic>
      <p:pic>
        <p:nvPicPr>
          <p:cNvPr id="6" name="Picture 5">
            <a:extLst>
              <a:ext uri="{FF2B5EF4-FFF2-40B4-BE49-F238E27FC236}">
                <a16:creationId xmlns:a16="http://schemas.microsoft.com/office/drawing/2014/main" id="{0801C5DB-2301-7569-3E6F-C6189406F4CA}"/>
              </a:ext>
            </a:extLst>
          </p:cNvPr>
          <p:cNvPicPr>
            <a:picLocks noChangeAspect="1"/>
          </p:cNvPicPr>
          <p:nvPr/>
        </p:nvPicPr>
        <p:blipFill>
          <a:blip r:embed="rId3" cstate="print">
            <a:extLst>
              <a:ext uri="{28A0092B-C50C-407E-A947-70E740481C1C}">
                <a14:useLocalDpi xmlns:a14="http://schemas.microsoft.com/office/drawing/2010/main" val="0"/>
              </a:ext>
            </a:extLst>
          </a:blip>
          <a:srcRect r="-968" b="-5965"/>
          <a:stretch>
            <a:fillRect/>
          </a:stretch>
        </p:blipFill>
        <p:spPr>
          <a:xfrm>
            <a:off x="6248400" y="76200"/>
            <a:ext cx="5867400" cy="6953956"/>
          </a:xfrm>
          <a:prstGeom prst="rect">
            <a:avLst/>
          </a:prstGeom>
        </p:spPr>
      </p:pic>
    </p:spTree>
    <p:extLst>
      <p:ext uri="{BB962C8B-B14F-4D97-AF65-F5344CB8AC3E}">
        <p14:creationId xmlns:p14="http://schemas.microsoft.com/office/powerpoint/2010/main" val="14522712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0895DC-E7FA-92F6-4DCF-50E5FB961063}"/>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51DF3E2D-FC11-754F-1344-9CD2A1BAC4CA}"/>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9A93A23E-8EA7-0BA2-DF39-40F4490B5CC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8</a:t>
            </a:fld>
            <a:endParaRPr lang="en-US" spc="5" dirty="0"/>
          </a:p>
        </p:txBody>
      </p:sp>
      <p:pic>
        <p:nvPicPr>
          <p:cNvPr id="5" name="WhatsApp Video 2025-10-17 at 12.23.26_bbcb0e05">
            <a:hlinkClick r:id="" action="ppaction://media"/>
            <a:extLst>
              <a:ext uri="{FF2B5EF4-FFF2-40B4-BE49-F238E27FC236}">
                <a16:creationId xmlns:a16="http://schemas.microsoft.com/office/drawing/2014/main" id="{0ACF6C3A-8107-B2D6-436E-D1AC7F3976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712575" cy="6629759"/>
          </a:xfrm>
          <a:prstGeom prst="rect">
            <a:avLst/>
          </a:prstGeom>
        </p:spPr>
      </p:pic>
    </p:spTree>
    <p:extLst>
      <p:ext uri="{BB962C8B-B14F-4D97-AF65-F5344CB8AC3E}">
        <p14:creationId xmlns:p14="http://schemas.microsoft.com/office/powerpoint/2010/main" val="33022129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84329C-07F7-2147-E565-D84CCB0D7DC9}"/>
              </a:ext>
            </a:extLst>
          </p:cNvPr>
          <p:cNvSpPr>
            <a:spLocks noGrp="1"/>
          </p:cNvSpPr>
          <p:nvPr>
            <p:ph type="ftr" sz="quarter" idx="5"/>
          </p:nvPr>
        </p:nvSpPr>
        <p:spPr/>
        <p:txBody>
          <a:bodyPr/>
          <a:lstStyle/>
          <a:p>
            <a:pPr marL="12700">
              <a:spcBef>
                <a:spcPts val="65"/>
              </a:spcBef>
            </a:pPr>
            <a:r>
              <a:rPr lang="en-US"/>
              <a:t>The Sacred Search 3</a:t>
            </a:r>
            <a:endParaRPr lang="en-US" dirty="0"/>
          </a:p>
        </p:txBody>
      </p:sp>
      <p:sp>
        <p:nvSpPr>
          <p:cNvPr id="3" name="Date Placeholder 2">
            <a:extLst>
              <a:ext uri="{FF2B5EF4-FFF2-40B4-BE49-F238E27FC236}">
                <a16:creationId xmlns:a16="http://schemas.microsoft.com/office/drawing/2014/main" id="{8C148564-7AEB-B639-38B0-6D91B87621A1}"/>
              </a:ext>
            </a:extLst>
          </p:cNvPr>
          <p:cNvSpPr>
            <a:spLocks noGrp="1"/>
          </p:cNvSpPr>
          <p:nvPr>
            <p:ph type="dt" sz="half" idx="6"/>
          </p:nvPr>
        </p:nvSpPr>
        <p:spPr/>
        <p:txBody>
          <a:bodyPr/>
          <a:lstStyle/>
          <a:p>
            <a:pPr marL="12700">
              <a:spcBef>
                <a:spcPts val="65"/>
              </a:spcBef>
            </a:pPr>
            <a:r>
              <a:rPr lang="en-US" spc="5"/>
              <a:t>10-19-2025</a:t>
            </a:r>
            <a:endParaRPr lang="en-US" spc="5" dirty="0"/>
          </a:p>
        </p:txBody>
      </p:sp>
      <p:sp>
        <p:nvSpPr>
          <p:cNvPr id="4" name="Slide Number Placeholder 3">
            <a:extLst>
              <a:ext uri="{FF2B5EF4-FFF2-40B4-BE49-F238E27FC236}">
                <a16:creationId xmlns:a16="http://schemas.microsoft.com/office/drawing/2014/main" id="{7934B32F-E4BE-DBD3-314B-A654B896A09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9</a:t>
            </a:fld>
            <a:endParaRPr lang="en-US" spc="5" dirty="0"/>
          </a:p>
        </p:txBody>
      </p:sp>
      <p:pic>
        <p:nvPicPr>
          <p:cNvPr id="5" name="WhatsApp Video 2025-10-18 at 20.26.57_aa99d92c">
            <a:hlinkClick r:id="" action="ppaction://media"/>
            <a:extLst>
              <a:ext uri="{FF2B5EF4-FFF2-40B4-BE49-F238E27FC236}">
                <a16:creationId xmlns:a16="http://schemas.microsoft.com/office/drawing/2014/main" id="{27A0A959-AFDA-8714-B88C-9F42A73144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1941175" cy="6759156"/>
          </a:xfrm>
          <a:prstGeom prst="rect">
            <a:avLst/>
          </a:prstGeom>
        </p:spPr>
      </p:pic>
    </p:spTree>
    <p:extLst>
      <p:ext uri="{BB962C8B-B14F-4D97-AF65-F5344CB8AC3E}">
        <p14:creationId xmlns:p14="http://schemas.microsoft.com/office/powerpoint/2010/main" val="169852149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13888</TotalTime>
  <Words>2345</Words>
  <Application>Microsoft Office PowerPoint</Application>
  <PresentationFormat>Widescreen</PresentationFormat>
  <Paragraphs>194</Paragraphs>
  <Slides>38</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Aptos</vt:lpstr>
      <vt:lpstr>Blackadder ITC</vt:lpstr>
      <vt:lpstr>Calibri</vt:lpstr>
      <vt:lpstr>Cambria</vt:lpstr>
      <vt:lpstr>Candara</vt:lpstr>
      <vt:lpstr>Eras Medium ITC</vt:lpstr>
      <vt:lpstr>Office Theme</vt:lpstr>
      <vt:lpstr>The Sacred  Search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Sacred  Search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Endtime</dc:title>
  <dc:creator>Barry Coffey</dc:creator>
  <cp:lastModifiedBy>Barry Coffey</cp:lastModifiedBy>
  <cp:revision>341</cp:revision>
  <dcterms:created xsi:type="dcterms:W3CDTF">2020-10-16T19:30:34Z</dcterms:created>
  <dcterms:modified xsi:type="dcterms:W3CDTF">2025-10-19T15:15:00Z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2020-10-16T00:00:00Z</vt:filetime>
  </property>
  <property fmtid="{D5CDD505-2E9C-101B-9397-08002B2CF9AE}" pid="3" name="Creator">
    <vt:lpwstr>Acrobat PDFMaker 20 for PowerPoint</vt:lpwstr>
  </property>
  <property fmtid="{D5CDD505-2E9C-101B-9397-08002B2CF9AE}" pid="4" name="LastSaved">
    <vt:filetime>2020-10-16T00:00:00Z</vt:filetime>
  </property>
</Properties>
</file>