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71"/>
  </p:notesMasterIdLst>
  <p:handoutMasterIdLst>
    <p:handoutMasterId r:id="rId72"/>
  </p:handoutMasterIdLst>
  <p:sldIdLst>
    <p:sldId id="427" r:id="rId2"/>
    <p:sldId id="659" r:id="rId3"/>
    <p:sldId id="696" r:id="rId4"/>
    <p:sldId id="316" r:id="rId5"/>
    <p:sldId id="381" r:id="rId6"/>
    <p:sldId id="403" r:id="rId7"/>
    <p:sldId id="703" r:id="rId8"/>
    <p:sldId id="699" r:id="rId9"/>
    <p:sldId id="689" r:id="rId10"/>
    <p:sldId id="694" r:id="rId11"/>
    <p:sldId id="701" r:id="rId12"/>
    <p:sldId id="410" r:id="rId13"/>
    <p:sldId id="409" r:id="rId14"/>
    <p:sldId id="692" r:id="rId15"/>
    <p:sldId id="690" r:id="rId16"/>
    <p:sldId id="691" r:id="rId17"/>
    <p:sldId id="693" r:id="rId18"/>
    <p:sldId id="269" r:id="rId19"/>
    <p:sldId id="411" r:id="rId20"/>
    <p:sldId id="271" r:id="rId21"/>
    <p:sldId id="272" r:id="rId22"/>
    <p:sldId id="273" r:id="rId23"/>
    <p:sldId id="704" r:id="rId24"/>
    <p:sldId id="705" r:id="rId25"/>
    <p:sldId id="529" r:id="rId26"/>
    <p:sldId id="697" r:id="rId27"/>
    <p:sldId id="698" r:id="rId28"/>
    <p:sldId id="552" r:id="rId29"/>
    <p:sldId id="560" r:id="rId30"/>
    <p:sldId id="561" r:id="rId31"/>
    <p:sldId id="549" r:id="rId32"/>
    <p:sldId id="562" r:id="rId33"/>
    <p:sldId id="482" r:id="rId34"/>
    <p:sldId id="678" r:id="rId35"/>
    <p:sldId id="484" r:id="rId36"/>
    <p:sldId id="551" r:id="rId37"/>
    <p:sldId id="525" r:id="rId38"/>
    <p:sldId id="544" r:id="rId39"/>
    <p:sldId id="545" r:id="rId40"/>
    <p:sldId id="547" r:id="rId41"/>
    <p:sldId id="688" r:id="rId42"/>
    <p:sldId id="685" r:id="rId43"/>
    <p:sldId id="528" r:id="rId44"/>
    <p:sldId id="536" r:id="rId45"/>
    <p:sldId id="537" r:id="rId46"/>
    <p:sldId id="543" r:id="rId47"/>
    <p:sldId id="518" r:id="rId48"/>
    <p:sldId id="681" r:id="rId49"/>
    <p:sldId id="682" r:id="rId50"/>
    <p:sldId id="533" r:id="rId51"/>
    <p:sldId id="534" r:id="rId52"/>
    <p:sldId id="530" r:id="rId53"/>
    <p:sldId id="535" r:id="rId54"/>
    <p:sldId id="526" r:id="rId55"/>
    <p:sldId id="527" r:id="rId56"/>
    <p:sldId id="511" r:id="rId57"/>
    <p:sldId id="548" r:id="rId58"/>
    <p:sldId id="550" r:id="rId59"/>
    <p:sldId id="700" r:id="rId60"/>
    <p:sldId id="278" r:id="rId61"/>
    <p:sldId id="258" r:id="rId62"/>
    <p:sldId id="673" r:id="rId63"/>
    <p:sldId id="674" r:id="rId64"/>
    <p:sldId id="684" r:id="rId65"/>
    <p:sldId id="520" r:id="rId66"/>
    <p:sldId id="524" r:id="rId67"/>
    <p:sldId id="512" r:id="rId68"/>
    <p:sldId id="687" r:id="rId69"/>
    <p:sldId id="67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DBFF"/>
    <a:srgbClr val="003300"/>
    <a:srgbClr val="A43450"/>
    <a:srgbClr val="FFF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9735" autoAdjust="0"/>
  </p:normalViewPr>
  <p:slideViewPr>
    <p:cSldViewPr>
      <p:cViewPr varScale="1">
        <p:scale>
          <a:sx n="80" d="100"/>
          <a:sy n="80" d="100"/>
        </p:scale>
        <p:origin x="477" y="2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1E2-65F2-E544-B6EB-A1A4A602B3A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A7CE55C-DF77-E24C-B255-E0538D36BB10}">
      <dgm:prSet phldrT="[Text]" custT="1"/>
      <dgm:spPr/>
      <dgm:t>
        <a:bodyPr/>
        <a:lstStyle/>
        <a:p>
          <a:r>
            <a:rPr lang="en-US" sz="3600" b="1" dirty="0">
              <a:solidFill>
                <a:srgbClr val="376092"/>
              </a:solidFill>
            </a:rPr>
            <a:t>Wedding Supper</a:t>
          </a:r>
        </a:p>
      </dgm:t>
    </dgm:pt>
    <dgm:pt modelId="{FDBDA198-E5BB-164C-A1F3-BF176A80556B}" type="parTrans" cxnId="{488CA672-826C-2241-A2ED-E9A2A2149233}">
      <dgm:prSet/>
      <dgm:spPr/>
      <dgm:t>
        <a:bodyPr/>
        <a:lstStyle/>
        <a:p>
          <a:endParaRPr lang="en-US" sz="2400"/>
        </a:p>
      </dgm:t>
    </dgm:pt>
    <dgm:pt modelId="{BF0BC995-9F1F-E04C-A8E0-E26BF331C248}" type="sibTrans" cxnId="{488CA672-826C-2241-A2ED-E9A2A2149233}">
      <dgm:prSet/>
      <dgm:spPr/>
      <dgm:t>
        <a:bodyPr/>
        <a:lstStyle/>
        <a:p>
          <a:endParaRPr lang="en-US" sz="2400"/>
        </a:p>
      </dgm:t>
    </dgm:pt>
    <dgm:pt modelId="{BC8BBCCF-C7C6-6441-BDFA-3FEA9E54287F}">
      <dgm:prSet phldrT="[Text]" custT="1"/>
      <dgm:spPr/>
      <dgm:t>
        <a:bodyPr/>
        <a:lstStyle/>
        <a:p>
          <a:r>
            <a:rPr lang="en-US" sz="4000" dirty="0"/>
            <a:t>Moses &amp; Elijah in Israel</a:t>
          </a:r>
          <a:endParaRPr lang="en-US" sz="4800" dirty="0"/>
        </a:p>
      </dgm:t>
    </dgm:pt>
    <dgm:pt modelId="{F7EE8B1B-7CA3-AF44-BCDD-A22498A2D48B}" type="parTrans" cxnId="{38F60045-2E88-3848-ABD3-D0ED114807BE}">
      <dgm:prSet/>
      <dgm:spPr/>
      <dgm:t>
        <a:bodyPr/>
        <a:lstStyle/>
        <a:p>
          <a:endParaRPr lang="en-US" sz="2400"/>
        </a:p>
      </dgm:t>
    </dgm:pt>
    <dgm:pt modelId="{35D98FA7-4FD5-9340-9411-58E23321CD2B}" type="sibTrans" cxnId="{38F60045-2E88-3848-ABD3-D0ED114807BE}">
      <dgm:prSet/>
      <dgm:spPr/>
      <dgm:t>
        <a:bodyPr/>
        <a:lstStyle/>
        <a:p>
          <a:endParaRPr lang="en-US" sz="2400"/>
        </a:p>
      </dgm:t>
    </dgm:pt>
    <dgm:pt modelId="{63822886-7E8E-4847-8BDC-F7229BCC5F15}">
      <dgm:prSet phldrT="[Text]" custT="1"/>
      <dgm:spPr/>
      <dgm:t>
        <a:bodyPr/>
        <a:lstStyle/>
        <a:p>
          <a:r>
            <a:rPr lang="en-US" sz="4000" b="1" dirty="0">
              <a:solidFill>
                <a:srgbClr val="376092"/>
              </a:solidFill>
            </a:rPr>
            <a:t>Battle of Armageddon</a:t>
          </a:r>
        </a:p>
      </dgm:t>
    </dgm:pt>
    <dgm:pt modelId="{86162A6A-1114-4846-A022-0340FFF7710C}" type="parTrans" cxnId="{60B0EF2D-F202-184A-BABF-3FEA99A2C291}">
      <dgm:prSet/>
      <dgm:spPr/>
      <dgm:t>
        <a:bodyPr/>
        <a:lstStyle/>
        <a:p>
          <a:endParaRPr lang="en-US" sz="2400"/>
        </a:p>
      </dgm:t>
    </dgm:pt>
    <dgm:pt modelId="{C891EBE3-D17D-924D-B25C-E5A6C894D43D}" type="sibTrans" cxnId="{60B0EF2D-F202-184A-BABF-3FEA99A2C291}">
      <dgm:prSet/>
      <dgm:spPr/>
      <dgm:t>
        <a:bodyPr/>
        <a:lstStyle/>
        <a:p>
          <a:endParaRPr lang="en-US" sz="2400"/>
        </a:p>
      </dgm:t>
    </dgm:pt>
    <dgm:pt modelId="{B54D1C66-9D79-BC4E-9B0C-A567290FF890}">
      <dgm:prSet phldrT="[Text]" custT="1"/>
      <dgm:spPr/>
      <dgm:t>
        <a:bodyPr/>
        <a:lstStyle/>
        <a:p>
          <a:r>
            <a:rPr lang="en-US" sz="4000" dirty="0"/>
            <a:t>Millennium</a:t>
          </a:r>
        </a:p>
      </dgm:t>
    </dgm:pt>
    <dgm:pt modelId="{3845A6B3-5074-5243-9DD5-298276320535}" type="parTrans" cxnId="{15554017-17FD-F94B-8DF6-ABF3F330CB89}">
      <dgm:prSet/>
      <dgm:spPr/>
      <dgm:t>
        <a:bodyPr/>
        <a:lstStyle/>
        <a:p>
          <a:endParaRPr lang="en-US" sz="2400"/>
        </a:p>
      </dgm:t>
    </dgm:pt>
    <dgm:pt modelId="{743CC891-41FA-304F-B4A8-A93C1EC6C6DF}" type="sibTrans" cxnId="{15554017-17FD-F94B-8DF6-ABF3F330CB89}">
      <dgm:prSet/>
      <dgm:spPr/>
      <dgm:t>
        <a:bodyPr/>
        <a:lstStyle/>
        <a:p>
          <a:endParaRPr lang="en-US" sz="2400"/>
        </a:p>
      </dgm:t>
    </dgm:pt>
    <dgm:pt modelId="{04366E56-4A3B-A944-A657-825E59E8CDCC}">
      <dgm:prSet phldrT="[Text]" custT="1"/>
      <dgm:spPr/>
      <dgm:t>
        <a:bodyPr/>
        <a:lstStyle/>
        <a:p>
          <a:r>
            <a:rPr lang="en-US" sz="3600" b="1" dirty="0">
              <a:solidFill>
                <a:srgbClr val="376092"/>
              </a:solidFill>
            </a:rPr>
            <a:t>Battle of Gog &amp; </a:t>
          </a:r>
          <a:r>
            <a:rPr lang="en-US" sz="3600" b="1" dirty="0" err="1">
              <a:solidFill>
                <a:srgbClr val="376092"/>
              </a:solidFill>
            </a:rPr>
            <a:t>Magog</a:t>
          </a:r>
          <a:endParaRPr lang="en-US" sz="3600" b="1" dirty="0">
            <a:solidFill>
              <a:srgbClr val="376092"/>
            </a:solidFill>
          </a:endParaRPr>
        </a:p>
      </dgm:t>
    </dgm:pt>
    <dgm:pt modelId="{8AA9C16B-1984-D24F-8CA0-1ACC0CF1FFA0}" type="parTrans" cxnId="{75331E62-CA2C-AA41-907E-6B991AF98AD2}">
      <dgm:prSet/>
      <dgm:spPr/>
      <dgm:t>
        <a:bodyPr/>
        <a:lstStyle/>
        <a:p>
          <a:endParaRPr lang="en-US" sz="2400"/>
        </a:p>
      </dgm:t>
    </dgm:pt>
    <dgm:pt modelId="{535FDEDA-E117-874F-9847-F17A9974D99E}" type="sibTrans" cxnId="{75331E62-CA2C-AA41-907E-6B991AF98AD2}">
      <dgm:prSet/>
      <dgm:spPr/>
      <dgm:t>
        <a:bodyPr/>
        <a:lstStyle/>
        <a:p>
          <a:endParaRPr lang="en-US" sz="2400"/>
        </a:p>
      </dgm:t>
    </dgm:pt>
    <dgm:pt modelId="{B581A8D3-11D3-EA4B-9E14-6A4E63364F1A}">
      <dgm:prSet phldrT="[Text]" custT="1"/>
      <dgm:spPr/>
      <dgm:t>
        <a:bodyPr/>
        <a:lstStyle/>
        <a:p>
          <a:r>
            <a:rPr lang="en-US" sz="4400" dirty="0">
              <a:solidFill>
                <a:schemeClr val="tx1"/>
              </a:solidFill>
            </a:rPr>
            <a:t>White Throne Judgment (Rev. 20:11)</a:t>
          </a:r>
          <a:endParaRPr lang="en-US" sz="3200" dirty="0">
            <a:solidFill>
              <a:schemeClr val="tx1"/>
            </a:solidFill>
          </a:endParaRPr>
        </a:p>
      </dgm:t>
    </dgm:pt>
    <dgm:pt modelId="{B1ABC04C-4547-3847-8538-62D48B4DCFC9}" type="parTrans" cxnId="{7A185C8E-8669-1049-A7BA-254035EDD54C}">
      <dgm:prSet/>
      <dgm:spPr/>
      <dgm:t>
        <a:bodyPr/>
        <a:lstStyle/>
        <a:p>
          <a:endParaRPr lang="en-US" sz="2400"/>
        </a:p>
      </dgm:t>
    </dgm:pt>
    <dgm:pt modelId="{74DF4940-433A-FC43-8A99-09CA7AA9F9BE}" type="sibTrans" cxnId="{7A185C8E-8669-1049-A7BA-254035EDD54C}">
      <dgm:prSet/>
      <dgm:spPr/>
      <dgm:t>
        <a:bodyPr/>
        <a:lstStyle/>
        <a:p>
          <a:endParaRPr lang="en-US" sz="2400"/>
        </a:p>
      </dgm:t>
    </dgm:pt>
    <dgm:pt modelId="{1E280BC4-4C10-7C4B-BD87-722139DEB1DD}" type="pres">
      <dgm:prSet presAssocID="{C27A31E2-65F2-E544-B6EB-A1A4A602B3AA}" presName="linear" presStyleCnt="0">
        <dgm:presLayoutVars>
          <dgm:animLvl val="lvl"/>
          <dgm:resizeHandles val="exact"/>
        </dgm:presLayoutVars>
      </dgm:prSet>
      <dgm:spPr/>
    </dgm:pt>
    <dgm:pt modelId="{56E9842E-CFBD-5441-BCEE-1805503E5F0F}" type="pres">
      <dgm:prSet presAssocID="{EA7CE55C-DF77-E24C-B255-E0538D36BB10}" presName="parentText" presStyleLbl="node1" presStyleIdx="0" presStyleCnt="3" custLinFactNeighborX="-710" custLinFactNeighborY="-1868">
        <dgm:presLayoutVars>
          <dgm:chMax val="0"/>
          <dgm:bulletEnabled val="1"/>
        </dgm:presLayoutVars>
      </dgm:prSet>
      <dgm:spPr/>
    </dgm:pt>
    <dgm:pt modelId="{B67D97A0-2A4C-D243-B271-586212BC96B6}" type="pres">
      <dgm:prSet presAssocID="{EA7CE55C-DF77-E24C-B255-E0538D36BB10}" presName="childText" presStyleLbl="revTx" presStyleIdx="0" presStyleCnt="3">
        <dgm:presLayoutVars>
          <dgm:bulletEnabled val="1"/>
        </dgm:presLayoutVars>
      </dgm:prSet>
      <dgm:spPr/>
    </dgm:pt>
    <dgm:pt modelId="{B0D05F9C-CAC2-CF4E-8F30-11F475C11469}" type="pres">
      <dgm:prSet presAssocID="{63822886-7E8E-4847-8BDC-F7229BCC5F15}" presName="parentText" presStyleLbl="node1" presStyleIdx="1" presStyleCnt="3" custScaleY="114414">
        <dgm:presLayoutVars>
          <dgm:chMax val="0"/>
          <dgm:bulletEnabled val="1"/>
        </dgm:presLayoutVars>
      </dgm:prSet>
      <dgm:spPr/>
    </dgm:pt>
    <dgm:pt modelId="{EB0026EB-5D50-6048-8864-87484B1C246A}" type="pres">
      <dgm:prSet presAssocID="{63822886-7E8E-4847-8BDC-F7229BCC5F15}" presName="childText" presStyleLbl="revTx" presStyleIdx="1" presStyleCnt="3">
        <dgm:presLayoutVars>
          <dgm:bulletEnabled val="1"/>
        </dgm:presLayoutVars>
      </dgm:prSet>
      <dgm:spPr/>
    </dgm:pt>
    <dgm:pt modelId="{F96A0843-929F-A64F-BC6C-028AFA0211F9}" type="pres">
      <dgm:prSet presAssocID="{04366E56-4A3B-A944-A657-825E59E8CDCC}" presName="parentText" presStyleLbl="node1" presStyleIdx="2" presStyleCnt="3">
        <dgm:presLayoutVars>
          <dgm:chMax val="0"/>
          <dgm:bulletEnabled val="1"/>
        </dgm:presLayoutVars>
      </dgm:prSet>
      <dgm:spPr/>
    </dgm:pt>
    <dgm:pt modelId="{8BB41B92-9E57-E947-AEE7-A6C960243ED8}" type="pres">
      <dgm:prSet presAssocID="{04366E56-4A3B-A944-A657-825E59E8CDCC}" presName="childText" presStyleLbl="revTx" presStyleIdx="2" presStyleCnt="3">
        <dgm:presLayoutVars>
          <dgm:bulletEnabled val="1"/>
        </dgm:presLayoutVars>
      </dgm:prSet>
      <dgm:spPr/>
    </dgm:pt>
  </dgm:ptLst>
  <dgm:cxnLst>
    <dgm:cxn modelId="{30895F09-2A25-6540-9996-B96732074CAC}" type="presOf" srcId="{63822886-7E8E-4847-8BDC-F7229BCC5F15}" destId="{B0D05F9C-CAC2-CF4E-8F30-11F475C11469}" srcOrd="0" destOrd="0" presId="urn:microsoft.com/office/officeart/2005/8/layout/vList2"/>
    <dgm:cxn modelId="{15554017-17FD-F94B-8DF6-ABF3F330CB89}" srcId="{63822886-7E8E-4847-8BDC-F7229BCC5F15}" destId="{B54D1C66-9D79-BC4E-9B0C-A567290FF890}" srcOrd="0" destOrd="0" parTransId="{3845A6B3-5074-5243-9DD5-298276320535}" sibTransId="{743CC891-41FA-304F-B4A8-A93C1EC6C6DF}"/>
    <dgm:cxn modelId="{60B0EF2D-F202-184A-BABF-3FEA99A2C291}" srcId="{C27A31E2-65F2-E544-B6EB-A1A4A602B3AA}" destId="{63822886-7E8E-4847-8BDC-F7229BCC5F15}" srcOrd="1" destOrd="0" parTransId="{86162A6A-1114-4846-A022-0340FFF7710C}" sibTransId="{C891EBE3-D17D-924D-B25C-E5A6C894D43D}"/>
    <dgm:cxn modelId="{61CFB93E-0AEC-8448-B00D-65BC7EB52FF2}" type="presOf" srcId="{04366E56-4A3B-A944-A657-825E59E8CDCC}" destId="{F96A0843-929F-A64F-BC6C-028AFA0211F9}" srcOrd="0" destOrd="0" presId="urn:microsoft.com/office/officeart/2005/8/layout/vList2"/>
    <dgm:cxn modelId="{75331E62-CA2C-AA41-907E-6B991AF98AD2}" srcId="{C27A31E2-65F2-E544-B6EB-A1A4A602B3AA}" destId="{04366E56-4A3B-A944-A657-825E59E8CDCC}" srcOrd="2" destOrd="0" parTransId="{8AA9C16B-1984-D24F-8CA0-1ACC0CF1FFA0}" sibTransId="{535FDEDA-E117-874F-9847-F17A9974D99E}"/>
    <dgm:cxn modelId="{38F60045-2E88-3848-ABD3-D0ED114807BE}" srcId="{EA7CE55C-DF77-E24C-B255-E0538D36BB10}" destId="{BC8BBCCF-C7C6-6441-BDFA-3FEA9E54287F}" srcOrd="0" destOrd="0" parTransId="{F7EE8B1B-7CA3-AF44-BCDD-A22498A2D48B}" sibTransId="{35D98FA7-4FD5-9340-9411-58E23321CD2B}"/>
    <dgm:cxn modelId="{9EC08B72-9890-0148-87A4-3B34E8B2B35D}" type="presOf" srcId="{BC8BBCCF-C7C6-6441-BDFA-3FEA9E54287F}" destId="{B67D97A0-2A4C-D243-B271-586212BC96B6}" srcOrd="0" destOrd="0" presId="urn:microsoft.com/office/officeart/2005/8/layout/vList2"/>
    <dgm:cxn modelId="{9432A072-883F-FA43-8349-D86CBB4597C3}" type="presOf" srcId="{B54D1C66-9D79-BC4E-9B0C-A567290FF890}" destId="{EB0026EB-5D50-6048-8864-87484B1C246A}" srcOrd="0" destOrd="0" presId="urn:microsoft.com/office/officeart/2005/8/layout/vList2"/>
    <dgm:cxn modelId="{488CA672-826C-2241-A2ED-E9A2A2149233}" srcId="{C27A31E2-65F2-E544-B6EB-A1A4A602B3AA}" destId="{EA7CE55C-DF77-E24C-B255-E0538D36BB10}" srcOrd="0" destOrd="0" parTransId="{FDBDA198-E5BB-164C-A1F3-BF176A80556B}" sibTransId="{BF0BC995-9F1F-E04C-A8E0-E26BF331C248}"/>
    <dgm:cxn modelId="{B6365680-17D4-5A4F-A1CF-D2E6B775C8F6}" type="presOf" srcId="{EA7CE55C-DF77-E24C-B255-E0538D36BB10}" destId="{56E9842E-CFBD-5441-BCEE-1805503E5F0F}" srcOrd="0" destOrd="0" presId="urn:microsoft.com/office/officeart/2005/8/layout/vList2"/>
    <dgm:cxn modelId="{7A185C8E-8669-1049-A7BA-254035EDD54C}" srcId="{04366E56-4A3B-A944-A657-825E59E8CDCC}" destId="{B581A8D3-11D3-EA4B-9E14-6A4E63364F1A}" srcOrd="0" destOrd="0" parTransId="{B1ABC04C-4547-3847-8538-62D48B4DCFC9}" sibTransId="{74DF4940-433A-FC43-8A99-09CA7AA9F9BE}"/>
    <dgm:cxn modelId="{CDAE3E8F-3CB0-C44D-9C78-3E7D6A17C96D}" type="presOf" srcId="{B581A8D3-11D3-EA4B-9E14-6A4E63364F1A}" destId="{8BB41B92-9E57-E947-AEE7-A6C960243ED8}" srcOrd="0" destOrd="0" presId="urn:microsoft.com/office/officeart/2005/8/layout/vList2"/>
    <dgm:cxn modelId="{704636A0-997C-8149-80ED-DB226A69C286}" type="presOf" srcId="{C27A31E2-65F2-E544-B6EB-A1A4A602B3AA}" destId="{1E280BC4-4C10-7C4B-BD87-722139DEB1DD}" srcOrd="0" destOrd="0" presId="urn:microsoft.com/office/officeart/2005/8/layout/vList2"/>
    <dgm:cxn modelId="{92FF67F0-B2E1-E849-BCC6-86400023D5D4}" type="presParOf" srcId="{1E280BC4-4C10-7C4B-BD87-722139DEB1DD}" destId="{56E9842E-CFBD-5441-BCEE-1805503E5F0F}" srcOrd="0" destOrd="0" presId="urn:microsoft.com/office/officeart/2005/8/layout/vList2"/>
    <dgm:cxn modelId="{89FFC975-4C98-7B4E-8B44-2ECF400C0C5C}" type="presParOf" srcId="{1E280BC4-4C10-7C4B-BD87-722139DEB1DD}" destId="{B67D97A0-2A4C-D243-B271-586212BC96B6}" srcOrd="1" destOrd="0" presId="urn:microsoft.com/office/officeart/2005/8/layout/vList2"/>
    <dgm:cxn modelId="{39F85011-DEA4-A344-951F-D564A94EF647}" type="presParOf" srcId="{1E280BC4-4C10-7C4B-BD87-722139DEB1DD}" destId="{B0D05F9C-CAC2-CF4E-8F30-11F475C11469}" srcOrd="2" destOrd="0" presId="urn:microsoft.com/office/officeart/2005/8/layout/vList2"/>
    <dgm:cxn modelId="{14500136-86DA-2148-B621-C56B1FDD87F9}" type="presParOf" srcId="{1E280BC4-4C10-7C4B-BD87-722139DEB1DD}" destId="{EB0026EB-5D50-6048-8864-87484B1C246A}" srcOrd="3" destOrd="0" presId="urn:microsoft.com/office/officeart/2005/8/layout/vList2"/>
    <dgm:cxn modelId="{3F74F03A-F0A1-8841-A6CF-B01D8009F965}" type="presParOf" srcId="{1E280BC4-4C10-7C4B-BD87-722139DEB1DD}" destId="{F96A0843-929F-A64F-BC6C-028AFA0211F9}" srcOrd="4" destOrd="0" presId="urn:microsoft.com/office/officeart/2005/8/layout/vList2"/>
    <dgm:cxn modelId="{9EA84FB8-43D1-9C41-A55F-EC086881783E}" type="presParOf" srcId="{1E280BC4-4C10-7C4B-BD87-722139DEB1DD}" destId="{8BB41B92-9E57-E947-AEE7-A6C960243ED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842E-CFBD-5441-BCEE-1805503E5F0F}">
      <dsp:nvSpPr>
        <dsp:cNvPr id="0" name=""/>
        <dsp:cNvSpPr/>
      </dsp:nvSpPr>
      <dsp:spPr>
        <a:xfrm>
          <a:off x="0" y="209754"/>
          <a:ext cx="10058399" cy="82411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376092"/>
              </a:solidFill>
            </a:rPr>
            <a:t>Wedding Supper</a:t>
          </a:r>
        </a:p>
      </dsp:txBody>
      <dsp:txXfrm>
        <a:off x="40230" y="249984"/>
        <a:ext cx="9977939" cy="743658"/>
      </dsp:txXfrm>
    </dsp:sp>
    <dsp:sp modelId="{B67D97A0-2A4C-D243-B271-586212BC96B6}">
      <dsp:nvSpPr>
        <dsp:cNvPr id="0" name=""/>
        <dsp:cNvSpPr/>
      </dsp:nvSpPr>
      <dsp:spPr>
        <a:xfrm>
          <a:off x="0" y="1046246"/>
          <a:ext cx="10058399"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Moses &amp; Elijah in Israel</a:t>
          </a:r>
          <a:endParaRPr lang="en-US" sz="4800" kern="1200" dirty="0"/>
        </a:p>
      </dsp:txBody>
      <dsp:txXfrm>
        <a:off x="0" y="1046246"/>
        <a:ext cx="10058399" cy="662400"/>
      </dsp:txXfrm>
    </dsp:sp>
    <dsp:sp modelId="{B0D05F9C-CAC2-CF4E-8F30-11F475C11469}">
      <dsp:nvSpPr>
        <dsp:cNvPr id="0" name=""/>
        <dsp:cNvSpPr/>
      </dsp:nvSpPr>
      <dsp:spPr>
        <a:xfrm>
          <a:off x="0" y="1708646"/>
          <a:ext cx="10058399" cy="942907"/>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rgbClr val="376092"/>
              </a:solidFill>
            </a:rPr>
            <a:t>Battle of Armageddon</a:t>
          </a:r>
        </a:p>
      </dsp:txBody>
      <dsp:txXfrm>
        <a:off x="46029" y="1754675"/>
        <a:ext cx="9966341" cy="850849"/>
      </dsp:txXfrm>
    </dsp:sp>
    <dsp:sp modelId="{EB0026EB-5D50-6048-8864-87484B1C246A}">
      <dsp:nvSpPr>
        <dsp:cNvPr id="0" name=""/>
        <dsp:cNvSpPr/>
      </dsp:nvSpPr>
      <dsp:spPr>
        <a:xfrm>
          <a:off x="0" y="2651553"/>
          <a:ext cx="10058399"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Millennium</a:t>
          </a:r>
        </a:p>
      </dsp:txBody>
      <dsp:txXfrm>
        <a:off x="0" y="2651553"/>
        <a:ext cx="10058399" cy="662400"/>
      </dsp:txXfrm>
    </dsp:sp>
    <dsp:sp modelId="{F96A0843-929F-A64F-BC6C-028AFA0211F9}">
      <dsp:nvSpPr>
        <dsp:cNvPr id="0" name=""/>
        <dsp:cNvSpPr/>
      </dsp:nvSpPr>
      <dsp:spPr>
        <a:xfrm>
          <a:off x="0" y="3313953"/>
          <a:ext cx="10058399" cy="82411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376092"/>
              </a:solidFill>
            </a:rPr>
            <a:t>Battle of Gog &amp; </a:t>
          </a:r>
          <a:r>
            <a:rPr lang="en-US" sz="3600" b="1" kern="1200" dirty="0" err="1">
              <a:solidFill>
                <a:srgbClr val="376092"/>
              </a:solidFill>
            </a:rPr>
            <a:t>Magog</a:t>
          </a:r>
          <a:endParaRPr lang="en-US" sz="3600" b="1" kern="1200" dirty="0">
            <a:solidFill>
              <a:srgbClr val="376092"/>
            </a:solidFill>
          </a:endParaRPr>
        </a:p>
      </dsp:txBody>
      <dsp:txXfrm>
        <a:off x="40230" y="3354183"/>
        <a:ext cx="9977939" cy="743658"/>
      </dsp:txXfrm>
    </dsp:sp>
    <dsp:sp modelId="{8BB41B92-9E57-E947-AEE7-A6C960243ED8}">
      <dsp:nvSpPr>
        <dsp:cNvPr id="0" name=""/>
        <dsp:cNvSpPr/>
      </dsp:nvSpPr>
      <dsp:spPr>
        <a:xfrm>
          <a:off x="0" y="4138072"/>
          <a:ext cx="10058399"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solidFill>
                <a:schemeClr val="tx1"/>
              </a:solidFill>
            </a:rPr>
            <a:t>White Throne Judgment (Rev. 20:11)</a:t>
          </a:r>
          <a:endParaRPr lang="en-US" sz="3200" kern="1200" dirty="0">
            <a:solidFill>
              <a:schemeClr val="tx1"/>
            </a:solidFill>
          </a:endParaRPr>
        </a:p>
      </dsp:txBody>
      <dsp:txXfrm>
        <a:off x="0" y="4138072"/>
        <a:ext cx="10058399" cy="745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1FE10-B79D-6D4F-ABB7-7ACE9C21979F}" type="datetimeFigureOut">
              <a:rPr lang="en-US" smtClean="0"/>
              <a:t>11/9/2025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661A1-796C-A248-8847-7D2E9A9D714C}" type="slidenum">
              <a:rPr lang="en-US" smtClean="0"/>
              <a:t>‹#›</a:t>
            </a:fld>
            <a:endParaRPr lang="en-US"/>
          </a:p>
        </p:txBody>
      </p:sp>
    </p:spTree>
    <p:extLst>
      <p:ext uri="{BB962C8B-B14F-4D97-AF65-F5344CB8AC3E}">
        <p14:creationId xmlns:p14="http://schemas.microsoft.com/office/powerpoint/2010/main" val="426012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50207-83FF-4366-B216-4AFF1D713ED0}" type="datetimeFigureOut">
              <a:rPr lang="en-US" smtClean="0"/>
              <a:pPr/>
              <a:t>11/9/2025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5122-C3CB-4FA0-9811-A855F797AF4C}" type="slidenum">
              <a:rPr lang="en-US" smtClean="0"/>
              <a:pPr/>
              <a:t>‹#›</a:t>
            </a:fld>
            <a:endParaRPr lang="en-US"/>
          </a:p>
        </p:txBody>
      </p:sp>
    </p:spTree>
    <p:extLst>
      <p:ext uri="{BB962C8B-B14F-4D97-AF65-F5344CB8AC3E}">
        <p14:creationId xmlns:p14="http://schemas.microsoft.com/office/powerpoint/2010/main" val="100148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27D58B-7406-4148-A89D-6BEBA640B2E2}"/>
              </a:ext>
            </a:extLst>
          </p:cNvPr>
          <p:cNvSpPr>
            <a:spLocks noGrp="1" noChangeArrowheads="1"/>
          </p:cNvSpPr>
          <p:nvPr>
            <p:ph type="sldNum" sz="quarter" idx="5"/>
          </p:nvPr>
        </p:nvSpPr>
        <p:spPr>
          <a:ln/>
        </p:spPr>
        <p:txBody>
          <a:bodyPr/>
          <a:lstStyle/>
          <a:p>
            <a:fld id="{A0B813D7-A506-4CA1-AA9F-88232F31FA60}" type="slidenum">
              <a:rPr lang="en-US" altLang="en-US"/>
              <a:pPr/>
              <a:t>4</a:t>
            </a:fld>
            <a:endParaRPr lang="en-US" altLang="en-US"/>
          </a:p>
        </p:txBody>
      </p:sp>
      <p:sp>
        <p:nvSpPr>
          <p:cNvPr id="141314" name="Rectangle 2">
            <a:extLst>
              <a:ext uri="{FF2B5EF4-FFF2-40B4-BE49-F238E27FC236}">
                <a16:creationId xmlns:a16="http://schemas.microsoft.com/office/drawing/2014/main" id="{36D44587-F77D-41BF-8C9D-F4F07C0526DD}"/>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60A3ECFB-9627-48A9-A1DC-8C8F2A8BA74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9397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C3ECFC-2517-4260-8645-13AD54BBB605}" type="slidenum">
              <a:rPr lang="en-US" smtClean="0"/>
              <a:pPr>
                <a:defRPr/>
              </a:pPr>
              <a:t>5</a:t>
            </a:fld>
            <a:endParaRPr lang="en-US"/>
          </a:p>
        </p:txBody>
      </p:sp>
    </p:spTree>
    <p:extLst>
      <p:ext uri="{BB962C8B-B14F-4D97-AF65-F5344CB8AC3E}">
        <p14:creationId xmlns:p14="http://schemas.microsoft.com/office/powerpoint/2010/main" val="35932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C000DA-6832-473E-9E3C-B457C4B3258A}"/>
              </a:ext>
            </a:extLst>
          </p:cNvPr>
          <p:cNvSpPr>
            <a:spLocks noGrp="1" noChangeArrowheads="1"/>
          </p:cNvSpPr>
          <p:nvPr>
            <p:ph type="sldNum" sz="quarter" idx="5"/>
          </p:nvPr>
        </p:nvSpPr>
        <p:spPr>
          <a:ln/>
        </p:spPr>
        <p:txBody>
          <a:bodyPr/>
          <a:lstStyle/>
          <a:p>
            <a:fld id="{E2CD899A-03A1-4EF9-A2DF-5921E8D402C2}" type="slidenum">
              <a:rPr lang="en-US" altLang="en-US"/>
              <a:pPr/>
              <a:t>6</a:t>
            </a:fld>
            <a:endParaRPr lang="en-US" altLang="en-US"/>
          </a:p>
        </p:txBody>
      </p:sp>
      <p:sp>
        <p:nvSpPr>
          <p:cNvPr id="144386" name="Rectangle 2">
            <a:extLst>
              <a:ext uri="{FF2B5EF4-FFF2-40B4-BE49-F238E27FC236}">
                <a16:creationId xmlns:a16="http://schemas.microsoft.com/office/drawing/2014/main" id="{8BD87C55-DA47-4E26-BAC5-A09A449F664B}"/>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34C16186-0DC5-47B9-90FD-5ECAA37417E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2040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11/09/2025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The Better Knowledge 3</a:t>
            </a:r>
          </a:p>
        </p:txBody>
      </p:sp>
      <p:sp>
        <p:nvSpPr>
          <p:cNvPr id="6" name="Rectangle 6"/>
          <p:cNvSpPr>
            <a:spLocks noGrp="1" noChangeArrowheads="1"/>
          </p:cNvSpPr>
          <p:nvPr>
            <p:ph type="sldNum" sz="quarter" idx="12"/>
          </p:nvPr>
        </p:nvSpPr>
        <p:spPr>
          <a:ln/>
        </p:spPr>
        <p:txBody>
          <a:bodyPr/>
          <a:lstStyle>
            <a:lvl1pPr>
              <a:defRPr/>
            </a:lvl1pPr>
          </a:lstStyle>
          <a:p>
            <a:pPr>
              <a:defRPr/>
            </a:pPr>
            <a:fld id="{ECA52841-1415-41AA-80A7-645F1A9285A6}" type="slidenum">
              <a:rPr lang="en-US"/>
              <a:pPr>
                <a:defRPr/>
              </a:pPr>
              <a:t>‹#›</a:t>
            </a:fld>
            <a:endParaRPr lang="en-US"/>
          </a:p>
        </p:txBody>
      </p:sp>
    </p:spTree>
    <p:extLst>
      <p:ext uri="{BB962C8B-B14F-4D97-AF65-F5344CB8AC3E}">
        <p14:creationId xmlns:p14="http://schemas.microsoft.com/office/powerpoint/2010/main" val="12204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11/09/2025</a:t>
            </a:r>
          </a:p>
        </p:txBody>
      </p:sp>
      <p:sp>
        <p:nvSpPr>
          <p:cNvPr id="6" name="Footer Placeholder 5"/>
          <p:cNvSpPr>
            <a:spLocks noGrp="1"/>
          </p:cNvSpPr>
          <p:nvPr>
            <p:ph type="ftr" sz="quarter" idx="11"/>
          </p:nvPr>
        </p:nvSpPr>
        <p:spPr/>
        <p:txBody>
          <a:bodyPr/>
          <a:lstStyle/>
          <a:p>
            <a:r>
              <a:rPr lang="en-US"/>
              <a:t>The Better Knowledge 3</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11/09/2025</a:t>
            </a:r>
          </a:p>
        </p:txBody>
      </p:sp>
      <p:sp>
        <p:nvSpPr>
          <p:cNvPr id="8" name="Footer Placeholder 7"/>
          <p:cNvSpPr>
            <a:spLocks noGrp="1"/>
          </p:cNvSpPr>
          <p:nvPr>
            <p:ph type="ftr" sz="quarter" idx="11"/>
          </p:nvPr>
        </p:nvSpPr>
        <p:spPr/>
        <p:txBody>
          <a:bodyPr/>
          <a:lstStyle/>
          <a:p>
            <a:r>
              <a:rPr lang="en-US"/>
              <a:t>The Better Knowledge 3</a:t>
            </a:r>
          </a:p>
        </p:txBody>
      </p:sp>
      <p:sp>
        <p:nvSpPr>
          <p:cNvPr id="9" name="Slide Number Placeholder 8"/>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11/09/2025</a:t>
            </a:r>
          </a:p>
        </p:txBody>
      </p:sp>
      <p:sp>
        <p:nvSpPr>
          <p:cNvPr id="4" name="Footer Placeholder 3"/>
          <p:cNvSpPr>
            <a:spLocks noGrp="1"/>
          </p:cNvSpPr>
          <p:nvPr>
            <p:ph type="ftr" sz="quarter" idx="11"/>
          </p:nvPr>
        </p:nvSpPr>
        <p:spPr/>
        <p:txBody>
          <a:bodyPr/>
          <a:lstStyle/>
          <a:p>
            <a:r>
              <a:rPr lang="en-US"/>
              <a:t>The Better Knowledge 3</a:t>
            </a:r>
          </a:p>
        </p:txBody>
      </p:sp>
      <p:sp>
        <p:nvSpPr>
          <p:cNvPr id="5" name="Slide Number Placeholder 4"/>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11/09/2025</a:t>
            </a:r>
          </a:p>
        </p:txBody>
      </p:sp>
      <p:sp>
        <p:nvSpPr>
          <p:cNvPr id="6" name="Footer Placeholder 5"/>
          <p:cNvSpPr>
            <a:spLocks noGrp="1"/>
          </p:cNvSpPr>
          <p:nvPr>
            <p:ph type="ftr" sz="quarter" idx="11"/>
          </p:nvPr>
        </p:nvSpPr>
        <p:spPr/>
        <p:txBody>
          <a:bodyPr/>
          <a:lstStyle/>
          <a:p>
            <a:r>
              <a:rPr lang="en-US"/>
              <a:t>The Better Knowledge 3</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11/09/2025</a:t>
            </a:r>
          </a:p>
        </p:txBody>
      </p:sp>
      <p:sp>
        <p:nvSpPr>
          <p:cNvPr id="6" name="Footer Placeholder 5"/>
          <p:cNvSpPr>
            <a:spLocks noGrp="1"/>
          </p:cNvSpPr>
          <p:nvPr>
            <p:ph type="ftr" sz="quarter" idx="11"/>
          </p:nvPr>
        </p:nvSpPr>
        <p:spPr/>
        <p:txBody>
          <a:bodyPr/>
          <a:lstStyle/>
          <a:p>
            <a:r>
              <a:rPr lang="en-US"/>
              <a:t>The Better Knowledge 3</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11/09/2025</a:t>
            </a: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The Better Knowledge 3</a:t>
            </a: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AC4DAC86-D943-45DC-86D6-56CCD16C63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951672"/>
            <a:ext cx="7429500" cy="2057400"/>
          </a:xfrm>
        </p:spPr>
        <p:txBody>
          <a:bodyPr>
            <a:noAutofit/>
          </a:bodyPr>
          <a:lstStyle/>
          <a:p>
            <a:r>
              <a:rPr lang="en-US" sz="6600" cap="none" spc="-150" dirty="0">
                <a:latin typeface="Lucida Calligraphy" panose="03010101010101010101" pitchFamily="66" charset="0"/>
                <a:cs typeface="American Typewriter"/>
              </a:rPr>
              <a:t>Knowledge Shall Increase 3</a:t>
            </a:r>
            <a:br>
              <a:rPr lang="en-US" sz="6600" cap="none" spc="-150" dirty="0">
                <a:latin typeface="Lucida Calligraphy" panose="03010101010101010101" pitchFamily="66" charset="0"/>
                <a:cs typeface="American Typewriter"/>
              </a:rPr>
            </a:br>
            <a:r>
              <a:rPr lang="en-US" sz="4800" cap="none" spc="-300" dirty="0">
                <a:latin typeface="+mn-lt"/>
                <a:cs typeface="American Typewriter"/>
              </a:rPr>
              <a:t>The Golden Age</a:t>
            </a:r>
            <a:br>
              <a:rPr lang="en-US" sz="2000" cap="none" spc="-150" dirty="0">
                <a:latin typeface="+mn-lt"/>
                <a:cs typeface="American Typewriter"/>
              </a:rPr>
            </a:br>
            <a:endParaRPr lang="en-US" sz="3600" i="1" cap="none" spc="-150" dirty="0">
              <a:latin typeface="Lucida Calligraphy" panose="03010101010101010101" pitchFamily="66" charset="0"/>
              <a:cs typeface="American Typewriter"/>
            </a:endParaRPr>
          </a:p>
        </p:txBody>
      </p:sp>
      <p:sp>
        <p:nvSpPr>
          <p:cNvPr id="5" name="Rectangle 4"/>
          <p:cNvSpPr/>
          <p:nvPr/>
        </p:nvSpPr>
        <p:spPr>
          <a:xfrm>
            <a:off x="3886200" y="4114800"/>
            <a:ext cx="8001000" cy="1815882"/>
          </a:xfrm>
          <a:prstGeom prst="rect">
            <a:avLst/>
          </a:prstGeom>
        </p:spPr>
        <p:txBody>
          <a:bodyPr wrap="square">
            <a:spAutoFit/>
          </a:bodyPr>
          <a:lstStyle/>
          <a:p>
            <a:pPr algn="ctr"/>
            <a:r>
              <a:rPr lang="en-US" sz="2400" b="1" dirty="0"/>
              <a:t>James 1:17-25</a:t>
            </a:r>
          </a:p>
          <a:p>
            <a:pPr algn="ctr"/>
            <a:r>
              <a:rPr lang="en-US" sz="2200" i="1" dirty="0"/>
              <a:t> Every good gift and every perfect gift is from above, and cometh down from the Father of lights, with whom is no variableness, neither shadow of turning. 18 Of his own will begat he us with the word of truth, that we should be a kind of </a:t>
            </a:r>
            <a:r>
              <a:rPr lang="en-US" sz="2200" i="1" dirty="0" err="1"/>
              <a:t>firstfruits</a:t>
            </a:r>
            <a:r>
              <a:rPr lang="en-US" sz="2200" i="1" dirty="0"/>
              <a:t> of his creatures. </a:t>
            </a:r>
          </a:p>
        </p:txBody>
      </p:sp>
      <p:pic>
        <p:nvPicPr>
          <p:cNvPr id="4" name="Picture 3">
            <a:extLst>
              <a:ext uri="{FF2B5EF4-FFF2-40B4-BE49-F238E27FC236}">
                <a16:creationId xmlns:a16="http://schemas.microsoft.com/office/drawing/2014/main" id="{7CC61B6F-F9C8-F7F4-CD16-EAAE89BF03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44"/>
            <a:ext cx="3657600" cy="6400800"/>
          </a:xfrm>
          <a:prstGeom prst="rect">
            <a:avLst/>
          </a:prstGeom>
        </p:spPr>
      </p:pic>
    </p:spTree>
    <p:extLst>
      <p:ext uri="{BB962C8B-B14F-4D97-AF65-F5344CB8AC3E}">
        <p14:creationId xmlns:p14="http://schemas.microsoft.com/office/powerpoint/2010/main" val="2516242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CB621-5F00-9988-D5D7-69A03D9F6AE8}"/>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4604FAED-C315-7397-9EFC-C644B0569952}"/>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90C82128-171B-CB9C-710A-FB975F98174A}"/>
              </a:ext>
            </a:extLst>
          </p:cNvPr>
          <p:cNvSpPr>
            <a:spLocks noGrp="1"/>
          </p:cNvSpPr>
          <p:nvPr>
            <p:ph type="sldNum" sz="quarter" idx="12"/>
          </p:nvPr>
        </p:nvSpPr>
        <p:spPr/>
        <p:txBody>
          <a:bodyPr/>
          <a:lstStyle/>
          <a:p>
            <a:fld id="{AC4DAC86-D943-45DC-86D6-56CCD16C63DC}" type="slidenum">
              <a:rPr lang="en-US" smtClean="0"/>
              <a:pPr/>
              <a:t>10</a:t>
            </a:fld>
            <a:endParaRPr lang="en-US"/>
          </a:p>
        </p:txBody>
      </p:sp>
      <p:sp>
        <p:nvSpPr>
          <p:cNvPr id="6" name="TextBox 5">
            <a:extLst>
              <a:ext uri="{FF2B5EF4-FFF2-40B4-BE49-F238E27FC236}">
                <a16:creationId xmlns:a16="http://schemas.microsoft.com/office/drawing/2014/main" id="{C11C942D-4658-F057-481C-4EF79FE554C1}"/>
              </a:ext>
            </a:extLst>
          </p:cNvPr>
          <p:cNvSpPr txBox="1"/>
          <p:nvPr/>
        </p:nvSpPr>
        <p:spPr>
          <a:xfrm>
            <a:off x="152400" y="136524"/>
            <a:ext cx="11887200" cy="6309420"/>
          </a:xfrm>
          <a:prstGeom prst="rect">
            <a:avLst/>
          </a:prstGeom>
          <a:noFill/>
        </p:spPr>
        <p:txBody>
          <a:bodyPr wrap="square">
            <a:spAutoFit/>
          </a:bodyPr>
          <a:lstStyle/>
          <a:p>
            <a:r>
              <a:rPr lang="en-US" sz="4400" b="1" dirty="0"/>
              <a:t>THE.THIRD.EXODUS</a:t>
            </a:r>
          </a:p>
          <a:p>
            <a:r>
              <a:rPr lang="en-US" sz="3600" dirty="0"/>
              <a:t>	44 Heavenly Father, we by faith look towards the future. As it was in Germany, Russia, Italy, the people raised up Hitler and Stalin, Mussolini, who hated the Jew. </a:t>
            </a:r>
            <a:r>
              <a:rPr lang="en-US" sz="3600" u="sng" dirty="0"/>
              <a:t>God, You got ways of doing things, that we don't understand</a:t>
            </a:r>
            <a:r>
              <a:rPr lang="en-US" sz="3600" dirty="0"/>
              <a:t>… </a:t>
            </a:r>
          </a:p>
          <a:p>
            <a:r>
              <a:rPr lang="en-US" sz="3600" dirty="0"/>
              <a:t>	They were sent back to their homeland to fulfill the Word. Oh, the loving hand of God! Sometimes, it looks cruel, the way people suffer, still it's the tender hand of Jehovah, leading His little children… </a:t>
            </a:r>
            <a:r>
              <a:rPr lang="en-US" sz="3600" b="1" dirty="0"/>
              <a:t>It's only the tender hand of Jehovah, leading them to the Tree of Life</a:t>
            </a:r>
            <a:r>
              <a:rPr lang="en-US" sz="3600" dirty="0"/>
              <a:t>. 															</a:t>
            </a:r>
            <a:r>
              <a:rPr lang="en-US" sz="2800" dirty="0"/>
              <a:t>63-0630</a:t>
            </a:r>
            <a:endParaRPr lang="en-US" sz="3600" dirty="0"/>
          </a:p>
        </p:txBody>
      </p:sp>
    </p:spTree>
    <p:extLst>
      <p:ext uri="{BB962C8B-B14F-4D97-AF65-F5344CB8AC3E}">
        <p14:creationId xmlns:p14="http://schemas.microsoft.com/office/powerpoint/2010/main" val="726466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069EB-6D0C-0041-C34D-93CB7953D4B0}"/>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A1732F0A-4532-E257-87EE-9A0175B790BF}"/>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CD09F4D6-9860-FEFA-19D0-9A6D90487302}"/>
              </a:ext>
            </a:extLst>
          </p:cNvPr>
          <p:cNvSpPr>
            <a:spLocks noGrp="1"/>
          </p:cNvSpPr>
          <p:nvPr>
            <p:ph type="sldNum" sz="quarter" idx="12"/>
          </p:nvPr>
        </p:nvSpPr>
        <p:spPr/>
        <p:txBody>
          <a:bodyPr/>
          <a:lstStyle/>
          <a:p>
            <a:fld id="{AC4DAC86-D943-45DC-86D6-56CCD16C63DC}" type="slidenum">
              <a:rPr lang="en-US" smtClean="0"/>
              <a:pPr/>
              <a:t>11</a:t>
            </a:fld>
            <a:endParaRPr lang="en-US"/>
          </a:p>
        </p:txBody>
      </p:sp>
      <p:pic>
        <p:nvPicPr>
          <p:cNvPr id="5" name="Picture 4">
            <a:extLst>
              <a:ext uri="{FF2B5EF4-FFF2-40B4-BE49-F238E27FC236}">
                <a16:creationId xmlns:a16="http://schemas.microsoft.com/office/drawing/2014/main" id="{1DC6195A-1638-C551-CDEC-5FC4418B16E6}"/>
              </a:ext>
            </a:extLst>
          </p:cNvPr>
          <p:cNvPicPr>
            <a:picLocks noChangeAspect="1"/>
          </p:cNvPicPr>
          <p:nvPr/>
        </p:nvPicPr>
        <p:blipFill>
          <a:blip r:embed="rId2"/>
          <a:srcRect r="14834"/>
          <a:stretch>
            <a:fillRect/>
          </a:stretch>
        </p:blipFill>
        <p:spPr>
          <a:xfrm>
            <a:off x="304801" y="304800"/>
            <a:ext cx="5791200" cy="4876800"/>
          </a:xfrm>
          <a:prstGeom prst="rect">
            <a:avLst/>
          </a:prstGeom>
        </p:spPr>
      </p:pic>
      <p:sp>
        <p:nvSpPr>
          <p:cNvPr id="7" name="TextBox 6">
            <a:extLst>
              <a:ext uri="{FF2B5EF4-FFF2-40B4-BE49-F238E27FC236}">
                <a16:creationId xmlns:a16="http://schemas.microsoft.com/office/drawing/2014/main" id="{7004A817-28E2-0BF5-D608-F5F8C6881C67}"/>
              </a:ext>
            </a:extLst>
          </p:cNvPr>
          <p:cNvSpPr txBox="1"/>
          <p:nvPr/>
        </p:nvSpPr>
        <p:spPr>
          <a:xfrm>
            <a:off x="6324600" y="164912"/>
            <a:ext cx="5638800" cy="5509200"/>
          </a:xfrm>
          <a:prstGeom prst="rect">
            <a:avLst/>
          </a:prstGeom>
          <a:noFill/>
        </p:spPr>
        <p:txBody>
          <a:bodyPr wrap="square">
            <a:spAutoFit/>
          </a:bodyPr>
          <a:lstStyle/>
          <a:p>
            <a:r>
              <a:rPr lang="en-US" sz="3200" dirty="0"/>
              <a:t>Kristallnacht, also known as the "Night of Broken Glass" was a series of organized, govern-</a:t>
            </a:r>
            <a:r>
              <a:rPr lang="en-US" sz="3200" dirty="0" err="1"/>
              <a:t>ment</a:t>
            </a:r>
            <a:r>
              <a:rPr lang="en-US" sz="3200" dirty="0"/>
              <a:t>-sanctioned violent attacks against Jewish people, homes, businesses, and synagogues throughout Nazi Germany on November 9-10, 1938. This event is considered a critical turning point and a prelude to the Holocaust.</a:t>
            </a:r>
          </a:p>
        </p:txBody>
      </p:sp>
    </p:spTree>
    <p:extLst>
      <p:ext uri="{BB962C8B-B14F-4D97-AF65-F5344CB8AC3E}">
        <p14:creationId xmlns:p14="http://schemas.microsoft.com/office/powerpoint/2010/main" val="891567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E09AE-5325-44C6-AE2C-D9FFC8081FC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86" y="0"/>
            <a:ext cx="12212018" cy="6849046"/>
          </a:xfrm>
          <a:prstGeom prst="rect">
            <a:avLst/>
          </a:prstGeom>
        </p:spPr>
      </p:pic>
      <p:sp>
        <p:nvSpPr>
          <p:cNvPr id="3" name="Date Placeholder 2">
            <a:extLst>
              <a:ext uri="{FF2B5EF4-FFF2-40B4-BE49-F238E27FC236}">
                <a16:creationId xmlns:a16="http://schemas.microsoft.com/office/drawing/2014/main" id="{C8F769E9-0584-407A-A246-D0884FC7CDE0}"/>
              </a:ext>
            </a:extLst>
          </p:cNvPr>
          <p:cNvSpPr>
            <a:spLocks noGrp="1"/>
          </p:cNvSpPr>
          <p:nvPr>
            <p:ph type="dt" sz="half" idx="10"/>
          </p:nvPr>
        </p:nvSpPr>
        <p:spPr/>
        <p:txBody>
          <a:bodyPr/>
          <a:lstStyle/>
          <a:p>
            <a:pPr>
              <a:defRPr/>
            </a:pPr>
            <a:r>
              <a:rPr lang="en-US"/>
              <a:t>11/09/2025</a:t>
            </a:r>
          </a:p>
        </p:txBody>
      </p:sp>
      <p:sp>
        <p:nvSpPr>
          <p:cNvPr id="4" name="Footer Placeholder 3">
            <a:extLst>
              <a:ext uri="{FF2B5EF4-FFF2-40B4-BE49-F238E27FC236}">
                <a16:creationId xmlns:a16="http://schemas.microsoft.com/office/drawing/2014/main" id="{770CEEA8-F12D-4E12-88F8-DF1B6A7C023E}"/>
              </a:ext>
            </a:extLst>
          </p:cNvPr>
          <p:cNvSpPr>
            <a:spLocks noGrp="1"/>
          </p:cNvSpPr>
          <p:nvPr>
            <p:ph type="ftr" sz="quarter" idx="11"/>
          </p:nvPr>
        </p:nvSpPr>
        <p:spPr/>
        <p:txBody>
          <a:bodyPr/>
          <a:lstStyle/>
          <a:p>
            <a:pPr>
              <a:defRPr/>
            </a:pPr>
            <a:r>
              <a:rPr lang="en-US"/>
              <a:t>The Better Knowledge 3</a:t>
            </a:r>
          </a:p>
        </p:txBody>
      </p:sp>
      <p:sp>
        <p:nvSpPr>
          <p:cNvPr id="5" name="Slide Number Placeholder 4">
            <a:extLst>
              <a:ext uri="{FF2B5EF4-FFF2-40B4-BE49-F238E27FC236}">
                <a16:creationId xmlns:a16="http://schemas.microsoft.com/office/drawing/2014/main" id="{BFB4EC73-5B3A-46CF-8FEF-27BA6EB4E00C}"/>
              </a:ext>
            </a:extLst>
          </p:cNvPr>
          <p:cNvSpPr>
            <a:spLocks noGrp="1"/>
          </p:cNvSpPr>
          <p:nvPr>
            <p:ph type="sldNum" sz="quarter" idx="12"/>
          </p:nvPr>
        </p:nvSpPr>
        <p:spPr/>
        <p:txBody>
          <a:bodyPr/>
          <a:lstStyle/>
          <a:p>
            <a:pPr>
              <a:defRPr/>
            </a:pPr>
            <a:fld id="{E74C2FBB-C388-4470-B62A-C7EB9167CE40}" type="slidenum">
              <a:rPr lang="en-US" smtClean="0"/>
              <a:pPr>
                <a:defRPr/>
              </a:pPr>
              <a:t>12</a:t>
            </a:fld>
            <a:endParaRPr lang="en-US"/>
          </a:p>
        </p:txBody>
      </p:sp>
      <p:sp>
        <p:nvSpPr>
          <p:cNvPr id="6" name="TextBox 5">
            <a:extLst>
              <a:ext uri="{FF2B5EF4-FFF2-40B4-BE49-F238E27FC236}">
                <a16:creationId xmlns:a16="http://schemas.microsoft.com/office/drawing/2014/main" id="{4B694FDE-5FFC-4374-8635-EBBD9C62A684}"/>
              </a:ext>
            </a:extLst>
          </p:cNvPr>
          <p:cNvSpPr txBox="1"/>
          <p:nvPr/>
        </p:nvSpPr>
        <p:spPr>
          <a:xfrm>
            <a:off x="361381" y="5844060"/>
            <a:ext cx="6074666" cy="769441"/>
          </a:xfrm>
          <a:prstGeom prst="rect">
            <a:avLst/>
          </a:prstGeom>
          <a:solidFill>
            <a:schemeClr val="tx1">
              <a:alpha val="60000"/>
            </a:schemeClr>
          </a:solidFill>
        </p:spPr>
        <p:txBody>
          <a:bodyPr wrap="square" rtlCol="0">
            <a:spAutoFit/>
          </a:bodyPr>
          <a:lstStyle/>
          <a:p>
            <a:r>
              <a:rPr lang="en-US" sz="4400" b="1" dirty="0">
                <a:solidFill>
                  <a:schemeClr val="bg1"/>
                </a:solidFill>
              </a:rPr>
              <a:t>Auschwitz, Poland 2012</a:t>
            </a:r>
          </a:p>
        </p:txBody>
      </p:sp>
      <p:sp>
        <p:nvSpPr>
          <p:cNvPr id="7" name="Rectangle 6">
            <a:extLst>
              <a:ext uri="{FF2B5EF4-FFF2-40B4-BE49-F238E27FC236}">
                <a16:creationId xmlns:a16="http://schemas.microsoft.com/office/drawing/2014/main" id="{197E8BFA-0EF4-4151-830C-0625A62BED89}"/>
              </a:ext>
            </a:extLst>
          </p:cNvPr>
          <p:cNvSpPr/>
          <p:nvPr/>
        </p:nvSpPr>
        <p:spPr>
          <a:xfrm>
            <a:off x="8286181" y="2107563"/>
            <a:ext cx="3544438" cy="4401205"/>
          </a:xfrm>
          <a:prstGeom prst="rect">
            <a:avLst/>
          </a:prstGeom>
          <a:solidFill>
            <a:schemeClr val="tx1"/>
          </a:solidFill>
        </p:spPr>
        <p:txBody>
          <a:bodyPr wrap="square">
            <a:spAutoFit/>
          </a:bodyPr>
          <a:lstStyle/>
          <a:p>
            <a:r>
              <a:rPr lang="en-US" sz="2800" b="1" dirty="0">
                <a:solidFill>
                  <a:schemeClr val="bg1"/>
                </a:solidFill>
                <a:latin typeface="Cambria" pitchFamily="18" charset="0"/>
              </a:rPr>
              <a:t>ISAIAH 56:5</a:t>
            </a:r>
          </a:p>
          <a:p>
            <a:r>
              <a:rPr lang="en-US" sz="2800" i="1" dirty="0">
                <a:solidFill>
                  <a:schemeClr val="bg1"/>
                </a:solidFill>
                <a:latin typeface="Cambria" pitchFamily="18" charset="0"/>
              </a:rPr>
              <a:t>Even unto them will I give in mine house and within my walls a place and a name better than of sons and of daughters: I will give them an everlasting name, that shall not be cut off.</a:t>
            </a:r>
          </a:p>
        </p:txBody>
      </p:sp>
    </p:spTree>
    <p:extLst>
      <p:ext uri="{BB962C8B-B14F-4D97-AF65-F5344CB8AC3E}">
        <p14:creationId xmlns:p14="http://schemas.microsoft.com/office/powerpoint/2010/main" val="1862830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F3B20D-2AB1-4F44-9CD4-25FFCF1ACF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510" y="-612826"/>
            <a:ext cx="10742980" cy="8083652"/>
          </a:xfrm>
          <a:prstGeom prst="rect">
            <a:avLst/>
          </a:prstGeom>
          <a:ln>
            <a:noFill/>
          </a:ln>
          <a:effectLst>
            <a:softEdge rad="112500"/>
          </a:effectLst>
        </p:spPr>
      </p:pic>
      <p:sp>
        <p:nvSpPr>
          <p:cNvPr id="3" name="Date Placeholder 2">
            <a:extLst>
              <a:ext uri="{FF2B5EF4-FFF2-40B4-BE49-F238E27FC236}">
                <a16:creationId xmlns:a16="http://schemas.microsoft.com/office/drawing/2014/main" id="{1688CC42-625D-4293-ADC8-489783626D76}"/>
              </a:ext>
            </a:extLst>
          </p:cNvPr>
          <p:cNvSpPr>
            <a:spLocks noGrp="1"/>
          </p:cNvSpPr>
          <p:nvPr>
            <p:ph type="dt" sz="half" idx="10"/>
          </p:nvPr>
        </p:nvSpPr>
        <p:spPr/>
        <p:txBody>
          <a:bodyPr/>
          <a:lstStyle/>
          <a:p>
            <a:pPr>
              <a:defRPr/>
            </a:pPr>
            <a:r>
              <a:rPr lang="en-US"/>
              <a:t>11/09/2025</a:t>
            </a:r>
          </a:p>
        </p:txBody>
      </p:sp>
      <p:sp>
        <p:nvSpPr>
          <p:cNvPr id="4" name="Footer Placeholder 3">
            <a:extLst>
              <a:ext uri="{FF2B5EF4-FFF2-40B4-BE49-F238E27FC236}">
                <a16:creationId xmlns:a16="http://schemas.microsoft.com/office/drawing/2014/main" id="{3FBB8B24-1660-462B-87A5-5BC7BAB00563}"/>
              </a:ext>
            </a:extLst>
          </p:cNvPr>
          <p:cNvSpPr>
            <a:spLocks noGrp="1"/>
          </p:cNvSpPr>
          <p:nvPr>
            <p:ph type="ftr" sz="quarter" idx="11"/>
          </p:nvPr>
        </p:nvSpPr>
        <p:spPr/>
        <p:txBody>
          <a:bodyPr/>
          <a:lstStyle/>
          <a:p>
            <a:pPr>
              <a:defRPr/>
            </a:pPr>
            <a:r>
              <a:rPr lang="en-US"/>
              <a:t>The Better Knowledge 3</a:t>
            </a:r>
          </a:p>
        </p:txBody>
      </p:sp>
      <p:sp>
        <p:nvSpPr>
          <p:cNvPr id="5" name="Slide Number Placeholder 4">
            <a:extLst>
              <a:ext uri="{FF2B5EF4-FFF2-40B4-BE49-F238E27FC236}">
                <a16:creationId xmlns:a16="http://schemas.microsoft.com/office/drawing/2014/main" id="{4422B195-3B04-4594-A00F-F27C1726BC43}"/>
              </a:ext>
            </a:extLst>
          </p:cNvPr>
          <p:cNvSpPr>
            <a:spLocks noGrp="1"/>
          </p:cNvSpPr>
          <p:nvPr>
            <p:ph type="sldNum" sz="quarter" idx="12"/>
          </p:nvPr>
        </p:nvSpPr>
        <p:spPr/>
        <p:txBody>
          <a:bodyPr/>
          <a:lstStyle/>
          <a:p>
            <a:pPr>
              <a:defRPr/>
            </a:pPr>
            <a:fld id="{E74C2FBB-C388-4470-B62A-C7EB9167CE40}" type="slidenum">
              <a:rPr lang="en-US" smtClean="0"/>
              <a:pPr>
                <a:defRPr/>
              </a:pPr>
              <a:t>13</a:t>
            </a:fld>
            <a:endParaRPr lang="en-US"/>
          </a:p>
        </p:txBody>
      </p:sp>
    </p:spTree>
    <p:extLst>
      <p:ext uri="{BB962C8B-B14F-4D97-AF65-F5344CB8AC3E}">
        <p14:creationId xmlns:p14="http://schemas.microsoft.com/office/powerpoint/2010/main" val="3029139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A8043-16A9-6027-91E8-34D84A11E8AA}"/>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2EACDD82-3FE2-9524-70BE-61935144BD96}"/>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5EED4B22-AE3B-2F78-B1EC-72A5F8F71B18}"/>
              </a:ext>
            </a:extLst>
          </p:cNvPr>
          <p:cNvSpPr>
            <a:spLocks noGrp="1"/>
          </p:cNvSpPr>
          <p:nvPr>
            <p:ph type="sldNum" sz="quarter" idx="12"/>
          </p:nvPr>
        </p:nvSpPr>
        <p:spPr/>
        <p:txBody>
          <a:bodyPr/>
          <a:lstStyle/>
          <a:p>
            <a:fld id="{AC4DAC86-D943-45DC-86D6-56CCD16C63DC}" type="slidenum">
              <a:rPr lang="en-US" smtClean="0"/>
              <a:pPr/>
              <a:t>14</a:t>
            </a:fld>
            <a:endParaRPr lang="en-US"/>
          </a:p>
        </p:txBody>
      </p:sp>
      <p:sp>
        <p:nvSpPr>
          <p:cNvPr id="6" name="TextBox 5">
            <a:extLst>
              <a:ext uri="{FF2B5EF4-FFF2-40B4-BE49-F238E27FC236}">
                <a16:creationId xmlns:a16="http://schemas.microsoft.com/office/drawing/2014/main" id="{CB09B83F-D815-F483-4EDF-C77B61DADC2B}"/>
              </a:ext>
            </a:extLst>
          </p:cNvPr>
          <p:cNvSpPr txBox="1"/>
          <p:nvPr/>
        </p:nvSpPr>
        <p:spPr>
          <a:xfrm>
            <a:off x="228600" y="136524"/>
            <a:ext cx="11811000" cy="5755422"/>
          </a:xfrm>
          <a:prstGeom prst="rect">
            <a:avLst/>
          </a:prstGeom>
          <a:noFill/>
        </p:spPr>
        <p:txBody>
          <a:bodyPr wrap="square">
            <a:spAutoFit/>
          </a:bodyPr>
          <a:lstStyle/>
          <a:p>
            <a:r>
              <a:rPr lang="en-US" sz="4800" b="1" dirty="0"/>
              <a:t>THE.QUEEN.OF.SHEBA</a:t>
            </a:r>
          </a:p>
          <a:p>
            <a:r>
              <a:rPr lang="en-US" sz="4000" dirty="0"/>
              <a:t>	29 When God sends a gift to the people and they'll recognize it, </a:t>
            </a:r>
            <a:r>
              <a:rPr lang="en-US" sz="4000" b="1" dirty="0"/>
              <a:t>it's always a golden age</a:t>
            </a:r>
            <a:r>
              <a:rPr lang="en-US" sz="4000" dirty="0"/>
              <a:t>. But when they refuse it, there's nothing left but a chaos for that generation. </a:t>
            </a:r>
          </a:p>
          <a:p>
            <a:r>
              <a:rPr lang="en-US" sz="4000" dirty="0"/>
              <a:t>	Now, listen closely. If God had sent the Holy Spirit in this age for a sign, and we reject It, there's nothing left but a destruction.</a:t>
            </a:r>
          </a:p>
          <a:p>
            <a:pPr algn="r"/>
            <a:r>
              <a:rPr lang="en-US" sz="4000" dirty="0"/>
              <a:t>60-0110</a:t>
            </a:r>
          </a:p>
        </p:txBody>
      </p:sp>
    </p:spTree>
    <p:extLst>
      <p:ext uri="{BB962C8B-B14F-4D97-AF65-F5344CB8AC3E}">
        <p14:creationId xmlns:p14="http://schemas.microsoft.com/office/powerpoint/2010/main" val="884562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C4A63-4911-6E40-2C66-A50BEC58A9B1}"/>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EF70448B-97E0-239D-AA51-767EC32A824C}"/>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57159DC8-56E7-D34F-2619-77A0238575EC}"/>
              </a:ext>
            </a:extLst>
          </p:cNvPr>
          <p:cNvSpPr>
            <a:spLocks noGrp="1"/>
          </p:cNvSpPr>
          <p:nvPr>
            <p:ph type="sldNum" sz="quarter" idx="12"/>
          </p:nvPr>
        </p:nvSpPr>
        <p:spPr/>
        <p:txBody>
          <a:bodyPr/>
          <a:lstStyle/>
          <a:p>
            <a:fld id="{AC4DAC86-D943-45DC-86D6-56CCD16C63DC}" type="slidenum">
              <a:rPr lang="en-US" smtClean="0"/>
              <a:pPr/>
              <a:t>15</a:t>
            </a:fld>
            <a:endParaRPr lang="en-US"/>
          </a:p>
        </p:txBody>
      </p:sp>
      <p:sp>
        <p:nvSpPr>
          <p:cNvPr id="6" name="TextBox 5">
            <a:extLst>
              <a:ext uri="{FF2B5EF4-FFF2-40B4-BE49-F238E27FC236}">
                <a16:creationId xmlns:a16="http://schemas.microsoft.com/office/drawing/2014/main" id="{BA19CA5E-E658-9206-F05D-08F5A17E0799}"/>
              </a:ext>
            </a:extLst>
          </p:cNvPr>
          <p:cNvSpPr txBox="1"/>
          <p:nvPr/>
        </p:nvSpPr>
        <p:spPr>
          <a:xfrm>
            <a:off x="152400" y="0"/>
            <a:ext cx="11887200" cy="6309420"/>
          </a:xfrm>
          <a:prstGeom prst="rect">
            <a:avLst/>
          </a:prstGeom>
          <a:noFill/>
        </p:spPr>
        <p:txBody>
          <a:bodyPr wrap="square">
            <a:spAutoFit/>
          </a:bodyPr>
          <a:lstStyle/>
          <a:p>
            <a:r>
              <a:rPr lang="en-US" sz="4400" b="1" dirty="0"/>
              <a:t>THE.QUEEN.OF.THE.SOUTH</a:t>
            </a:r>
          </a:p>
          <a:p>
            <a:r>
              <a:rPr lang="en-US" sz="3600" dirty="0"/>
              <a:t>	16 In </a:t>
            </a:r>
            <a:r>
              <a:rPr lang="en-US" sz="3600" b="1" dirty="0"/>
              <a:t>the great, golden age of Israel</a:t>
            </a:r>
            <a:r>
              <a:rPr lang="en-US" sz="3600" dirty="0"/>
              <a:t>, God had gifted a man by the name of Solomon… He prayed God to give him wisdom to lead the people. And when a gift is given to the church, and the church refuses to hear that gift, then the </a:t>
            </a:r>
            <a:r>
              <a:rPr lang="en-US" sz="3600" u="sng" dirty="0"/>
              <a:t>gift becomes of none effect</a:t>
            </a:r>
            <a:r>
              <a:rPr lang="en-US" sz="3600" dirty="0"/>
              <a:t>. But when the gift is given to the church, and the church receives it, then it's </a:t>
            </a:r>
            <a:r>
              <a:rPr lang="en-US" sz="3600" b="1" dirty="0"/>
              <a:t>a golden age </a:t>
            </a:r>
            <a:r>
              <a:rPr lang="en-US" sz="3600" dirty="0"/>
              <a:t>for that church. Israel was living in its golden age under Solomon. All Israel glorified God because of this marvelous gift. It was perfectly operating… It was a real gift from God.</a:t>
            </a:r>
          </a:p>
          <a:p>
            <a:pPr algn="r"/>
            <a:r>
              <a:rPr lang="en-US" sz="3600" dirty="0"/>
              <a:t>57-0614</a:t>
            </a:r>
          </a:p>
        </p:txBody>
      </p:sp>
    </p:spTree>
    <p:extLst>
      <p:ext uri="{BB962C8B-B14F-4D97-AF65-F5344CB8AC3E}">
        <p14:creationId xmlns:p14="http://schemas.microsoft.com/office/powerpoint/2010/main" val="2320535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427DF-40E8-7EAE-9D35-609E4979DB20}"/>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C76BC0E2-0217-7372-092B-C3525AE80601}"/>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AF7F306C-6B4D-BC8A-6642-4CB4D8A692B9}"/>
              </a:ext>
            </a:extLst>
          </p:cNvPr>
          <p:cNvSpPr>
            <a:spLocks noGrp="1"/>
          </p:cNvSpPr>
          <p:nvPr>
            <p:ph type="sldNum" sz="quarter" idx="12"/>
          </p:nvPr>
        </p:nvSpPr>
        <p:spPr/>
        <p:txBody>
          <a:bodyPr/>
          <a:lstStyle/>
          <a:p>
            <a:fld id="{AC4DAC86-D943-45DC-86D6-56CCD16C63DC}" type="slidenum">
              <a:rPr lang="en-US" smtClean="0"/>
              <a:pPr/>
              <a:t>16</a:t>
            </a:fld>
            <a:endParaRPr lang="en-US"/>
          </a:p>
        </p:txBody>
      </p:sp>
      <p:sp>
        <p:nvSpPr>
          <p:cNvPr id="6" name="TextBox 5">
            <a:extLst>
              <a:ext uri="{FF2B5EF4-FFF2-40B4-BE49-F238E27FC236}">
                <a16:creationId xmlns:a16="http://schemas.microsoft.com/office/drawing/2014/main" id="{1DD786EA-7974-0936-1519-B765EAC0E69B}"/>
              </a:ext>
            </a:extLst>
          </p:cNvPr>
          <p:cNvSpPr txBox="1"/>
          <p:nvPr/>
        </p:nvSpPr>
        <p:spPr>
          <a:xfrm>
            <a:off x="152400" y="0"/>
            <a:ext cx="11887200" cy="6370975"/>
          </a:xfrm>
          <a:prstGeom prst="rect">
            <a:avLst/>
          </a:prstGeom>
          <a:noFill/>
        </p:spPr>
        <p:txBody>
          <a:bodyPr wrap="square">
            <a:spAutoFit/>
          </a:bodyPr>
          <a:lstStyle/>
          <a:p>
            <a:r>
              <a:rPr lang="en-US" sz="4800" b="1" dirty="0"/>
              <a:t>THE.QUEEN.OF.THE.SOUTH        </a:t>
            </a:r>
          </a:p>
          <a:p>
            <a:r>
              <a:rPr lang="en-US" sz="4000" dirty="0"/>
              <a:t>	In all ages when God sends a gift to the people, and they refuse it, it only makes the people go into chaos. But when the people believes and accepts what God sent them, it is </a:t>
            </a:r>
            <a:r>
              <a:rPr lang="en-US" sz="4000" b="1" dirty="0"/>
              <a:t>a golden age</a:t>
            </a:r>
            <a:r>
              <a:rPr lang="en-US" sz="4000" dirty="0"/>
              <a:t> for that people. 	What He said in His own ministry, "</a:t>
            </a:r>
            <a:r>
              <a:rPr lang="en-US" sz="4000" i="1" dirty="0"/>
              <a:t>How oft would I have hovered you... But you would not</a:t>
            </a:r>
            <a:r>
              <a:rPr lang="en-US" sz="4000" dirty="0"/>
              <a:t>." They didn't know their day. And I'm just wondering if we as America know our day of visitation.														58-0208</a:t>
            </a:r>
          </a:p>
        </p:txBody>
      </p:sp>
    </p:spTree>
    <p:extLst>
      <p:ext uri="{BB962C8B-B14F-4D97-AF65-F5344CB8AC3E}">
        <p14:creationId xmlns:p14="http://schemas.microsoft.com/office/powerpoint/2010/main" val="941057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F32F3-0594-22D4-86E2-71D8E544B7F9}"/>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61B6FE07-ACAB-5A04-27A6-694FB3E1C6D8}"/>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4AEBBE90-8F57-C659-7C11-3C4CE5D5C9A5}"/>
              </a:ext>
            </a:extLst>
          </p:cNvPr>
          <p:cNvSpPr>
            <a:spLocks noGrp="1"/>
          </p:cNvSpPr>
          <p:nvPr>
            <p:ph type="sldNum" sz="quarter" idx="12"/>
          </p:nvPr>
        </p:nvSpPr>
        <p:spPr/>
        <p:txBody>
          <a:bodyPr/>
          <a:lstStyle/>
          <a:p>
            <a:fld id="{AC4DAC86-D943-45DC-86D6-56CCD16C63DC}" type="slidenum">
              <a:rPr lang="en-US" smtClean="0"/>
              <a:pPr/>
              <a:t>17</a:t>
            </a:fld>
            <a:endParaRPr lang="en-US"/>
          </a:p>
        </p:txBody>
      </p:sp>
      <p:sp>
        <p:nvSpPr>
          <p:cNvPr id="6" name="TextBox 5">
            <a:extLst>
              <a:ext uri="{FF2B5EF4-FFF2-40B4-BE49-F238E27FC236}">
                <a16:creationId xmlns:a16="http://schemas.microsoft.com/office/drawing/2014/main" id="{56C87E29-518E-29FC-363F-3A14417E0E88}"/>
              </a:ext>
            </a:extLst>
          </p:cNvPr>
          <p:cNvSpPr txBox="1"/>
          <p:nvPr/>
        </p:nvSpPr>
        <p:spPr>
          <a:xfrm>
            <a:off x="152400" y="0"/>
            <a:ext cx="11963400" cy="6370975"/>
          </a:xfrm>
          <a:prstGeom prst="rect">
            <a:avLst/>
          </a:prstGeom>
          <a:noFill/>
        </p:spPr>
        <p:txBody>
          <a:bodyPr wrap="square">
            <a:spAutoFit/>
          </a:bodyPr>
          <a:lstStyle/>
          <a:p>
            <a:r>
              <a:rPr lang="en-US" sz="4800" b="1" dirty="0"/>
              <a:t>INVISIBLE.UNION.OF.THE.BRIDE.OF.CHRIST</a:t>
            </a:r>
          </a:p>
          <a:p>
            <a:r>
              <a:rPr lang="en-US" sz="3600" dirty="0"/>
              <a:t>	32 If I would have had a say-so before the foundation of the world, God laid out the whole program to me, "</a:t>
            </a:r>
            <a:r>
              <a:rPr lang="en-US" sz="3600" i="1" dirty="0"/>
              <a:t>I want you to preach, what age do you desire?" </a:t>
            </a:r>
            <a:r>
              <a:rPr lang="en-US" sz="3600" dirty="0"/>
              <a:t>I would have chose this age, I think this is </a:t>
            </a:r>
            <a:r>
              <a:rPr lang="en-US" sz="3600" b="1" dirty="0"/>
              <a:t>the golden age.</a:t>
            </a:r>
          </a:p>
          <a:p>
            <a:r>
              <a:rPr lang="en-US" sz="3600" dirty="0"/>
              <a:t>	33 I certainly would have loved to have been here during the time of His visit to earth. Still, I think this right now is a greater time, because… He's coming to take the people He's redeemed, near the resurrection when all the redeemed will come forth. What a glorious opportunity we have, to speak to a dying people, great time! 					65-1125 </a:t>
            </a:r>
          </a:p>
        </p:txBody>
      </p:sp>
    </p:spTree>
    <p:extLst>
      <p:ext uri="{BB962C8B-B14F-4D97-AF65-F5344CB8AC3E}">
        <p14:creationId xmlns:p14="http://schemas.microsoft.com/office/powerpoint/2010/main" val="377529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1B652-43F3-4616-B377-635B642D9E67}"/>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CC9AAA9A-4134-41A9-AC4B-8AFB1ECA0730}"/>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C581F051-63BC-40EB-9C4F-B9830637268A}"/>
              </a:ext>
            </a:extLst>
          </p:cNvPr>
          <p:cNvSpPr>
            <a:spLocks noGrp="1"/>
          </p:cNvSpPr>
          <p:nvPr>
            <p:ph type="sldNum" sz="quarter" idx="12"/>
          </p:nvPr>
        </p:nvSpPr>
        <p:spPr/>
        <p:txBody>
          <a:bodyPr/>
          <a:lstStyle/>
          <a:p>
            <a:fld id="{6DDF798B-8D98-4D23-B898-2376126322C7}" type="slidenum">
              <a:rPr lang="en-US" smtClean="0"/>
              <a:t>18</a:t>
            </a:fld>
            <a:endParaRPr lang="en-US"/>
          </a:p>
        </p:txBody>
      </p:sp>
      <p:sp>
        <p:nvSpPr>
          <p:cNvPr id="5" name="Rectangle 4">
            <a:extLst>
              <a:ext uri="{FF2B5EF4-FFF2-40B4-BE49-F238E27FC236}">
                <a16:creationId xmlns:a16="http://schemas.microsoft.com/office/drawing/2014/main" id="{45948BCE-CE98-41AA-8931-E59E18C46F0A}"/>
              </a:ext>
            </a:extLst>
          </p:cNvPr>
          <p:cNvSpPr/>
          <p:nvPr/>
        </p:nvSpPr>
        <p:spPr>
          <a:xfrm>
            <a:off x="152400" y="7315"/>
            <a:ext cx="11963399" cy="6426567"/>
          </a:xfrm>
          <a:prstGeom prst="rect">
            <a:avLst/>
          </a:prstGeom>
        </p:spPr>
        <p:txBody>
          <a:bodyPr wrap="square">
            <a:spAutoFit/>
          </a:bodyPr>
          <a:lstStyle/>
          <a:p>
            <a:pPr>
              <a:lnSpc>
                <a:spcPct val="107000"/>
              </a:lnSpc>
              <a:spcAft>
                <a:spcPts val="800"/>
              </a:spcAft>
            </a:pPr>
            <a:r>
              <a:rPr lang="en-US" sz="4800" spc="-300" dirty="0">
                <a:latin typeface="+mj-lt"/>
                <a:ea typeface="Calibri" panose="020F0502020204030204" pitchFamily="34" charset="0"/>
                <a:cs typeface="Times New Roman" panose="02020603050405020304" pitchFamily="18" charset="0"/>
              </a:rPr>
              <a:t>Example: </a:t>
            </a:r>
            <a:r>
              <a:rPr lang="en-US" sz="5400" b="1" spc="-300" dirty="0">
                <a:latin typeface="+mj-lt"/>
                <a:ea typeface="Calibri" panose="020F0502020204030204" pitchFamily="34" charset="0"/>
                <a:cs typeface="Times New Roman" panose="02020603050405020304" pitchFamily="18" charset="0"/>
              </a:rPr>
              <a:t>MAKE.THE.VALLEY.FULL.OF.DITCHES</a:t>
            </a:r>
            <a:endParaRPr lang="en-US" sz="3200" spc="-300" dirty="0">
              <a:latin typeface="+mj-lt"/>
              <a:ea typeface="Calibri" panose="020F0502020204030204" pitchFamily="34" charset="0"/>
              <a:cs typeface="Times New Roman" panose="02020603050405020304" pitchFamily="18" charset="0"/>
            </a:endParaRPr>
          </a:p>
          <a:p>
            <a:pPr indent="457200">
              <a:lnSpc>
                <a:spcPct val="107000"/>
              </a:lnSpc>
              <a:spcAft>
                <a:spcPts val="800"/>
              </a:spcAft>
            </a:pPr>
            <a:r>
              <a:rPr lang="en-US" sz="4000" dirty="0">
                <a:latin typeface="+mj-lt"/>
                <a:ea typeface="Calibri" panose="020F0502020204030204" pitchFamily="34" charset="0"/>
                <a:cs typeface="Times New Roman" panose="02020603050405020304" pitchFamily="18" charset="0"/>
              </a:rPr>
              <a:t>3 A lady in my church... Mrs. Weber, dying with TB, in the sanatorium, last stages. They sent her home to die: said there's nothing could be done. She lived just beyond the Tabernacle, she had five or six children. </a:t>
            </a:r>
          </a:p>
          <a:p>
            <a:pPr indent="457200">
              <a:lnSpc>
                <a:spcPct val="107000"/>
              </a:lnSpc>
              <a:spcAft>
                <a:spcPts val="800"/>
              </a:spcAft>
            </a:pPr>
            <a:r>
              <a:rPr lang="en-US" sz="4000" dirty="0">
                <a:latin typeface="+mj-lt"/>
                <a:ea typeface="Calibri" panose="020F0502020204030204" pitchFamily="34" charset="0"/>
                <a:cs typeface="Times New Roman" panose="02020603050405020304" pitchFamily="18" charset="0"/>
              </a:rPr>
              <a:t>	So the Angel of the Lord come to me that night and said, "</a:t>
            </a:r>
            <a:r>
              <a:rPr lang="en-US" sz="4000" i="1" dirty="0">
                <a:latin typeface="+mj-lt"/>
                <a:ea typeface="Calibri" panose="020F0502020204030204" pitchFamily="34" charset="0"/>
                <a:cs typeface="Times New Roman" panose="02020603050405020304" pitchFamily="18" charset="0"/>
              </a:rPr>
              <a:t>Go, tell Mr. Webber to get things ready; for he's going to be left with those children on his hands; for his wife's going</a:t>
            </a:r>
            <a:r>
              <a:rPr lang="en-US" sz="4000" dirty="0">
                <a:latin typeface="+mj-lt"/>
                <a:ea typeface="Calibri" panose="020F0502020204030204" pitchFamily="34" charset="0"/>
                <a:cs typeface="Times New Roman" panose="02020603050405020304" pitchFamily="18" charset="0"/>
              </a:rPr>
              <a:t>." Well, I went and told Mr. Webber. </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658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39258-EDAE-4D08-A7CD-88C10ED19524}"/>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590F79F8-2C55-4B2D-8E44-2BB230A150F3}"/>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6DC5D356-FFDC-46AA-838D-6C64D9B91CB7}"/>
              </a:ext>
            </a:extLst>
          </p:cNvPr>
          <p:cNvSpPr>
            <a:spLocks noGrp="1"/>
          </p:cNvSpPr>
          <p:nvPr>
            <p:ph type="sldNum" sz="quarter" idx="12"/>
          </p:nvPr>
        </p:nvSpPr>
        <p:spPr/>
        <p:txBody>
          <a:bodyPr/>
          <a:lstStyle/>
          <a:p>
            <a:fld id="{6DDF798B-8D98-4D23-B898-2376126322C7}" type="slidenum">
              <a:rPr lang="en-US" smtClean="0"/>
              <a:t>19</a:t>
            </a:fld>
            <a:endParaRPr lang="en-US"/>
          </a:p>
        </p:txBody>
      </p:sp>
      <p:sp>
        <p:nvSpPr>
          <p:cNvPr id="5" name="Rectangle 4">
            <a:extLst>
              <a:ext uri="{FF2B5EF4-FFF2-40B4-BE49-F238E27FC236}">
                <a16:creationId xmlns:a16="http://schemas.microsoft.com/office/drawing/2014/main" id="{38DAA4BE-6A47-4C23-A53A-A10CF0516B0C}"/>
              </a:ext>
            </a:extLst>
          </p:cNvPr>
          <p:cNvSpPr/>
          <p:nvPr/>
        </p:nvSpPr>
        <p:spPr>
          <a:xfrm>
            <a:off x="152400" y="136525"/>
            <a:ext cx="11963400" cy="5434821"/>
          </a:xfrm>
          <a:prstGeom prst="rect">
            <a:avLst/>
          </a:prstGeom>
        </p:spPr>
        <p:txBody>
          <a:bodyPr wrap="square">
            <a:spAutoFit/>
          </a:bodyPr>
          <a:lstStyle/>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4 Two days after that, some ladies from the govern-</a:t>
            </a:r>
            <a:r>
              <a:rPr lang="en-US" sz="4000" dirty="0" err="1">
                <a:latin typeface="Candara" panose="020E0502030303020204" pitchFamily="34" charset="0"/>
                <a:ea typeface="Calibri" panose="020F0502020204030204" pitchFamily="34" charset="0"/>
                <a:cs typeface="Times New Roman" panose="02020603050405020304" pitchFamily="18" charset="0"/>
              </a:rPr>
              <a:t>ment</a:t>
            </a:r>
            <a:r>
              <a:rPr lang="en-US" sz="4000" dirty="0">
                <a:latin typeface="Candara" panose="020E0502030303020204" pitchFamily="34" charset="0"/>
                <a:ea typeface="Calibri" panose="020F0502020204030204" pitchFamily="34" charset="0"/>
                <a:cs typeface="Times New Roman" panose="02020603050405020304" pitchFamily="18" charset="0"/>
              </a:rPr>
              <a:t> depot there, where she worked, come in. Mrs. Webber said, "</a:t>
            </a:r>
            <a:r>
              <a:rPr lang="en-US" sz="4000" i="1" dirty="0">
                <a:latin typeface="Candara" panose="020E0502030303020204" pitchFamily="34" charset="0"/>
                <a:ea typeface="Calibri" panose="020F0502020204030204" pitchFamily="34" charset="0"/>
                <a:cs typeface="Times New Roman" panose="02020603050405020304" pitchFamily="18" charset="0"/>
              </a:rPr>
              <a:t>If I could only have Bro. Bill to pray for me once more, I seen when my cousin Opal was healed with cancer, and the doctor just give her 'till morning to live.”</a:t>
            </a:r>
            <a:r>
              <a:rPr lang="en-US" sz="4000" dirty="0">
                <a:latin typeface="Candara" panose="020E050203030302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	The girls from out at the government said, "</a:t>
            </a:r>
            <a:r>
              <a:rPr lang="en-US" sz="4000" i="1" dirty="0">
                <a:latin typeface="Candara" panose="020E0502030303020204" pitchFamily="34" charset="0"/>
                <a:ea typeface="Calibri" panose="020F0502020204030204" pitchFamily="34" charset="0"/>
                <a:cs typeface="Times New Roman" panose="02020603050405020304" pitchFamily="18" charset="0"/>
              </a:rPr>
              <a:t>There </a:t>
            </a:r>
            <a:r>
              <a:rPr lang="en-US" sz="4000" i="1" dirty="0" err="1">
                <a:latin typeface="Candara" panose="020E0502030303020204" pitchFamily="34" charset="0"/>
                <a:ea typeface="Calibri" panose="020F0502020204030204" pitchFamily="34" charset="0"/>
                <a:cs typeface="Times New Roman" panose="02020603050405020304" pitchFamily="18" charset="0"/>
              </a:rPr>
              <a:t>ain't</a:t>
            </a:r>
            <a:r>
              <a:rPr lang="en-US" sz="4000" i="1" dirty="0">
                <a:latin typeface="Candara" panose="020E0502030303020204" pitchFamily="34" charset="0"/>
                <a:ea typeface="Calibri" panose="020F0502020204030204" pitchFamily="34" charset="0"/>
                <a:cs typeface="Times New Roman" panose="02020603050405020304" pitchFamily="18" charset="0"/>
              </a:rPr>
              <a:t> nothing to that guy. He isn't nothing but a hypocrite</a:t>
            </a:r>
            <a:r>
              <a:rPr lang="en-US" sz="4000" dirty="0">
                <a:latin typeface="Candara" panose="020E0502030303020204" pitchFamily="34" charset="0"/>
                <a:ea typeface="Calibri" panose="020F0502020204030204" pitchFamily="34" charset="0"/>
                <a:cs typeface="Times New Roman" panose="02020603050405020304" pitchFamily="18" charset="0"/>
              </a:rPr>
              <a:t>."</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2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F8D5-4957-5A09-3214-6401FF20B96A}"/>
              </a:ext>
            </a:extLst>
          </p:cNvPr>
          <p:cNvSpPr>
            <a:spLocks noGrp="1"/>
          </p:cNvSpPr>
          <p:nvPr>
            <p:ph type="title"/>
          </p:nvPr>
        </p:nvSpPr>
        <p:spPr>
          <a:xfrm>
            <a:off x="304800" y="-206375"/>
            <a:ext cx="11430000" cy="1143000"/>
          </a:xfrm>
        </p:spPr>
        <p:txBody>
          <a:bodyPr/>
          <a:lstStyle/>
          <a:p>
            <a:pPr algn="ctr"/>
            <a:r>
              <a:rPr lang="en-US" sz="4800" dirty="0">
                <a:solidFill>
                  <a:srgbClr val="31DBFF"/>
                </a:solidFill>
                <a:latin typeface="Eras Medium ITC" panose="020B0602030504020804" pitchFamily="34" charset="0"/>
              </a:rPr>
              <a:t>Birthdays &amp; Anniversaries</a:t>
            </a:r>
          </a:p>
        </p:txBody>
      </p:sp>
      <p:sp>
        <p:nvSpPr>
          <p:cNvPr id="3" name="Date Placeholder 2">
            <a:extLst>
              <a:ext uri="{FF2B5EF4-FFF2-40B4-BE49-F238E27FC236}">
                <a16:creationId xmlns:a16="http://schemas.microsoft.com/office/drawing/2014/main" id="{459EABA6-EE57-06D1-D40F-B204042B397B}"/>
              </a:ext>
            </a:extLst>
          </p:cNvPr>
          <p:cNvSpPr>
            <a:spLocks noGrp="1"/>
          </p:cNvSpPr>
          <p:nvPr>
            <p:ph type="dt" sz="half" idx="10"/>
          </p:nvPr>
        </p:nvSpPr>
        <p:spPr/>
        <p:txBody>
          <a:bodyPr/>
          <a:lstStyle/>
          <a:p>
            <a:r>
              <a:rPr lang="en-US"/>
              <a:t>11/09/2025</a:t>
            </a:r>
          </a:p>
        </p:txBody>
      </p:sp>
      <p:sp>
        <p:nvSpPr>
          <p:cNvPr id="4" name="Footer Placeholder 3">
            <a:extLst>
              <a:ext uri="{FF2B5EF4-FFF2-40B4-BE49-F238E27FC236}">
                <a16:creationId xmlns:a16="http://schemas.microsoft.com/office/drawing/2014/main" id="{2C299D49-9397-D43A-4531-AA8B59058C00}"/>
              </a:ext>
            </a:extLst>
          </p:cNvPr>
          <p:cNvSpPr>
            <a:spLocks noGrp="1"/>
          </p:cNvSpPr>
          <p:nvPr>
            <p:ph type="ftr" sz="quarter" idx="11"/>
          </p:nvPr>
        </p:nvSpPr>
        <p:spPr/>
        <p:txBody>
          <a:bodyPr/>
          <a:lstStyle/>
          <a:p>
            <a:r>
              <a:rPr lang="en-US"/>
              <a:t>The Better Knowledge 3</a:t>
            </a:r>
          </a:p>
        </p:txBody>
      </p:sp>
      <p:sp>
        <p:nvSpPr>
          <p:cNvPr id="5" name="Slide Number Placeholder 4">
            <a:extLst>
              <a:ext uri="{FF2B5EF4-FFF2-40B4-BE49-F238E27FC236}">
                <a16:creationId xmlns:a16="http://schemas.microsoft.com/office/drawing/2014/main" id="{3C903577-D8C7-A462-CAB9-FFFBD46263EA}"/>
              </a:ext>
            </a:extLst>
          </p:cNvPr>
          <p:cNvSpPr>
            <a:spLocks noGrp="1"/>
          </p:cNvSpPr>
          <p:nvPr>
            <p:ph type="sldNum" sz="quarter" idx="12"/>
          </p:nvPr>
        </p:nvSpPr>
        <p:spPr/>
        <p:txBody>
          <a:bodyPr/>
          <a:lstStyle/>
          <a:p>
            <a:fld id="{AC4DAC86-D943-45DC-86D6-56CCD16C63DC}" type="slidenum">
              <a:rPr lang="en-US" smtClean="0"/>
              <a:pPr/>
              <a:t>2</a:t>
            </a:fld>
            <a:endParaRPr lang="en-US"/>
          </a:p>
        </p:txBody>
      </p:sp>
      <p:sp>
        <p:nvSpPr>
          <p:cNvPr id="6" name="Content Placeholder 5">
            <a:extLst>
              <a:ext uri="{FF2B5EF4-FFF2-40B4-BE49-F238E27FC236}">
                <a16:creationId xmlns:a16="http://schemas.microsoft.com/office/drawing/2014/main" id="{5381FA46-566C-0D32-4DFF-3FD05D90A5D7}"/>
              </a:ext>
            </a:extLst>
          </p:cNvPr>
          <p:cNvSpPr>
            <a:spLocks noGrp="1"/>
          </p:cNvSpPr>
          <p:nvPr>
            <p:ph sz="quarter" idx="13"/>
          </p:nvPr>
        </p:nvSpPr>
        <p:spPr>
          <a:xfrm>
            <a:off x="533400" y="1219200"/>
            <a:ext cx="11658600" cy="4624148"/>
          </a:xfrm>
        </p:spPr>
        <p:txBody>
          <a:bodyPr>
            <a:normAutofit lnSpcReduction="10000"/>
          </a:bodyPr>
          <a:lstStyle/>
          <a:p>
            <a:r>
              <a:rPr lang="en-US" sz="4000" dirty="0"/>
              <a:t>Nov. 10</a:t>
            </a:r>
            <a:r>
              <a:rPr lang="en-US" sz="4000" baseline="30000" dirty="0"/>
              <a:t>th</a:t>
            </a:r>
            <a:r>
              <a:rPr lang="en-US" sz="4000" dirty="0"/>
              <a:t> Chris and Cassia Clayville</a:t>
            </a:r>
          </a:p>
          <a:p>
            <a:r>
              <a:rPr lang="en-US" sz="4000" dirty="0"/>
              <a:t>Nov. 11</a:t>
            </a:r>
            <a:r>
              <a:rPr lang="en-US" sz="4000" baseline="30000" dirty="0"/>
              <a:t>th</a:t>
            </a:r>
            <a:r>
              <a:rPr lang="en-US" sz="4000" dirty="0"/>
              <a:t> Ayden Stevens</a:t>
            </a:r>
          </a:p>
          <a:p>
            <a:r>
              <a:rPr lang="en-US" sz="4000" dirty="0"/>
              <a:t>Nov. 12</a:t>
            </a:r>
            <a:r>
              <a:rPr lang="en-US" sz="4000" baseline="30000" dirty="0"/>
              <a:t>th</a:t>
            </a:r>
            <a:r>
              <a:rPr lang="en-US" sz="4000" dirty="0"/>
              <a:t> Kingston Kiser, Bill Walters</a:t>
            </a:r>
          </a:p>
          <a:p>
            <a:r>
              <a:rPr lang="en-US" sz="4000" dirty="0"/>
              <a:t>Nov. 13</a:t>
            </a:r>
            <a:r>
              <a:rPr lang="en-US" sz="4000" baseline="30000" dirty="0"/>
              <a:t>th</a:t>
            </a:r>
            <a:r>
              <a:rPr lang="en-US" sz="4000" dirty="0"/>
              <a:t> Julia Clayville, Jeremy Botha</a:t>
            </a:r>
          </a:p>
          <a:p>
            <a:r>
              <a:rPr lang="en-US" sz="4000" dirty="0"/>
              <a:t>Nov. 14</a:t>
            </a:r>
            <a:r>
              <a:rPr lang="en-US" sz="4000" baseline="30000" dirty="0"/>
              <a:t>th</a:t>
            </a:r>
            <a:r>
              <a:rPr lang="en-US" sz="4000" dirty="0"/>
              <a:t> Josiah Mayl</a:t>
            </a:r>
          </a:p>
          <a:p>
            <a:pPr marL="457200" lvl="1" indent="0">
              <a:buNone/>
            </a:pPr>
            <a:r>
              <a:rPr lang="en-US" sz="4000" dirty="0"/>
              <a:t>Dec. 13</a:t>
            </a:r>
            <a:r>
              <a:rPr lang="en-US" sz="4000" baseline="30000" dirty="0"/>
              <a:t>th</a:t>
            </a:r>
            <a:r>
              <a:rPr lang="en-US" sz="4000" dirty="0"/>
              <a:t> Church Dinner</a:t>
            </a:r>
          </a:p>
        </p:txBody>
      </p:sp>
    </p:spTree>
    <p:extLst>
      <p:ext uri="{BB962C8B-B14F-4D97-AF65-F5344CB8AC3E}">
        <p14:creationId xmlns:p14="http://schemas.microsoft.com/office/powerpoint/2010/main" val="200939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A23A6-577B-406F-B6D4-395F1D2B2821}"/>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265DA86C-78DA-4B16-B596-A04983C9D4FF}"/>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1BC4BCF1-3B4D-4557-A0AE-AF634000817F}"/>
              </a:ext>
            </a:extLst>
          </p:cNvPr>
          <p:cNvSpPr>
            <a:spLocks noGrp="1"/>
          </p:cNvSpPr>
          <p:nvPr>
            <p:ph type="sldNum" sz="quarter" idx="12"/>
          </p:nvPr>
        </p:nvSpPr>
        <p:spPr/>
        <p:txBody>
          <a:bodyPr/>
          <a:lstStyle/>
          <a:p>
            <a:fld id="{6DDF798B-8D98-4D23-B898-2376126322C7}" type="slidenum">
              <a:rPr lang="en-US" smtClean="0"/>
              <a:t>20</a:t>
            </a:fld>
            <a:endParaRPr lang="en-US"/>
          </a:p>
        </p:txBody>
      </p:sp>
      <p:sp>
        <p:nvSpPr>
          <p:cNvPr id="5" name="Rectangle 4">
            <a:extLst>
              <a:ext uri="{FF2B5EF4-FFF2-40B4-BE49-F238E27FC236}">
                <a16:creationId xmlns:a16="http://schemas.microsoft.com/office/drawing/2014/main" id="{1AB975A0-75FD-4351-937A-81A627EA0557}"/>
              </a:ext>
            </a:extLst>
          </p:cNvPr>
          <p:cNvSpPr/>
          <p:nvPr/>
        </p:nvSpPr>
        <p:spPr>
          <a:xfrm>
            <a:off x="76200" y="152400"/>
            <a:ext cx="11963400" cy="5632311"/>
          </a:xfrm>
          <a:prstGeom prst="rect">
            <a:avLst/>
          </a:prstGeom>
        </p:spPr>
        <p:txBody>
          <a:bodyPr wrap="square">
            <a:spAutoFit/>
          </a:bodyPr>
          <a:lstStyle/>
          <a:p>
            <a:r>
              <a:rPr lang="en-US" sz="4000" dirty="0">
                <a:latin typeface="Candara" panose="020E0502030303020204" pitchFamily="34" charset="0"/>
                <a:ea typeface="Calibri" panose="020F0502020204030204" pitchFamily="34" charset="0"/>
                <a:cs typeface="Times New Roman" panose="02020603050405020304" pitchFamily="18" charset="0"/>
              </a:rPr>
              <a:t>	And Miss Webber said, </a:t>
            </a:r>
            <a:r>
              <a:rPr lang="en-US" sz="4000" i="1" dirty="0">
                <a:latin typeface="Candara" panose="020E0502030303020204" pitchFamily="34" charset="0"/>
                <a:ea typeface="Calibri" panose="020F0502020204030204" pitchFamily="34" charset="0"/>
                <a:cs typeface="Times New Roman" panose="02020603050405020304" pitchFamily="18" charset="0"/>
              </a:rPr>
              <a:t>"Look, I'm a dying. And I know that, but I just won't stand still for that. I know better than that. I lived right here around this city, around that man all the time. I seen him from a child, </a:t>
            </a:r>
            <a:r>
              <a:rPr lang="en-US" sz="4000" i="1" dirty="0" err="1">
                <a:latin typeface="Candara" panose="020E0502030303020204" pitchFamily="34" charset="0"/>
                <a:ea typeface="Calibri" panose="020F0502020204030204" pitchFamily="34" charset="0"/>
                <a:cs typeface="Times New Roman" panose="02020603050405020304" pitchFamily="18" charset="0"/>
              </a:rPr>
              <a:t>growed</a:t>
            </a:r>
            <a:r>
              <a:rPr lang="en-US" sz="4000" i="1" dirty="0">
                <a:latin typeface="Candara" panose="020E0502030303020204" pitchFamily="34" charset="0"/>
                <a:ea typeface="Calibri" panose="020F0502020204030204" pitchFamily="34" charset="0"/>
                <a:cs typeface="Times New Roman" panose="02020603050405020304" pitchFamily="18" charset="0"/>
              </a:rPr>
              <a:t> up. You can call it fake if you want to, but I've seen it and seen God heal the people. I know the man's life and I know it's the truth.“</a:t>
            </a:r>
          </a:p>
          <a:p>
            <a:r>
              <a:rPr lang="en-US" sz="4000" dirty="0">
                <a:latin typeface="Candara" panose="020E0502030303020204" pitchFamily="34" charset="0"/>
                <a:ea typeface="Calibri" panose="020F0502020204030204" pitchFamily="34" charset="0"/>
                <a:cs typeface="Times New Roman" panose="02020603050405020304" pitchFamily="18" charset="0"/>
              </a:rPr>
              <a:t>	</a:t>
            </a:r>
            <a:r>
              <a:rPr lang="en-US" sz="4000" u="sng" dirty="0">
                <a:latin typeface="Candara" panose="020E0502030303020204" pitchFamily="34" charset="0"/>
                <a:ea typeface="Calibri" panose="020F0502020204030204" pitchFamily="34" charset="0"/>
                <a:cs typeface="Times New Roman" panose="02020603050405020304" pitchFamily="18" charset="0"/>
              </a:rPr>
              <a:t>And it happened to be the Angel of the Lord heard that</a:t>
            </a:r>
            <a:r>
              <a:rPr lang="en-US" sz="4000" dirty="0">
                <a:latin typeface="Candara" panose="020E0502030303020204" pitchFamily="34" charset="0"/>
                <a:ea typeface="Calibri" panose="020F0502020204030204" pitchFamily="34" charset="0"/>
                <a:cs typeface="Times New Roman" panose="02020603050405020304" pitchFamily="18" charset="0"/>
              </a:rPr>
              <a:t>.</a:t>
            </a:r>
            <a:endParaRPr lang="en-US" sz="4000" dirty="0">
              <a:latin typeface="Candara" panose="020E0502030303020204" pitchFamily="34" charset="0"/>
            </a:endParaRPr>
          </a:p>
        </p:txBody>
      </p:sp>
    </p:spTree>
    <p:extLst>
      <p:ext uri="{BB962C8B-B14F-4D97-AF65-F5344CB8AC3E}">
        <p14:creationId xmlns:p14="http://schemas.microsoft.com/office/powerpoint/2010/main" val="2325133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73453-4ADE-42AD-B119-562D48CED3F3}"/>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1A603DAA-C42B-482F-8DAB-148FF724A051}"/>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6548984D-4DD4-4CD5-9038-4D6C6966C410}"/>
              </a:ext>
            </a:extLst>
          </p:cNvPr>
          <p:cNvSpPr>
            <a:spLocks noGrp="1"/>
          </p:cNvSpPr>
          <p:nvPr>
            <p:ph type="sldNum" sz="quarter" idx="12"/>
          </p:nvPr>
        </p:nvSpPr>
        <p:spPr/>
        <p:txBody>
          <a:bodyPr/>
          <a:lstStyle/>
          <a:p>
            <a:fld id="{6DDF798B-8D98-4D23-B898-2376126322C7}" type="slidenum">
              <a:rPr lang="en-US" smtClean="0"/>
              <a:t>21</a:t>
            </a:fld>
            <a:endParaRPr lang="en-US"/>
          </a:p>
        </p:txBody>
      </p:sp>
      <p:sp>
        <p:nvSpPr>
          <p:cNvPr id="5" name="Rectangle 4">
            <a:extLst>
              <a:ext uri="{FF2B5EF4-FFF2-40B4-BE49-F238E27FC236}">
                <a16:creationId xmlns:a16="http://schemas.microsoft.com/office/drawing/2014/main" id="{74482410-0C51-4463-9BDD-11527D29199C}"/>
              </a:ext>
            </a:extLst>
          </p:cNvPr>
          <p:cNvSpPr/>
          <p:nvPr/>
        </p:nvSpPr>
        <p:spPr>
          <a:xfrm>
            <a:off x="76200" y="152399"/>
            <a:ext cx="12115800" cy="6752105"/>
          </a:xfrm>
          <a:prstGeom prst="rect">
            <a:avLst/>
          </a:prstGeom>
        </p:spPr>
        <p:txBody>
          <a:bodyPr wrap="square">
            <a:spAutoFit/>
          </a:bodyPr>
          <a:lstStyle/>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5</a:t>
            </a:r>
            <a:r>
              <a:rPr lang="en-US" sz="4000" b="1" dirty="0">
                <a:latin typeface="Candara" panose="020E0502030303020204" pitchFamily="34" charset="0"/>
                <a:ea typeface="Calibri" panose="020F0502020204030204" pitchFamily="34" charset="0"/>
                <a:cs typeface="Times New Roman" panose="02020603050405020304" pitchFamily="18" charset="0"/>
              </a:rPr>
              <a:t> </a:t>
            </a:r>
            <a:r>
              <a:rPr lang="en-US" sz="4000" dirty="0">
                <a:latin typeface="Candara" panose="020E0502030303020204" pitchFamily="34" charset="0"/>
                <a:ea typeface="Calibri" panose="020F0502020204030204" pitchFamily="34" charset="0"/>
                <a:cs typeface="Times New Roman" panose="02020603050405020304" pitchFamily="18" charset="0"/>
              </a:rPr>
              <a:t>And that very night, setting on the side of my chair, I seen Him walking through the door. </a:t>
            </a:r>
            <a:r>
              <a:rPr lang="en-US" sz="4000" i="1" dirty="0">
                <a:latin typeface="Candara" panose="020E0502030303020204" pitchFamily="34" charset="0"/>
                <a:ea typeface="Calibri" panose="020F0502020204030204" pitchFamily="34" charset="0"/>
                <a:cs typeface="Times New Roman" panose="02020603050405020304" pitchFamily="18" charset="0"/>
              </a:rPr>
              <a:t>"Tomorrow (Sunday), they're going to pick Miss Webber up, bring her down. She'll be setting on the right hand side in the Tabernacle. I heard her, and tell her I heard her, what she said. And tell her, THUS SAITH THE LORD, she'll live and not die.</a:t>
            </a:r>
            <a:r>
              <a:rPr lang="en-US" sz="4000" dirty="0">
                <a:latin typeface="Candara" panose="020E050203030302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	His Presence was there when she was taking up for what was right. His Presence was there, and He found her. </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66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4B83E-5CAC-4F10-AF64-17A68B8D6169}"/>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BC335ED0-2B24-4177-946D-9BD2D31BCC85}"/>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EA51FD52-0548-41B6-BAFE-560D15E05653}"/>
              </a:ext>
            </a:extLst>
          </p:cNvPr>
          <p:cNvSpPr>
            <a:spLocks noGrp="1"/>
          </p:cNvSpPr>
          <p:nvPr>
            <p:ph type="sldNum" sz="quarter" idx="12"/>
          </p:nvPr>
        </p:nvSpPr>
        <p:spPr/>
        <p:txBody>
          <a:bodyPr/>
          <a:lstStyle/>
          <a:p>
            <a:fld id="{6DDF798B-8D98-4D23-B898-2376126322C7}" type="slidenum">
              <a:rPr lang="en-US" smtClean="0"/>
              <a:t>22</a:t>
            </a:fld>
            <a:endParaRPr lang="en-US"/>
          </a:p>
        </p:txBody>
      </p:sp>
      <p:sp>
        <p:nvSpPr>
          <p:cNvPr id="5" name="Rectangle 4">
            <a:extLst>
              <a:ext uri="{FF2B5EF4-FFF2-40B4-BE49-F238E27FC236}">
                <a16:creationId xmlns:a16="http://schemas.microsoft.com/office/drawing/2014/main" id="{E6B8569B-D7C5-4767-A464-631197B11EC1}"/>
              </a:ext>
            </a:extLst>
          </p:cNvPr>
          <p:cNvSpPr/>
          <p:nvPr/>
        </p:nvSpPr>
        <p:spPr>
          <a:xfrm>
            <a:off x="152400" y="136524"/>
            <a:ext cx="11887200" cy="5434821"/>
          </a:xfrm>
          <a:prstGeom prst="rect">
            <a:avLst/>
          </a:prstGeom>
        </p:spPr>
        <p:txBody>
          <a:bodyPr wrap="square">
            <a:spAutoFit/>
          </a:bodyPr>
          <a:lstStyle/>
          <a:p>
            <a:pPr indent="457200">
              <a:lnSpc>
                <a:spcPct val="107000"/>
              </a:lnSpc>
              <a:spcAft>
                <a:spcPts val="800"/>
              </a:spcAft>
            </a:pPr>
            <a:r>
              <a:rPr lang="en-US" sz="4000" dirty="0">
                <a:latin typeface="+mj-lt"/>
                <a:ea typeface="Calibri" panose="020F0502020204030204" pitchFamily="34" charset="0"/>
                <a:cs typeface="Times New Roman" panose="02020603050405020304" pitchFamily="18" charset="0"/>
              </a:rPr>
              <a:t>So, He come and told me what she had said to these women, and </a:t>
            </a:r>
            <a:r>
              <a:rPr lang="en-US" sz="4000" u="sng" dirty="0">
                <a:latin typeface="+mj-lt"/>
                <a:ea typeface="Calibri" panose="020F0502020204030204" pitchFamily="34" charset="0"/>
                <a:cs typeface="Times New Roman" panose="02020603050405020304" pitchFamily="18" charset="0"/>
              </a:rPr>
              <a:t>He had respect to her because she had respect unto what was representing God</a:t>
            </a:r>
            <a:r>
              <a:rPr lang="en-US" sz="4000" dirty="0">
                <a:latin typeface="+mj-lt"/>
                <a:ea typeface="Calibri" panose="020F0502020204030204" pitchFamily="34" charset="0"/>
                <a:cs typeface="Times New Roman" panose="02020603050405020304" pitchFamily="18" charset="0"/>
              </a:rPr>
              <a:t>. So God will do the same thing for you. Not to respect to me, but to respect to Him, to Christ, the One Who died for your healing.</a:t>
            </a:r>
            <a:r>
              <a:rPr lang="en-US" sz="4000" b="1" dirty="0">
                <a:latin typeface="+mj-lt"/>
                <a:ea typeface="Calibri" panose="020F0502020204030204" pitchFamily="34" charset="0"/>
                <a:cs typeface="Times New Roman" panose="02020603050405020304" pitchFamily="18" charset="0"/>
              </a:rPr>
              <a:t> </a:t>
            </a:r>
            <a:r>
              <a:rPr lang="en-US" sz="4000" dirty="0">
                <a:latin typeface="+mj-lt"/>
                <a:ea typeface="Calibri" panose="020F0502020204030204" pitchFamily="34" charset="0"/>
                <a:cs typeface="Times New Roman" panose="02020603050405020304" pitchFamily="18" charset="0"/>
              </a:rPr>
              <a:t>If you'll just give respects to Him and His Word, </a:t>
            </a:r>
            <a:r>
              <a:rPr lang="en-US" sz="4000" u="sng" dirty="0">
                <a:latin typeface="+mj-lt"/>
                <a:ea typeface="Calibri" panose="020F0502020204030204" pitchFamily="34" charset="0"/>
                <a:cs typeface="Times New Roman" panose="02020603050405020304" pitchFamily="18" charset="0"/>
              </a:rPr>
              <a:t>God will do the work for you</a:t>
            </a:r>
            <a:r>
              <a:rPr lang="en-US" sz="4000" dirty="0">
                <a:latin typeface="+mj-lt"/>
                <a:ea typeface="Calibri" panose="020F0502020204030204" pitchFamily="34" charset="0"/>
                <a:cs typeface="Times New Roman" panose="02020603050405020304" pitchFamily="18" charset="0"/>
              </a:rPr>
              <a:t>. Amen.</a:t>
            </a:r>
          </a:p>
          <a:p>
            <a:pPr algn="r">
              <a:lnSpc>
                <a:spcPct val="107000"/>
              </a:lnSpc>
              <a:spcAft>
                <a:spcPts val="800"/>
              </a:spcAft>
            </a:pPr>
            <a:r>
              <a:rPr lang="en-US" sz="4000" dirty="0">
                <a:latin typeface="+mj-lt"/>
                <a:ea typeface="Calibri" panose="020F0502020204030204" pitchFamily="34" charset="0"/>
                <a:cs typeface="Times New Roman" panose="02020603050405020304" pitchFamily="18" charset="0"/>
              </a:rPr>
              <a:t>53-0609E  </a:t>
            </a:r>
          </a:p>
        </p:txBody>
      </p:sp>
    </p:spTree>
    <p:extLst>
      <p:ext uri="{BB962C8B-B14F-4D97-AF65-F5344CB8AC3E}">
        <p14:creationId xmlns:p14="http://schemas.microsoft.com/office/powerpoint/2010/main" val="3647936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310BC-C704-4C08-314D-86B60C33A343}"/>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FC414C78-379D-CDE8-A49C-128492A68B8A}"/>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326361B0-2193-C607-BDA6-9CEC93022145}"/>
              </a:ext>
            </a:extLst>
          </p:cNvPr>
          <p:cNvSpPr>
            <a:spLocks noGrp="1"/>
          </p:cNvSpPr>
          <p:nvPr>
            <p:ph type="sldNum" sz="quarter" idx="12"/>
          </p:nvPr>
        </p:nvSpPr>
        <p:spPr/>
        <p:txBody>
          <a:bodyPr/>
          <a:lstStyle/>
          <a:p>
            <a:fld id="{AC4DAC86-D943-45DC-86D6-56CCD16C63DC}" type="slidenum">
              <a:rPr lang="en-US" smtClean="0"/>
              <a:pPr/>
              <a:t>23</a:t>
            </a:fld>
            <a:endParaRPr lang="en-US"/>
          </a:p>
        </p:txBody>
      </p:sp>
      <p:sp>
        <p:nvSpPr>
          <p:cNvPr id="6" name="TextBox 5">
            <a:extLst>
              <a:ext uri="{FF2B5EF4-FFF2-40B4-BE49-F238E27FC236}">
                <a16:creationId xmlns:a16="http://schemas.microsoft.com/office/drawing/2014/main" id="{CB6D5EDD-72E1-7DE2-0306-0948594BF1F8}"/>
              </a:ext>
            </a:extLst>
          </p:cNvPr>
          <p:cNvSpPr txBox="1"/>
          <p:nvPr/>
        </p:nvSpPr>
        <p:spPr>
          <a:xfrm>
            <a:off x="304800" y="228600"/>
            <a:ext cx="6781800" cy="6370975"/>
          </a:xfrm>
          <a:prstGeom prst="rect">
            <a:avLst/>
          </a:prstGeom>
          <a:noFill/>
        </p:spPr>
        <p:txBody>
          <a:bodyPr wrap="square">
            <a:spAutoFit/>
          </a:bodyPr>
          <a:lstStyle/>
          <a:p>
            <a:r>
              <a:rPr lang="en-US" sz="4800" b="1" dirty="0"/>
              <a:t>II Cor. 1:19-20</a:t>
            </a:r>
          </a:p>
          <a:p>
            <a:r>
              <a:rPr lang="en-US" sz="4000" i="1" dirty="0"/>
              <a:t>     For the Son of God, Jesus Christ, who was preached among you by us, even by me and Silvanus and Timotheus, was not yea and nay, but in him was yea. 20 For all the promises of God in him are yea, and in him Amen, unto the glory of God by us. </a:t>
            </a:r>
          </a:p>
        </p:txBody>
      </p:sp>
      <p:sp>
        <p:nvSpPr>
          <p:cNvPr id="8" name="TextBox 7">
            <a:extLst>
              <a:ext uri="{FF2B5EF4-FFF2-40B4-BE49-F238E27FC236}">
                <a16:creationId xmlns:a16="http://schemas.microsoft.com/office/drawing/2014/main" id="{2390EAEF-131E-50B5-8764-95D2B381B0AB}"/>
              </a:ext>
            </a:extLst>
          </p:cNvPr>
          <p:cNvSpPr txBox="1"/>
          <p:nvPr/>
        </p:nvSpPr>
        <p:spPr>
          <a:xfrm>
            <a:off x="7239000" y="228600"/>
            <a:ext cx="4724400" cy="6247864"/>
          </a:xfrm>
          <a:prstGeom prst="rect">
            <a:avLst/>
          </a:prstGeom>
          <a:solidFill>
            <a:schemeClr val="bg2">
              <a:lumMod val="75000"/>
              <a:lumOff val="25000"/>
            </a:schemeClr>
          </a:solidFill>
        </p:spPr>
        <p:txBody>
          <a:bodyPr wrap="square">
            <a:spAutoFit/>
          </a:bodyPr>
          <a:lstStyle/>
          <a:p>
            <a:r>
              <a:rPr lang="en-US" sz="4000" dirty="0"/>
              <a:t>“Not to respect to me, but to respect to Him, to Christ, the One Who died for your healing. If you'll just give respects to Him and His Word, God will do the work for you. Amen.”</a:t>
            </a:r>
          </a:p>
          <a:p>
            <a:endParaRPr lang="en-US" sz="4000" dirty="0"/>
          </a:p>
        </p:txBody>
      </p:sp>
    </p:spTree>
    <p:extLst>
      <p:ext uri="{BB962C8B-B14F-4D97-AF65-F5344CB8AC3E}">
        <p14:creationId xmlns:p14="http://schemas.microsoft.com/office/powerpoint/2010/main" val="115695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B5310-DDCB-D4BF-B133-55C17B9FBFD5}"/>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1716269A-7840-06FD-6BC9-6EC8E5F8BF46}"/>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B83BE054-2675-4BFC-9180-531F15FB9EA2}"/>
              </a:ext>
            </a:extLst>
          </p:cNvPr>
          <p:cNvSpPr>
            <a:spLocks noGrp="1"/>
          </p:cNvSpPr>
          <p:nvPr>
            <p:ph type="sldNum" sz="quarter" idx="12"/>
          </p:nvPr>
        </p:nvSpPr>
        <p:spPr/>
        <p:txBody>
          <a:bodyPr/>
          <a:lstStyle/>
          <a:p>
            <a:fld id="{AC4DAC86-D943-45DC-86D6-56CCD16C63DC}" type="slidenum">
              <a:rPr lang="en-US" smtClean="0"/>
              <a:pPr/>
              <a:t>24</a:t>
            </a:fld>
            <a:endParaRPr lang="en-US"/>
          </a:p>
        </p:txBody>
      </p:sp>
      <p:sp>
        <p:nvSpPr>
          <p:cNvPr id="6" name="TextBox 5">
            <a:extLst>
              <a:ext uri="{FF2B5EF4-FFF2-40B4-BE49-F238E27FC236}">
                <a16:creationId xmlns:a16="http://schemas.microsoft.com/office/drawing/2014/main" id="{FC7DEA03-13CB-58C9-2A6E-16DA36744E39}"/>
              </a:ext>
            </a:extLst>
          </p:cNvPr>
          <p:cNvSpPr txBox="1"/>
          <p:nvPr/>
        </p:nvSpPr>
        <p:spPr>
          <a:xfrm>
            <a:off x="304800" y="228601"/>
            <a:ext cx="11658600" cy="5632311"/>
          </a:xfrm>
          <a:prstGeom prst="rect">
            <a:avLst/>
          </a:prstGeom>
          <a:noFill/>
        </p:spPr>
        <p:txBody>
          <a:bodyPr wrap="square">
            <a:spAutoFit/>
          </a:bodyPr>
          <a:lstStyle/>
          <a:p>
            <a:r>
              <a:rPr lang="en-US" sz="3600" b="0" i="1" dirty="0">
                <a:effectLst/>
                <a:latin typeface="system-ui"/>
              </a:rPr>
              <a:t>(NLT)  Do you think I make my plans carelessly? Do you think I am like people of the world who say “Yes” when they really mean “No”? </a:t>
            </a:r>
            <a:r>
              <a:rPr lang="en-US" sz="3600" b="1" i="1" baseline="30000" dirty="0">
                <a:effectLst/>
                <a:latin typeface="system-ui"/>
              </a:rPr>
              <a:t>18 </a:t>
            </a:r>
            <a:r>
              <a:rPr lang="en-US" sz="3600" b="0" i="1" dirty="0">
                <a:effectLst/>
                <a:latin typeface="system-ui"/>
              </a:rPr>
              <a:t>As surely as God is faithful, our word to you does not waver between “Yes” and “No.” </a:t>
            </a:r>
            <a:r>
              <a:rPr lang="en-US" sz="3600" b="1" i="1" baseline="30000" dirty="0">
                <a:effectLst/>
                <a:latin typeface="system-ui"/>
              </a:rPr>
              <a:t>19 </a:t>
            </a:r>
            <a:r>
              <a:rPr lang="en-US" sz="3600" b="0" i="1" dirty="0">
                <a:effectLst/>
                <a:latin typeface="system-ui"/>
              </a:rPr>
              <a:t>For Jesus Christ, the Son of God, does not waver between “Yes” and “No.” </a:t>
            </a:r>
          </a:p>
          <a:p>
            <a:r>
              <a:rPr lang="en-US" sz="3600" i="1" dirty="0">
                <a:latin typeface="system-ui"/>
              </a:rPr>
              <a:t>	</a:t>
            </a:r>
            <a:r>
              <a:rPr lang="en-US" sz="3600" b="0" i="1" dirty="0">
                <a:effectLst/>
                <a:latin typeface="system-ui"/>
              </a:rPr>
              <a:t>He is the one whom Silas, Timothy, and I preached to you, and as God’s ultimate “Yes,” he always does what he says. </a:t>
            </a:r>
            <a:r>
              <a:rPr lang="en-US" sz="3600" b="1" i="1" baseline="30000" dirty="0">
                <a:effectLst/>
                <a:latin typeface="system-ui"/>
              </a:rPr>
              <a:t>20 </a:t>
            </a:r>
            <a:r>
              <a:rPr lang="en-US" sz="3600" b="0" i="1" dirty="0">
                <a:effectLst/>
                <a:latin typeface="system-ui"/>
              </a:rPr>
              <a:t>For all of God’s promises have been fulfilled in Christ with a resounding “Yes!” And through Christ, our “Amen” (which means “Yes”) ascends to God for his glory.</a:t>
            </a:r>
            <a:endParaRPr lang="en-US" sz="3600" i="1" dirty="0"/>
          </a:p>
        </p:txBody>
      </p:sp>
    </p:spTree>
    <p:extLst>
      <p:ext uri="{BB962C8B-B14F-4D97-AF65-F5344CB8AC3E}">
        <p14:creationId xmlns:p14="http://schemas.microsoft.com/office/powerpoint/2010/main" val="79311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11/09/2025</a:t>
            </a:r>
          </a:p>
        </p:txBody>
      </p:sp>
      <p:sp>
        <p:nvSpPr>
          <p:cNvPr id="4" name="Footer Placeholder 3"/>
          <p:cNvSpPr>
            <a:spLocks noGrp="1"/>
          </p:cNvSpPr>
          <p:nvPr>
            <p:ph type="ftr" sz="quarter" idx="11"/>
          </p:nvPr>
        </p:nvSpPr>
        <p:spPr/>
        <p:txBody>
          <a:bodyPr/>
          <a:lstStyle/>
          <a:p>
            <a:r>
              <a:rPr lang="en-US"/>
              <a:t>The Better Knowledge 3</a:t>
            </a:r>
          </a:p>
        </p:txBody>
      </p:sp>
      <p:sp>
        <p:nvSpPr>
          <p:cNvPr id="5" name="Slide Number Placeholder 4"/>
          <p:cNvSpPr>
            <a:spLocks noGrp="1"/>
          </p:cNvSpPr>
          <p:nvPr>
            <p:ph type="sldNum" sz="quarter" idx="12"/>
          </p:nvPr>
        </p:nvSpPr>
        <p:spPr/>
        <p:txBody>
          <a:bodyPr/>
          <a:lstStyle/>
          <a:p>
            <a:fld id="{AC4DAC86-D943-45DC-86D6-56CCD16C63DC}" type="slidenum">
              <a:rPr lang="en-US" smtClean="0"/>
              <a:pPr/>
              <a:t>25</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563" y="136524"/>
            <a:ext cx="8534400" cy="1827073"/>
          </a:xfrm>
          <a:prstGeom prst="rect">
            <a:avLst/>
          </a:prstGeom>
        </p:spPr>
      </p:pic>
      <p:sp>
        <p:nvSpPr>
          <p:cNvPr id="2" name="Rectangle 1"/>
          <p:cNvSpPr/>
          <p:nvPr/>
        </p:nvSpPr>
        <p:spPr>
          <a:xfrm>
            <a:off x="190500" y="1767999"/>
            <a:ext cx="11811000" cy="4647426"/>
          </a:xfrm>
          <a:prstGeom prst="rect">
            <a:avLst/>
          </a:prstGeom>
        </p:spPr>
        <p:txBody>
          <a:bodyPr wrap="square">
            <a:spAutoFit/>
          </a:bodyPr>
          <a:lstStyle/>
          <a:p>
            <a:r>
              <a:rPr lang="en-US" sz="4800" b="1" dirty="0"/>
              <a:t>12:1-13</a:t>
            </a:r>
            <a:r>
              <a:rPr lang="en-US" sz="3600" i="1" dirty="0"/>
              <a:t>	…and there shall be a time of trouble, such as never was since there was a nation even to that same time: and at that time thy people shall be delivered, every one that shall be found written in the book.</a:t>
            </a:r>
          </a:p>
          <a:p>
            <a:r>
              <a:rPr lang="en-US" sz="3600" i="1" dirty="0"/>
              <a:t>	4 But thou, O Daniel, shut up the words, and seal the book, even to the time of the end: many shall run to and fro, and </a:t>
            </a:r>
            <a:r>
              <a:rPr lang="en-US" sz="3600" b="1" i="1" dirty="0"/>
              <a:t>knowledge shall be increased</a:t>
            </a:r>
            <a:r>
              <a:rPr lang="en-US" sz="3600" i="1" dirty="0"/>
              <a:t>.</a:t>
            </a:r>
          </a:p>
          <a:p>
            <a:endParaRPr lang="en-US" sz="3200" dirty="0"/>
          </a:p>
        </p:txBody>
      </p:sp>
    </p:spTree>
    <p:extLst>
      <p:ext uri="{BB962C8B-B14F-4D97-AF65-F5344CB8AC3E}">
        <p14:creationId xmlns:p14="http://schemas.microsoft.com/office/powerpoint/2010/main" val="4200317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9A2DD-AF53-8716-C751-5B17ECE4119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22" y="10"/>
            <a:ext cx="6096000" cy="6857990"/>
          </a:xfrm>
          <a:prstGeom prst="rect">
            <a:avLst/>
          </a:prstGeom>
        </p:spPr>
      </p:pic>
      <p:sp>
        <p:nvSpPr>
          <p:cNvPr id="6" name="TextBox 5">
            <a:extLst>
              <a:ext uri="{FF2B5EF4-FFF2-40B4-BE49-F238E27FC236}">
                <a16:creationId xmlns:a16="http://schemas.microsoft.com/office/drawing/2014/main" id="{24573417-8811-F9E9-B646-9144D0446F9A}"/>
              </a:ext>
            </a:extLst>
          </p:cNvPr>
          <p:cNvSpPr txBox="1"/>
          <p:nvPr/>
        </p:nvSpPr>
        <p:spPr>
          <a:xfrm>
            <a:off x="6400800" y="228600"/>
            <a:ext cx="5562599" cy="5486400"/>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rPr>
              <a:t>GENESIS 6:5</a:t>
            </a:r>
          </a:p>
          <a:p>
            <a:pPr>
              <a:spcBef>
                <a:spcPct val="20000"/>
              </a:spcBef>
              <a:spcAft>
                <a:spcPts val="600"/>
              </a:spcAft>
              <a:buClr>
                <a:schemeClr val="tx2"/>
              </a:buClr>
              <a:buSzPct val="70000"/>
              <a:buFont typeface="Wingdings 2" charset="2"/>
            </a:pPr>
            <a:r>
              <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rPr>
              <a:t>	And GOD saw that the </a:t>
            </a:r>
            <a:r>
              <a:rPr lang="en-US" sz="4000" i="1" u="sng" dirty="0">
                <a:ln>
                  <a:solidFill>
                    <a:schemeClr val="bg1">
                      <a:lumMod val="75000"/>
                      <a:lumOff val="25000"/>
                      <a:alpha val="10000"/>
                    </a:schemeClr>
                  </a:solidFill>
                </a:ln>
                <a:effectLst>
                  <a:outerShdw blurRad="9525" dist="25400" dir="14640000" algn="tl" rotWithShape="0">
                    <a:schemeClr val="bg1">
                      <a:alpha val="30000"/>
                    </a:schemeClr>
                  </a:outerShdw>
                </a:effectLst>
              </a:rPr>
              <a:t>wickedness</a:t>
            </a:r>
            <a:r>
              <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rPr>
              <a:t> of man was great in the earth, and that every imagination of the thoughts of his heart was only </a:t>
            </a:r>
            <a:r>
              <a:rPr lang="en-US" sz="4000" i="1" u="sng" dirty="0">
                <a:ln>
                  <a:solidFill>
                    <a:schemeClr val="bg1">
                      <a:lumMod val="75000"/>
                      <a:lumOff val="25000"/>
                      <a:alpha val="10000"/>
                    </a:schemeClr>
                  </a:solidFill>
                </a:ln>
                <a:effectLst>
                  <a:outerShdw blurRad="9525" dist="25400" dir="14640000" algn="tl" rotWithShape="0">
                    <a:schemeClr val="bg1">
                      <a:alpha val="30000"/>
                    </a:schemeClr>
                  </a:outerShdw>
                </a:effectLst>
              </a:rPr>
              <a:t>evil </a:t>
            </a:r>
            <a:r>
              <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rPr>
              <a:t>continually…</a:t>
            </a:r>
          </a:p>
          <a:p>
            <a:pP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2" name="Date Placeholder 1">
            <a:extLst>
              <a:ext uri="{FF2B5EF4-FFF2-40B4-BE49-F238E27FC236}">
                <a16:creationId xmlns:a16="http://schemas.microsoft.com/office/drawing/2014/main" id="{E1CDCD3F-543B-2DBE-C4EA-C76CD6158C57}"/>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11/09/2025</a:t>
            </a:r>
          </a:p>
        </p:txBody>
      </p:sp>
      <p:sp>
        <p:nvSpPr>
          <p:cNvPr id="4" name="Slide Number Placeholder 3">
            <a:extLst>
              <a:ext uri="{FF2B5EF4-FFF2-40B4-BE49-F238E27FC236}">
                <a16:creationId xmlns:a16="http://schemas.microsoft.com/office/drawing/2014/main" id="{3FF0D6D7-48CD-08C6-0333-73C5A350F37D}"/>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a:solidFill>
                  <a:srgbClr val="FFFFFF"/>
                </a:solidFill>
              </a:rPr>
              <a:pPr defTabSz="914400">
                <a:spcAft>
                  <a:spcPts val="600"/>
                </a:spcAft>
              </a:pPr>
              <a:t>26</a:t>
            </a:fld>
            <a:endParaRPr lang="en-US">
              <a:solidFill>
                <a:srgbClr val="FFFFFF"/>
              </a:solidFill>
            </a:endParaRPr>
          </a:p>
        </p:txBody>
      </p:sp>
    </p:spTree>
    <p:extLst>
      <p:ext uri="{BB962C8B-B14F-4D97-AF65-F5344CB8AC3E}">
        <p14:creationId xmlns:p14="http://schemas.microsoft.com/office/powerpoint/2010/main" val="733581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68591C-3D89-D914-E53F-800EE3E04194}"/>
              </a:ext>
            </a:extLst>
          </p:cNvPr>
          <p:cNvPicPr>
            <a:picLocks noChangeAspect="1"/>
          </p:cNvPicPr>
          <p:nvPr/>
        </p:nvPicPr>
        <p:blipFill>
          <a:blip r:embed="rId2" cstate="email">
            <a:extLst>
              <a:ext uri="{28A0092B-C50C-407E-A947-70E740481C1C}">
                <a14:useLocalDpi xmlns:a14="http://schemas.microsoft.com/office/drawing/2010/main"/>
              </a:ext>
            </a:extLst>
          </a:blip>
          <a:srcRect b="-3"/>
          <a:stretch>
            <a:fillRect/>
          </a:stretch>
        </p:blipFill>
        <p:spPr>
          <a:xfrm>
            <a:off x="632815" y="643465"/>
            <a:ext cx="4003193" cy="5103372"/>
          </a:xfrm>
          <a:prstGeom prst="rect">
            <a:avLst/>
          </a:prstGeom>
        </p:spPr>
      </p:pic>
      <p:sp>
        <p:nvSpPr>
          <p:cNvPr id="6" name="TextBox 5">
            <a:extLst>
              <a:ext uri="{FF2B5EF4-FFF2-40B4-BE49-F238E27FC236}">
                <a16:creationId xmlns:a16="http://schemas.microsoft.com/office/drawing/2014/main" id="{D64D9F84-15CE-D36B-6281-BC72DCB9E4D2}"/>
              </a:ext>
            </a:extLst>
          </p:cNvPr>
          <p:cNvSpPr txBox="1"/>
          <p:nvPr/>
        </p:nvSpPr>
        <p:spPr>
          <a:xfrm>
            <a:off x="4513266" y="76200"/>
            <a:ext cx="7526334" cy="6023502"/>
          </a:xfrm>
          <a:prstGeom prst="rect">
            <a:avLst/>
          </a:prstGeom>
        </p:spPr>
        <p:txBody>
          <a:bodyPr vert="horz" lIns="91440" tIns="45720" rIns="91440" bIns="45720" rtlCol="0" anchor="ctr">
            <a:normAutofit/>
          </a:bodyPr>
          <a:lstStyle/>
          <a:p>
            <a:pPr>
              <a:spcBef>
                <a:spcPct val="20000"/>
              </a:spcBef>
              <a:spcAft>
                <a:spcPts val="600"/>
              </a:spcAft>
              <a:buClr>
                <a:srgbClr val="FAF09B"/>
              </a:buClr>
              <a:buSzPct val="70000"/>
              <a:buFont typeface="Wingdings 2" charset="2"/>
            </a:pPr>
            <a:r>
              <a:rPr lang="en-US" sz="4000" b="0" i="0" u="sng" dirty="0">
                <a:ln>
                  <a:solidFill>
                    <a:schemeClr val="bg1">
                      <a:lumMod val="75000"/>
                      <a:lumOff val="25000"/>
                      <a:alpha val="10000"/>
                    </a:schemeClr>
                  </a:solidFill>
                </a:ln>
                <a:effectLst>
                  <a:outerShdw blurRad="9525" dist="25400" dir="14640000" algn="tl" rotWithShape="0">
                    <a:schemeClr val="bg1">
                      <a:alpha val="30000"/>
                    </a:schemeClr>
                  </a:outerShdw>
                </a:effectLst>
              </a:rPr>
              <a:t>Secularism</a:t>
            </a:r>
            <a:r>
              <a:rPr lang="en-US" sz="4000" b="0" i="0" dirty="0">
                <a:ln>
                  <a:solidFill>
                    <a:schemeClr val="bg1">
                      <a:lumMod val="75000"/>
                      <a:lumOff val="25000"/>
                      <a:alpha val="10000"/>
                    </a:schemeClr>
                  </a:solidFill>
                </a:ln>
                <a:effectLst>
                  <a:outerShdw blurRad="9525" dist="25400" dir="14640000" algn="tl" rotWithShape="0">
                    <a:schemeClr val="bg1">
                      <a:alpha val="30000"/>
                    </a:schemeClr>
                  </a:outerShdw>
                </a:effectLst>
              </a:rPr>
              <a:t>: A system of political or social philosophy that rejects all forms of religious faith and worship.</a:t>
            </a:r>
          </a:p>
          <a:p>
            <a:pPr>
              <a:spcBef>
                <a:spcPct val="20000"/>
              </a:spcBef>
              <a:spcAft>
                <a:spcPts val="600"/>
              </a:spcAft>
              <a:buClr>
                <a:srgbClr val="FAF09B"/>
              </a:buClr>
              <a:buSzPct val="70000"/>
              <a:buFont typeface="Wingdings 2" charset="2"/>
            </a:pPr>
            <a: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rPr>
              <a:t>T</a:t>
            </a:r>
            <a:r>
              <a:rPr lang="en-US" sz="4000" b="0" i="0" dirty="0">
                <a:ln>
                  <a:solidFill>
                    <a:schemeClr val="bg1">
                      <a:lumMod val="75000"/>
                      <a:lumOff val="25000"/>
                      <a:alpha val="10000"/>
                    </a:schemeClr>
                  </a:solidFill>
                </a:ln>
                <a:effectLst>
                  <a:outerShdw blurRad="9525" dist="25400" dir="14640000" algn="tl" rotWithShape="0">
                    <a:schemeClr val="bg1">
                      <a:alpha val="30000"/>
                    </a:schemeClr>
                  </a:outerShdw>
                </a:effectLst>
              </a:rPr>
              <a:t>he view that public education and other matters of civil policy should be conducted without the introduction of a religious element.</a:t>
            </a:r>
          </a:p>
        </p:txBody>
      </p:sp>
      <p:sp>
        <p:nvSpPr>
          <p:cNvPr id="3" name="Footer Placeholder 2">
            <a:extLst>
              <a:ext uri="{FF2B5EF4-FFF2-40B4-BE49-F238E27FC236}">
                <a16:creationId xmlns:a16="http://schemas.microsoft.com/office/drawing/2014/main" id="{68672A05-4DB1-100F-2BAA-C4352A60011A}"/>
              </a:ext>
            </a:extLst>
          </p:cNvPr>
          <p:cNvSpPr>
            <a:spLocks noGrp="1"/>
          </p:cNvSpPr>
          <p:nvPr>
            <p:ph type="ftr" sz="quarter" idx="11"/>
          </p:nvPr>
        </p:nvSpPr>
        <p:spPr>
          <a:xfrm>
            <a:off x="913795" y="5883275"/>
            <a:ext cx="6672865" cy="365125"/>
          </a:xfrm>
        </p:spPr>
        <p:txBody>
          <a:bodyPr vert="horz" lIns="91440" tIns="45720" rIns="91440" bIns="45720" rtlCol="0" anchor="ctr">
            <a:normAutofit/>
          </a:bodyPr>
          <a:lstStyle/>
          <a:p>
            <a:pPr defTabSz="914400">
              <a:spcAft>
                <a:spcPts val="600"/>
              </a:spcAft>
            </a:pPr>
            <a:r>
              <a:rPr lang="en-US"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The Better Knowledge 3</a:t>
            </a:r>
          </a:p>
        </p:txBody>
      </p:sp>
      <p:sp>
        <p:nvSpPr>
          <p:cNvPr id="2" name="Date Placeholder 1">
            <a:extLst>
              <a:ext uri="{FF2B5EF4-FFF2-40B4-BE49-F238E27FC236}">
                <a16:creationId xmlns:a16="http://schemas.microsoft.com/office/drawing/2014/main" id="{CB7F7007-7DAB-EFB5-C49F-80FD564C284A}"/>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t>11/09/2025</a:t>
            </a:r>
          </a:p>
        </p:txBody>
      </p:sp>
      <p:sp>
        <p:nvSpPr>
          <p:cNvPr id="4" name="Slide Number Placeholder 3">
            <a:extLst>
              <a:ext uri="{FF2B5EF4-FFF2-40B4-BE49-F238E27FC236}">
                <a16:creationId xmlns:a16="http://schemas.microsoft.com/office/drawing/2014/main" id="{BD9AC325-1B75-B6FE-9B21-17D47EBDE58D}"/>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smtClean="0"/>
              <a:pPr defTabSz="914400">
                <a:spcAft>
                  <a:spcPts val="600"/>
                </a:spcAft>
              </a:pPr>
              <a:t>27</a:t>
            </a:fld>
            <a:endParaRPr lang="en-US"/>
          </a:p>
        </p:txBody>
      </p:sp>
    </p:spTree>
    <p:extLst>
      <p:ext uri="{BB962C8B-B14F-4D97-AF65-F5344CB8AC3E}">
        <p14:creationId xmlns:p14="http://schemas.microsoft.com/office/powerpoint/2010/main" val="136915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106A5B-84B7-A137-AAB2-14B9341C315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0"/>
            <a:ext cx="12192000" cy="6857990"/>
          </a:xfrm>
          <a:prstGeom prst="rect">
            <a:avLst/>
          </a:prstGeom>
        </p:spPr>
      </p:pic>
      <p:sp>
        <p:nvSpPr>
          <p:cNvPr id="7" name="TextBox 6">
            <a:extLst>
              <a:ext uri="{FF2B5EF4-FFF2-40B4-BE49-F238E27FC236}">
                <a16:creationId xmlns:a16="http://schemas.microsoft.com/office/drawing/2014/main" id="{6A70DD88-015E-3502-799C-DF70529D8733}"/>
              </a:ext>
            </a:extLst>
          </p:cNvPr>
          <p:cNvSpPr txBox="1"/>
          <p:nvPr/>
        </p:nvSpPr>
        <p:spPr>
          <a:xfrm>
            <a:off x="304800" y="228600"/>
            <a:ext cx="5257800" cy="5837237"/>
          </a:xfrm>
          <a:prstGeom prst="rect">
            <a:avLst/>
          </a:prstGeom>
          <a:solidFill>
            <a:schemeClr val="bg2">
              <a:lumMod val="75000"/>
              <a:lumOff val="25000"/>
            </a:schemeClr>
          </a:solidFill>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3200" b="1" dirty="0">
                <a:ln>
                  <a:solidFill>
                    <a:schemeClr val="bg1">
                      <a:lumMod val="75000"/>
                      <a:lumOff val="25000"/>
                      <a:alpha val="10000"/>
                    </a:schemeClr>
                  </a:solidFill>
                </a:ln>
                <a:effectLst>
                  <a:outerShdw blurRad="9525" dist="25400" dir="14640000" algn="tl" rotWithShape="0">
                    <a:schemeClr val="bg1">
                      <a:alpha val="30000"/>
                    </a:schemeClr>
                  </a:outerShdw>
                </a:effectLst>
              </a:rPr>
              <a:t>First Amendment</a:t>
            </a:r>
          </a:p>
          <a:p>
            <a:pPr>
              <a:spcBef>
                <a:spcPct val="20000"/>
              </a:spcBef>
              <a:spcAft>
                <a:spcPts val="600"/>
              </a:spcAft>
              <a:buClr>
                <a:schemeClr val="tx2"/>
              </a:buClr>
              <a:buSzPct val="70000"/>
              <a:buFont typeface="Wingdings 2" charset="2"/>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
        <p:nvSpPr>
          <p:cNvPr id="3" name="Footer Placeholder 2">
            <a:extLst>
              <a:ext uri="{FF2B5EF4-FFF2-40B4-BE49-F238E27FC236}">
                <a16:creationId xmlns:a16="http://schemas.microsoft.com/office/drawing/2014/main" id="{6CEAF8D6-C0C5-DDA8-695D-9096D5C52A79}"/>
              </a:ext>
            </a:extLst>
          </p:cNvPr>
          <p:cNvSpPr>
            <a:spLocks noGrp="1"/>
          </p:cNvSpPr>
          <p:nvPr>
            <p:ph type="ftr" sz="quarter" idx="11"/>
          </p:nvPr>
        </p:nvSpPr>
        <p:spPr>
          <a:xfrm>
            <a:off x="533400" y="5700712"/>
            <a:ext cx="3596420" cy="365125"/>
          </a:xfrm>
        </p:spPr>
        <p:txBody>
          <a:bodyPr vert="horz" lIns="91440" tIns="45720" rIns="91440" bIns="45720" rtlCol="0" anchor="ctr">
            <a:normAutofit/>
          </a:bodyPr>
          <a:lstStyle/>
          <a:p>
            <a:pPr defTabSz="914400">
              <a:spcAft>
                <a:spcPts val="600"/>
              </a:spcAft>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The Better Knowledge 3</a:t>
            </a:r>
          </a:p>
        </p:txBody>
      </p:sp>
      <p:sp>
        <p:nvSpPr>
          <p:cNvPr id="2" name="Date Placeholder 1">
            <a:extLst>
              <a:ext uri="{FF2B5EF4-FFF2-40B4-BE49-F238E27FC236}">
                <a16:creationId xmlns:a16="http://schemas.microsoft.com/office/drawing/2014/main" id="{EF7F377F-DC0D-BA78-682D-E4AB965521CE}"/>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11/09/2025</a:t>
            </a:r>
          </a:p>
        </p:txBody>
      </p:sp>
      <p:sp>
        <p:nvSpPr>
          <p:cNvPr id="4" name="Slide Number Placeholder 3">
            <a:extLst>
              <a:ext uri="{FF2B5EF4-FFF2-40B4-BE49-F238E27FC236}">
                <a16:creationId xmlns:a16="http://schemas.microsoft.com/office/drawing/2014/main" id="{2D3F2B46-295B-1C00-8AD3-1F68C0ACDAA6}"/>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a:solidFill>
                  <a:srgbClr val="FFFFFF"/>
                </a:solidFill>
              </a:rPr>
              <a:pPr defTabSz="914400">
                <a:spcAft>
                  <a:spcPts val="600"/>
                </a:spcAft>
              </a:pPr>
              <a:t>28</a:t>
            </a:fld>
            <a:endParaRPr lang="en-US">
              <a:solidFill>
                <a:srgbClr val="FFFFFF"/>
              </a:solidFill>
            </a:endParaRPr>
          </a:p>
        </p:txBody>
      </p:sp>
    </p:spTree>
    <p:extLst>
      <p:ext uri="{BB962C8B-B14F-4D97-AF65-F5344CB8AC3E}">
        <p14:creationId xmlns:p14="http://schemas.microsoft.com/office/powerpoint/2010/main" val="221326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470E9-E5E6-0A91-84A1-C5EDD9087553}"/>
              </a:ext>
            </a:extLst>
          </p:cNvPr>
          <p:cNvSpPr>
            <a:spLocks noGrp="1"/>
          </p:cNvSpPr>
          <p:nvPr>
            <p:ph type="dt" sz="half" idx="10"/>
          </p:nvPr>
        </p:nvSpPr>
        <p:spPr/>
        <p:txBody>
          <a:bodyPr/>
          <a:lstStyle/>
          <a:p>
            <a:r>
              <a:rPr lang="en-US"/>
              <a:t>11/09/2025</a:t>
            </a:r>
            <a:endParaRPr lang="en-US" dirty="0"/>
          </a:p>
        </p:txBody>
      </p:sp>
      <p:sp>
        <p:nvSpPr>
          <p:cNvPr id="3" name="Footer Placeholder 2">
            <a:extLst>
              <a:ext uri="{FF2B5EF4-FFF2-40B4-BE49-F238E27FC236}">
                <a16:creationId xmlns:a16="http://schemas.microsoft.com/office/drawing/2014/main" id="{EEEE5524-073C-4724-2242-64C17CB95EAF}"/>
              </a:ext>
            </a:extLst>
          </p:cNvPr>
          <p:cNvSpPr>
            <a:spLocks noGrp="1"/>
          </p:cNvSpPr>
          <p:nvPr>
            <p:ph type="ftr" sz="quarter" idx="11"/>
          </p:nvPr>
        </p:nvSpPr>
        <p:spPr/>
        <p:txBody>
          <a:bodyPr/>
          <a:lstStyle/>
          <a:p>
            <a:r>
              <a:rPr lang="en-US"/>
              <a:t>The Better Knowledge 3</a:t>
            </a:r>
            <a:endParaRPr lang="en-US" dirty="0"/>
          </a:p>
        </p:txBody>
      </p:sp>
      <p:sp>
        <p:nvSpPr>
          <p:cNvPr id="4" name="Slide Number Placeholder 3">
            <a:extLst>
              <a:ext uri="{FF2B5EF4-FFF2-40B4-BE49-F238E27FC236}">
                <a16:creationId xmlns:a16="http://schemas.microsoft.com/office/drawing/2014/main" id="{73B21307-17BA-AB95-3C1C-8DA440C8DE7A}"/>
              </a:ext>
            </a:extLst>
          </p:cNvPr>
          <p:cNvSpPr>
            <a:spLocks noGrp="1"/>
          </p:cNvSpPr>
          <p:nvPr>
            <p:ph type="sldNum" sz="quarter" idx="12"/>
          </p:nvPr>
        </p:nvSpPr>
        <p:spPr/>
        <p:txBody>
          <a:bodyPr/>
          <a:lstStyle/>
          <a:p>
            <a:fld id="{DF28FB93-0A08-4E7D-8E63-9EFA29F1E093}" type="slidenum">
              <a:rPr lang="en-US" smtClean="0"/>
              <a:pPr/>
              <a:t>29</a:t>
            </a:fld>
            <a:endParaRPr lang="en-US" dirty="0"/>
          </a:p>
        </p:txBody>
      </p:sp>
      <p:pic>
        <p:nvPicPr>
          <p:cNvPr id="5" name="Picture 4">
            <a:extLst>
              <a:ext uri="{FF2B5EF4-FFF2-40B4-BE49-F238E27FC236}">
                <a16:creationId xmlns:a16="http://schemas.microsoft.com/office/drawing/2014/main" id="{FDE235CF-AD1D-A372-B608-0F93087433A7}"/>
              </a:ext>
            </a:extLst>
          </p:cNvPr>
          <p:cNvPicPr>
            <a:picLocks noChangeAspect="1"/>
          </p:cNvPicPr>
          <p:nvPr/>
        </p:nvPicPr>
        <p:blipFill>
          <a:blip r:embed="rId2" cstate="email">
            <a:extLst>
              <a:ext uri="{28A0092B-C50C-407E-A947-70E740481C1C}">
                <a14:useLocalDpi xmlns:a14="http://schemas.microsoft.com/office/drawing/2010/main"/>
              </a:ext>
            </a:extLst>
          </a:blip>
          <a:srcRect r="18870"/>
          <a:stretch>
            <a:fillRect/>
          </a:stretch>
        </p:blipFill>
        <p:spPr>
          <a:xfrm>
            <a:off x="0" y="0"/>
            <a:ext cx="4953000" cy="6858000"/>
          </a:xfrm>
          <a:prstGeom prst="rect">
            <a:avLst/>
          </a:prstGeom>
          <a:ln>
            <a:noFill/>
          </a:ln>
          <a:effectLst>
            <a:softEdge rad="112500"/>
          </a:effectLst>
        </p:spPr>
      </p:pic>
      <p:sp>
        <p:nvSpPr>
          <p:cNvPr id="6" name="TextBox 5">
            <a:extLst>
              <a:ext uri="{FF2B5EF4-FFF2-40B4-BE49-F238E27FC236}">
                <a16:creationId xmlns:a16="http://schemas.microsoft.com/office/drawing/2014/main" id="{513F439D-AB16-EA76-9FA1-AA78EE0843CC}"/>
              </a:ext>
            </a:extLst>
          </p:cNvPr>
          <p:cNvSpPr txBox="1"/>
          <p:nvPr/>
        </p:nvSpPr>
        <p:spPr>
          <a:xfrm>
            <a:off x="375353" y="4222406"/>
            <a:ext cx="3666388" cy="1569660"/>
          </a:xfrm>
          <a:prstGeom prst="rect">
            <a:avLst/>
          </a:prstGeom>
          <a:noFill/>
        </p:spPr>
        <p:txBody>
          <a:bodyPr wrap="none" rtlCol="0">
            <a:spAutoFit/>
          </a:bodyPr>
          <a:lstStyle/>
          <a:p>
            <a:r>
              <a:rPr lang="en-US" sz="4800" dirty="0"/>
              <a:t>Patrick Henry</a:t>
            </a:r>
          </a:p>
          <a:p>
            <a:r>
              <a:rPr lang="en-US" sz="4800" dirty="0"/>
              <a:t>1736-1799</a:t>
            </a:r>
          </a:p>
        </p:txBody>
      </p:sp>
      <p:sp>
        <p:nvSpPr>
          <p:cNvPr id="7" name="TextBox 6">
            <a:extLst>
              <a:ext uri="{FF2B5EF4-FFF2-40B4-BE49-F238E27FC236}">
                <a16:creationId xmlns:a16="http://schemas.microsoft.com/office/drawing/2014/main" id="{4261A2C2-4DED-E05C-A9FB-C7464CE150C7}"/>
              </a:ext>
            </a:extLst>
          </p:cNvPr>
          <p:cNvSpPr txBox="1"/>
          <p:nvPr/>
        </p:nvSpPr>
        <p:spPr>
          <a:xfrm>
            <a:off x="4800600" y="76200"/>
            <a:ext cx="7360418" cy="6740307"/>
          </a:xfrm>
          <a:prstGeom prst="rect">
            <a:avLst/>
          </a:prstGeom>
          <a:noFill/>
        </p:spPr>
        <p:txBody>
          <a:bodyPr wrap="square" rtlCol="0">
            <a:spAutoFit/>
          </a:bodyPr>
          <a:lstStyle/>
          <a:p>
            <a:r>
              <a:rPr lang="en-US" sz="3600" dirty="0"/>
              <a:t>Ultimately, Henry wanted the Constitution to expressly limit the new government's power from the outset, not rely on later promises of amendments, which he felt might never be even passed. His persistent opposition was instrumental in forcing Federalists to agree to intro-duce a Bill of Rights in the 1st session of the new Congress, a promise that ensured Virginia's eventual ratification of the Constitution. </a:t>
            </a:r>
            <a:endParaRPr lang="en-US" sz="6000" dirty="0"/>
          </a:p>
        </p:txBody>
      </p:sp>
      <p:pic>
        <p:nvPicPr>
          <p:cNvPr id="8" name="Picture 7">
            <a:extLst>
              <a:ext uri="{FF2B5EF4-FFF2-40B4-BE49-F238E27FC236}">
                <a16:creationId xmlns:a16="http://schemas.microsoft.com/office/drawing/2014/main" id="{E97FEBCC-197B-1DF0-3FE3-25A8F984C3E6}"/>
              </a:ext>
            </a:extLst>
          </p:cNvPr>
          <p:cNvPicPr>
            <a:picLocks noChangeAspect="1"/>
          </p:cNvPicPr>
          <p:nvPr/>
        </p:nvPicPr>
        <p:blipFill>
          <a:blip r:embed="rId3"/>
          <a:stretch>
            <a:fillRect/>
          </a:stretch>
        </p:blipFill>
        <p:spPr>
          <a:xfrm>
            <a:off x="5638800" y="76199"/>
            <a:ext cx="5029200" cy="6705599"/>
          </a:xfrm>
          <a:prstGeom prst="rect">
            <a:avLst/>
          </a:prstGeom>
          <a:ln>
            <a:noFill/>
          </a:ln>
          <a:effectLst>
            <a:softEdge rad="112500"/>
          </a:effectLst>
        </p:spPr>
      </p:pic>
    </p:spTree>
    <p:extLst>
      <p:ext uri="{BB962C8B-B14F-4D97-AF65-F5344CB8AC3E}">
        <p14:creationId xmlns:p14="http://schemas.microsoft.com/office/powerpoint/2010/main" val="59968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BA11-4EAC-FA5D-B85F-029C2F1AF225}"/>
              </a:ext>
            </a:extLst>
          </p:cNvPr>
          <p:cNvSpPr>
            <a:spLocks noGrp="1"/>
          </p:cNvSpPr>
          <p:nvPr>
            <p:ph type="title"/>
          </p:nvPr>
        </p:nvSpPr>
        <p:spPr/>
        <p:txBody>
          <a:bodyPr/>
          <a:lstStyle/>
          <a:p>
            <a:r>
              <a:rPr lang="en-US" dirty="0"/>
              <a:t>Monrovia, Liberia</a:t>
            </a:r>
          </a:p>
        </p:txBody>
      </p:sp>
      <p:sp>
        <p:nvSpPr>
          <p:cNvPr id="3" name="Date Placeholder 2">
            <a:extLst>
              <a:ext uri="{FF2B5EF4-FFF2-40B4-BE49-F238E27FC236}">
                <a16:creationId xmlns:a16="http://schemas.microsoft.com/office/drawing/2014/main" id="{9DAD3950-94A3-F7FF-1776-F2FC886712C8}"/>
              </a:ext>
            </a:extLst>
          </p:cNvPr>
          <p:cNvSpPr>
            <a:spLocks noGrp="1"/>
          </p:cNvSpPr>
          <p:nvPr>
            <p:ph type="dt" sz="half" idx="10"/>
          </p:nvPr>
        </p:nvSpPr>
        <p:spPr/>
        <p:txBody>
          <a:bodyPr/>
          <a:lstStyle/>
          <a:p>
            <a:r>
              <a:rPr lang="en-US"/>
              <a:t>11/09/2025</a:t>
            </a:r>
          </a:p>
        </p:txBody>
      </p:sp>
      <p:sp>
        <p:nvSpPr>
          <p:cNvPr id="4" name="Footer Placeholder 3">
            <a:extLst>
              <a:ext uri="{FF2B5EF4-FFF2-40B4-BE49-F238E27FC236}">
                <a16:creationId xmlns:a16="http://schemas.microsoft.com/office/drawing/2014/main" id="{7D8C052B-3F44-2B99-BFC8-43F9E2019088}"/>
              </a:ext>
            </a:extLst>
          </p:cNvPr>
          <p:cNvSpPr>
            <a:spLocks noGrp="1"/>
          </p:cNvSpPr>
          <p:nvPr>
            <p:ph type="ftr" sz="quarter" idx="11"/>
          </p:nvPr>
        </p:nvSpPr>
        <p:spPr/>
        <p:txBody>
          <a:bodyPr/>
          <a:lstStyle/>
          <a:p>
            <a:r>
              <a:rPr lang="en-US"/>
              <a:t>The Better Knowledge 3</a:t>
            </a:r>
          </a:p>
        </p:txBody>
      </p:sp>
      <p:sp>
        <p:nvSpPr>
          <p:cNvPr id="5" name="Slide Number Placeholder 4">
            <a:extLst>
              <a:ext uri="{FF2B5EF4-FFF2-40B4-BE49-F238E27FC236}">
                <a16:creationId xmlns:a16="http://schemas.microsoft.com/office/drawing/2014/main" id="{78D46BC7-BCD0-4720-33A2-F90FDF028135}"/>
              </a:ext>
            </a:extLst>
          </p:cNvPr>
          <p:cNvSpPr>
            <a:spLocks noGrp="1"/>
          </p:cNvSpPr>
          <p:nvPr>
            <p:ph type="sldNum" sz="quarter" idx="12"/>
          </p:nvPr>
        </p:nvSpPr>
        <p:spPr/>
        <p:txBody>
          <a:bodyPr/>
          <a:lstStyle/>
          <a:p>
            <a:fld id="{AC4DAC86-D943-45DC-86D6-56CCD16C63DC}" type="slidenum">
              <a:rPr lang="en-US" smtClean="0"/>
              <a:pPr/>
              <a:t>3</a:t>
            </a:fld>
            <a:endParaRPr lang="en-US"/>
          </a:p>
        </p:txBody>
      </p:sp>
      <p:pic>
        <p:nvPicPr>
          <p:cNvPr id="7" name="Content Placeholder 6">
            <a:extLst>
              <a:ext uri="{FF2B5EF4-FFF2-40B4-BE49-F238E27FC236}">
                <a16:creationId xmlns:a16="http://schemas.microsoft.com/office/drawing/2014/main" id="{8E035ADA-9DDA-6A47-B744-EBF8B6370674}"/>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a:xfrm>
            <a:off x="4876800" y="206374"/>
            <a:ext cx="4343400" cy="6515102"/>
          </a:xfrm>
          <a:prstGeom prst="rect">
            <a:avLst/>
          </a:prstGeom>
          <a:ln>
            <a:noFill/>
          </a:ln>
          <a:effectLst>
            <a:softEdge rad="112500"/>
          </a:effectLst>
        </p:spPr>
      </p:pic>
    </p:spTree>
    <p:extLst>
      <p:ext uri="{BB962C8B-B14F-4D97-AF65-F5344CB8AC3E}">
        <p14:creationId xmlns:p14="http://schemas.microsoft.com/office/powerpoint/2010/main" val="1032162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DA8BF-B6B2-14E3-3946-8A724BC454E5}"/>
              </a:ext>
            </a:extLst>
          </p:cNvPr>
          <p:cNvSpPr>
            <a:spLocks noGrp="1"/>
          </p:cNvSpPr>
          <p:nvPr>
            <p:ph type="dt" sz="half" idx="10"/>
          </p:nvPr>
        </p:nvSpPr>
        <p:spPr/>
        <p:txBody>
          <a:bodyPr/>
          <a:lstStyle/>
          <a:p>
            <a:r>
              <a:rPr lang="en-US"/>
              <a:t>11/09/2025</a:t>
            </a:r>
            <a:endParaRPr lang="en-US" dirty="0"/>
          </a:p>
        </p:txBody>
      </p:sp>
      <p:sp>
        <p:nvSpPr>
          <p:cNvPr id="3" name="Footer Placeholder 2">
            <a:extLst>
              <a:ext uri="{FF2B5EF4-FFF2-40B4-BE49-F238E27FC236}">
                <a16:creationId xmlns:a16="http://schemas.microsoft.com/office/drawing/2014/main" id="{987490D4-08D9-3FBF-372A-FAED7502DD7E}"/>
              </a:ext>
            </a:extLst>
          </p:cNvPr>
          <p:cNvSpPr>
            <a:spLocks noGrp="1"/>
          </p:cNvSpPr>
          <p:nvPr>
            <p:ph type="ftr" sz="quarter" idx="11"/>
          </p:nvPr>
        </p:nvSpPr>
        <p:spPr/>
        <p:txBody>
          <a:bodyPr/>
          <a:lstStyle/>
          <a:p>
            <a:r>
              <a:rPr lang="en-US"/>
              <a:t>The Better Knowledge 3</a:t>
            </a:r>
            <a:endParaRPr lang="en-US" dirty="0"/>
          </a:p>
        </p:txBody>
      </p:sp>
      <p:sp>
        <p:nvSpPr>
          <p:cNvPr id="4" name="Slide Number Placeholder 3">
            <a:extLst>
              <a:ext uri="{FF2B5EF4-FFF2-40B4-BE49-F238E27FC236}">
                <a16:creationId xmlns:a16="http://schemas.microsoft.com/office/drawing/2014/main" id="{C98BC377-A2CE-A4B6-009F-12ACADAACDB9}"/>
              </a:ext>
            </a:extLst>
          </p:cNvPr>
          <p:cNvSpPr>
            <a:spLocks noGrp="1"/>
          </p:cNvSpPr>
          <p:nvPr>
            <p:ph type="sldNum" sz="quarter" idx="12"/>
          </p:nvPr>
        </p:nvSpPr>
        <p:spPr/>
        <p:txBody>
          <a:bodyPr/>
          <a:lstStyle/>
          <a:p>
            <a:fld id="{DF28FB93-0A08-4E7D-8E63-9EFA29F1E093}" type="slidenum">
              <a:rPr lang="en-US" smtClean="0"/>
              <a:pPr/>
              <a:t>30</a:t>
            </a:fld>
            <a:endParaRPr lang="en-US" dirty="0"/>
          </a:p>
        </p:txBody>
      </p:sp>
      <p:sp>
        <p:nvSpPr>
          <p:cNvPr id="6" name="TextBox 5">
            <a:extLst>
              <a:ext uri="{FF2B5EF4-FFF2-40B4-BE49-F238E27FC236}">
                <a16:creationId xmlns:a16="http://schemas.microsoft.com/office/drawing/2014/main" id="{DD09340D-98E9-C5F5-F481-F75942A4B856}"/>
              </a:ext>
            </a:extLst>
          </p:cNvPr>
          <p:cNvSpPr txBox="1"/>
          <p:nvPr/>
        </p:nvSpPr>
        <p:spPr>
          <a:xfrm>
            <a:off x="219456" y="155448"/>
            <a:ext cx="11887200" cy="5755422"/>
          </a:xfrm>
          <a:prstGeom prst="rect">
            <a:avLst/>
          </a:prstGeom>
          <a:noFill/>
        </p:spPr>
        <p:txBody>
          <a:bodyPr wrap="square">
            <a:spAutoFit/>
          </a:bodyPr>
          <a:lstStyle/>
          <a:p>
            <a:r>
              <a:rPr lang="en-US" sz="4400" b="1" dirty="0"/>
              <a:t>QUESTIONS.AND.ANSWERS.</a:t>
            </a:r>
          </a:p>
          <a:p>
            <a:r>
              <a:rPr lang="en-US" sz="3600" dirty="0"/>
              <a:t>	292  Oh, how this world is contaminated. They have crossed the dividing line between reason and common sense, let alone between salvation.</a:t>
            </a:r>
          </a:p>
          <a:p>
            <a:r>
              <a:rPr lang="en-US" sz="3600" dirty="0"/>
              <a:t>	Man can't even judge. We don't have men no more like we used to have. </a:t>
            </a:r>
            <a:r>
              <a:rPr lang="en-US" sz="3600" b="1" u="sng" dirty="0"/>
              <a:t>Where is Patrick Henry? Where is Abraham Lincoln? men that can stand for solid convictions. What's common sense</a:t>
            </a:r>
            <a:r>
              <a:rPr lang="en-US" sz="3600" dirty="0"/>
              <a:t>? If she puts herself out there, let her go like a dog. If she’s [got] no more common decency than that... Where's the laws that could stop it? 			64-0823</a:t>
            </a:r>
          </a:p>
        </p:txBody>
      </p:sp>
    </p:spTree>
    <p:extLst>
      <p:ext uri="{BB962C8B-B14F-4D97-AF65-F5344CB8AC3E}">
        <p14:creationId xmlns:p14="http://schemas.microsoft.com/office/powerpoint/2010/main" val="55646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901B1-7015-195E-FEF1-73E8D6DD15F4}"/>
              </a:ext>
            </a:extLst>
          </p:cNvPr>
          <p:cNvSpPr>
            <a:spLocks noGrp="1"/>
          </p:cNvSpPr>
          <p:nvPr>
            <p:ph type="dt" sz="half" idx="10"/>
          </p:nvPr>
        </p:nvSpPr>
        <p:spPr/>
        <p:txBody>
          <a:bodyPr/>
          <a:lstStyle/>
          <a:p>
            <a:r>
              <a:rPr lang="en-US"/>
              <a:t>11/09/2025</a:t>
            </a:r>
            <a:endParaRPr lang="en-US" dirty="0"/>
          </a:p>
        </p:txBody>
      </p:sp>
      <p:sp>
        <p:nvSpPr>
          <p:cNvPr id="3" name="Footer Placeholder 2">
            <a:extLst>
              <a:ext uri="{FF2B5EF4-FFF2-40B4-BE49-F238E27FC236}">
                <a16:creationId xmlns:a16="http://schemas.microsoft.com/office/drawing/2014/main" id="{9DAC9DA6-78DC-51F9-33FD-1360FE887831}"/>
              </a:ext>
            </a:extLst>
          </p:cNvPr>
          <p:cNvSpPr>
            <a:spLocks noGrp="1"/>
          </p:cNvSpPr>
          <p:nvPr>
            <p:ph type="ftr" sz="quarter" idx="11"/>
          </p:nvPr>
        </p:nvSpPr>
        <p:spPr/>
        <p:txBody>
          <a:bodyPr/>
          <a:lstStyle/>
          <a:p>
            <a:r>
              <a:rPr lang="en-US"/>
              <a:t>The Better Knowledge 3</a:t>
            </a:r>
            <a:endParaRPr lang="en-US" dirty="0"/>
          </a:p>
        </p:txBody>
      </p:sp>
      <p:sp>
        <p:nvSpPr>
          <p:cNvPr id="4" name="Slide Number Placeholder 3">
            <a:extLst>
              <a:ext uri="{FF2B5EF4-FFF2-40B4-BE49-F238E27FC236}">
                <a16:creationId xmlns:a16="http://schemas.microsoft.com/office/drawing/2014/main" id="{1BCD4B86-E7EC-AB26-86BC-78CD4AA258A1}"/>
              </a:ext>
            </a:extLst>
          </p:cNvPr>
          <p:cNvSpPr>
            <a:spLocks noGrp="1"/>
          </p:cNvSpPr>
          <p:nvPr>
            <p:ph type="sldNum" sz="quarter" idx="12"/>
          </p:nvPr>
        </p:nvSpPr>
        <p:spPr/>
        <p:txBody>
          <a:bodyPr/>
          <a:lstStyle/>
          <a:p>
            <a:fld id="{DF28FB93-0A08-4E7D-8E63-9EFA29F1E093}" type="slidenum">
              <a:rPr lang="en-US" smtClean="0"/>
              <a:pPr/>
              <a:t>31</a:t>
            </a:fld>
            <a:endParaRPr lang="en-US" dirty="0"/>
          </a:p>
        </p:txBody>
      </p:sp>
      <p:sp>
        <p:nvSpPr>
          <p:cNvPr id="6" name="TextBox 5">
            <a:extLst>
              <a:ext uri="{FF2B5EF4-FFF2-40B4-BE49-F238E27FC236}">
                <a16:creationId xmlns:a16="http://schemas.microsoft.com/office/drawing/2014/main" id="{7C9A716F-3767-39F0-54F7-ADF55D98DFCA}"/>
              </a:ext>
            </a:extLst>
          </p:cNvPr>
          <p:cNvSpPr txBox="1"/>
          <p:nvPr/>
        </p:nvSpPr>
        <p:spPr>
          <a:xfrm>
            <a:off x="244930" y="163286"/>
            <a:ext cx="11947070" cy="5324535"/>
          </a:xfrm>
          <a:prstGeom prst="rect">
            <a:avLst/>
          </a:prstGeom>
          <a:noFill/>
        </p:spPr>
        <p:txBody>
          <a:bodyPr wrap="square">
            <a:spAutoFit/>
          </a:bodyPr>
          <a:lstStyle/>
          <a:p>
            <a:r>
              <a:rPr lang="en-US" sz="4800" b="1" dirty="0"/>
              <a:t>PSALM 27:5</a:t>
            </a:r>
          </a:p>
          <a:p>
            <a:r>
              <a:rPr lang="en-US" sz="4000" i="1" dirty="0"/>
              <a:t>	For in the time of </a:t>
            </a:r>
            <a:r>
              <a:rPr lang="en-US" sz="4000" i="1" u="sng" dirty="0"/>
              <a:t>trouble</a:t>
            </a:r>
            <a:r>
              <a:rPr lang="en-US" sz="4000" i="1" dirty="0"/>
              <a:t> he shall hide me in his pavilion: in the secret of his tabernacle shall he hide me; he shall set me up upon a rock.</a:t>
            </a:r>
          </a:p>
          <a:p>
            <a:endParaRPr lang="en-US" sz="4400" b="1" dirty="0"/>
          </a:p>
          <a:p>
            <a:r>
              <a:rPr lang="en-US" sz="4800" b="1" dirty="0"/>
              <a:t>Trouble: </a:t>
            </a:r>
            <a:r>
              <a:rPr lang="en-US" sz="3200" i="1" dirty="0"/>
              <a:t>(Heb.) </a:t>
            </a:r>
            <a:r>
              <a:rPr lang="en-US" sz="4000" i="1" dirty="0"/>
              <a:t>injury, evil, misery, distress, wrong, </a:t>
            </a:r>
          </a:p>
          <a:p>
            <a:r>
              <a:rPr lang="en-US" sz="4000" i="1" dirty="0"/>
              <a:t>	Calamity, sadness, worry, fear, things that are bad, malignant. </a:t>
            </a:r>
          </a:p>
        </p:txBody>
      </p:sp>
    </p:spTree>
    <p:extLst>
      <p:ext uri="{BB962C8B-B14F-4D97-AF65-F5344CB8AC3E}">
        <p14:creationId xmlns:p14="http://schemas.microsoft.com/office/powerpoint/2010/main" val="4285938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AF174-62C8-832B-0826-B29F2F78F536}"/>
              </a:ext>
            </a:extLst>
          </p:cNvPr>
          <p:cNvSpPr>
            <a:spLocks noGrp="1"/>
          </p:cNvSpPr>
          <p:nvPr>
            <p:ph type="dt" sz="half" idx="10"/>
          </p:nvPr>
        </p:nvSpPr>
        <p:spPr/>
        <p:txBody>
          <a:bodyPr/>
          <a:lstStyle/>
          <a:p>
            <a:r>
              <a:rPr lang="en-US"/>
              <a:t>11/09/2025</a:t>
            </a:r>
            <a:endParaRPr lang="en-US" dirty="0"/>
          </a:p>
        </p:txBody>
      </p:sp>
      <p:sp>
        <p:nvSpPr>
          <p:cNvPr id="3" name="Footer Placeholder 2">
            <a:extLst>
              <a:ext uri="{FF2B5EF4-FFF2-40B4-BE49-F238E27FC236}">
                <a16:creationId xmlns:a16="http://schemas.microsoft.com/office/drawing/2014/main" id="{630FD4C4-E707-D011-E4F3-AF6118660E2F}"/>
              </a:ext>
            </a:extLst>
          </p:cNvPr>
          <p:cNvSpPr>
            <a:spLocks noGrp="1"/>
          </p:cNvSpPr>
          <p:nvPr>
            <p:ph type="ftr" sz="quarter" idx="11"/>
          </p:nvPr>
        </p:nvSpPr>
        <p:spPr/>
        <p:txBody>
          <a:bodyPr/>
          <a:lstStyle/>
          <a:p>
            <a:r>
              <a:rPr lang="en-US"/>
              <a:t>The Better Knowledge 3</a:t>
            </a:r>
            <a:endParaRPr lang="en-US" dirty="0"/>
          </a:p>
        </p:txBody>
      </p:sp>
      <p:sp>
        <p:nvSpPr>
          <p:cNvPr id="4" name="Slide Number Placeholder 3">
            <a:extLst>
              <a:ext uri="{FF2B5EF4-FFF2-40B4-BE49-F238E27FC236}">
                <a16:creationId xmlns:a16="http://schemas.microsoft.com/office/drawing/2014/main" id="{7A750709-E9FF-F450-CB5E-D26F23627BCE}"/>
              </a:ext>
            </a:extLst>
          </p:cNvPr>
          <p:cNvSpPr>
            <a:spLocks noGrp="1"/>
          </p:cNvSpPr>
          <p:nvPr>
            <p:ph type="sldNum" sz="quarter" idx="12"/>
          </p:nvPr>
        </p:nvSpPr>
        <p:spPr/>
        <p:txBody>
          <a:bodyPr/>
          <a:lstStyle/>
          <a:p>
            <a:fld id="{DF28FB93-0A08-4E7D-8E63-9EFA29F1E093}" type="slidenum">
              <a:rPr lang="en-US" smtClean="0"/>
              <a:pPr/>
              <a:t>32</a:t>
            </a:fld>
            <a:endParaRPr lang="en-US" dirty="0"/>
          </a:p>
        </p:txBody>
      </p:sp>
      <p:sp>
        <p:nvSpPr>
          <p:cNvPr id="6" name="TextBox 5">
            <a:extLst>
              <a:ext uri="{FF2B5EF4-FFF2-40B4-BE49-F238E27FC236}">
                <a16:creationId xmlns:a16="http://schemas.microsoft.com/office/drawing/2014/main" id="{3DAC5304-2EE8-AF97-25ED-5B86A8EB1B1D}"/>
              </a:ext>
            </a:extLst>
          </p:cNvPr>
          <p:cNvSpPr txBox="1"/>
          <p:nvPr/>
        </p:nvSpPr>
        <p:spPr>
          <a:xfrm>
            <a:off x="120396" y="-82296"/>
            <a:ext cx="11951208" cy="6555641"/>
          </a:xfrm>
          <a:prstGeom prst="rect">
            <a:avLst/>
          </a:prstGeom>
          <a:noFill/>
        </p:spPr>
        <p:txBody>
          <a:bodyPr wrap="square">
            <a:spAutoFit/>
          </a:bodyPr>
          <a:lstStyle/>
          <a:p>
            <a:pPr algn="l">
              <a:buNone/>
            </a:pPr>
            <a:r>
              <a:rPr lang="en-US" sz="6000" b="1" i="0" dirty="0">
                <a:effectLst/>
                <a:latin typeface="+mj-lt"/>
              </a:rPr>
              <a:t>Ps. 27:3-6</a:t>
            </a:r>
          </a:p>
          <a:p>
            <a:pPr algn="l">
              <a:buNone/>
            </a:pPr>
            <a:r>
              <a:rPr lang="en-US" sz="3600" baseline="30000" dirty="0">
                <a:latin typeface="+mj-lt"/>
              </a:rPr>
              <a:t>	</a:t>
            </a:r>
            <a:r>
              <a:rPr lang="en-US" sz="3600" b="1" i="1" baseline="30000" dirty="0">
                <a:effectLst/>
                <a:latin typeface="+mj-lt"/>
              </a:rPr>
              <a:t>3 </a:t>
            </a:r>
            <a:r>
              <a:rPr lang="en-US" sz="3600" b="0" i="1" u="sng" dirty="0">
                <a:effectLst/>
                <a:latin typeface="+mj-lt"/>
              </a:rPr>
              <a:t>If an army encamps against me, my heart will not fear; if war breaks out against me, even then I will keep trusting</a:t>
            </a:r>
            <a:r>
              <a:rPr lang="en-US" sz="3600" b="0" i="1" dirty="0">
                <a:effectLst/>
                <a:latin typeface="+mj-lt"/>
              </a:rPr>
              <a:t>. </a:t>
            </a:r>
            <a:r>
              <a:rPr lang="en-US" sz="3600" b="1" i="1" baseline="30000" dirty="0">
                <a:effectLst/>
                <a:latin typeface="+mj-lt"/>
              </a:rPr>
              <a:t>4 </a:t>
            </a:r>
            <a:r>
              <a:rPr lang="en-US" sz="3600" b="0" i="1" dirty="0">
                <a:effectLst/>
                <a:latin typeface="+mj-lt"/>
              </a:rPr>
              <a:t>Just one thing have I asked of </a:t>
            </a:r>
            <a:r>
              <a:rPr lang="en-US" sz="3600" b="0" i="1" cap="small" dirty="0">
                <a:effectLst/>
                <a:latin typeface="+mj-lt"/>
              </a:rPr>
              <a:t>Adonai</a:t>
            </a:r>
            <a:r>
              <a:rPr lang="en-US" sz="3600" b="0" i="1" dirty="0">
                <a:effectLst/>
                <a:latin typeface="+mj-lt"/>
              </a:rPr>
              <a:t>; only this will I seek: </a:t>
            </a:r>
            <a:r>
              <a:rPr lang="en-US" sz="3600" b="1" i="1" u="sng" dirty="0">
                <a:effectLst/>
                <a:latin typeface="+mj-lt"/>
              </a:rPr>
              <a:t>to live</a:t>
            </a:r>
            <a:r>
              <a:rPr lang="en-US" sz="3600" b="0" i="1" dirty="0">
                <a:effectLst/>
                <a:latin typeface="+mj-lt"/>
              </a:rPr>
              <a:t> in the house of </a:t>
            </a:r>
            <a:r>
              <a:rPr lang="en-US" sz="3600" b="0" i="1" cap="small" dirty="0">
                <a:effectLst/>
                <a:latin typeface="+mj-lt"/>
              </a:rPr>
              <a:t>Adonai </a:t>
            </a:r>
            <a:r>
              <a:rPr lang="en-US" sz="3600" b="0" i="1" dirty="0">
                <a:effectLst/>
                <a:latin typeface="+mj-lt"/>
              </a:rPr>
              <a:t>all the days of my life, </a:t>
            </a:r>
            <a:r>
              <a:rPr lang="en-US" sz="3600" b="1" i="1" u="sng" dirty="0">
                <a:effectLst/>
                <a:latin typeface="+mj-lt"/>
              </a:rPr>
              <a:t>to see </a:t>
            </a:r>
            <a:r>
              <a:rPr lang="en-US" sz="3600" b="0" i="1" dirty="0">
                <a:effectLst/>
                <a:latin typeface="+mj-lt"/>
              </a:rPr>
              <a:t>the beauty of </a:t>
            </a:r>
            <a:r>
              <a:rPr lang="en-US" sz="3600" b="0" i="1" cap="small" dirty="0">
                <a:effectLst/>
                <a:latin typeface="+mj-lt"/>
              </a:rPr>
              <a:t>Adonai </a:t>
            </a:r>
            <a:r>
              <a:rPr lang="en-US" sz="3600" b="0" i="1" dirty="0">
                <a:effectLst/>
                <a:latin typeface="+mj-lt"/>
              </a:rPr>
              <a:t>and </a:t>
            </a:r>
            <a:r>
              <a:rPr lang="en-US" sz="3600" b="1" i="1" dirty="0">
                <a:effectLst/>
                <a:latin typeface="+mj-lt"/>
              </a:rPr>
              <a:t>visit</a:t>
            </a:r>
            <a:r>
              <a:rPr lang="en-US" sz="3600" b="0" i="1" dirty="0">
                <a:effectLst/>
                <a:latin typeface="+mj-lt"/>
              </a:rPr>
              <a:t> in his temple. </a:t>
            </a:r>
          </a:p>
          <a:p>
            <a:pPr algn="l">
              <a:buNone/>
            </a:pPr>
            <a:r>
              <a:rPr lang="en-US" sz="3600" i="1" baseline="30000" dirty="0">
                <a:latin typeface="+mj-lt"/>
              </a:rPr>
              <a:t>	</a:t>
            </a:r>
            <a:r>
              <a:rPr lang="en-US" sz="3600" b="1" i="1" baseline="30000" dirty="0">
                <a:effectLst/>
                <a:latin typeface="+mj-lt"/>
              </a:rPr>
              <a:t>5 </a:t>
            </a:r>
            <a:r>
              <a:rPr lang="en-US" sz="3600" b="0" i="1" dirty="0">
                <a:effectLst/>
                <a:latin typeface="+mj-lt"/>
              </a:rPr>
              <a:t>For he will conceal me in his shelter on the day of trouble, he will hide me in the folds of his tent, he will set me high on a rock. </a:t>
            </a:r>
            <a:r>
              <a:rPr lang="en-US" sz="3600" b="1" i="1" baseline="30000" dirty="0">
                <a:effectLst/>
                <a:latin typeface="+mj-lt"/>
              </a:rPr>
              <a:t>6 </a:t>
            </a:r>
            <a:r>
              <a:rPr lang="en-US" sz="3600" b="0" i="1" dirty="0">
                <a:effectLst/>
                <a:latin typeface="+mj-lt"/>
              </a:rPr>
              <a:t>Then my head will be lifted up above my surrounding foes, and I will offer in his tent sacrifices with shouts of joy; I will sing, sing praises to </a:t>
            </a:r>
            <a:r>
              <a:rPr lang="en-US" sz="3600" b="0" i="1" cap="small" dirty="0">
                <a:effectLst/>
                <a:latin typeface="+mj-lt"/>
              </a:rPr>
              <a:t>Adonai</a:t>
            </a:r>
            <a:r>
              <a:rPr lang="en-US" sz="3600" b="0" i="0" dirty="0">
                <a:effectLst/>
                <a:latin typeface="+mj-lt"/>
              </a:rPr>
              <a:t>.</a:t>
            </a:r>
          </a:p>
        </p:txBody>
      </p:sp>
    </p:spTree>
    <p:extLst>
      <p:ext uri="{BB962C8B-B14F-4D97-AF65-F5344CB8AC3E}">
        <p14:creationId xmlns:p14="http://schemas.microsoft.com/office/powerpoint/2010/main" val="1588331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9084A-FEAA-4EF6-A64E-9509EFF8E02C}"/>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A5C73FCA-2E6B-4B15-92F0-2A4AAE3EFC8F}"/>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5F35F851-B017-45F3-A5A9-C5690D910B45}"/>
              </a:ext>
            </a:extLst>
          </p:cNvPr>
          <p:cNvSpPr>
            <a:spLocks noGrp="1"/>
          </p:cNvSpPr>
          <p:nvPr>
            <p:ph type="sldNum" sz="quarter" idx="12"/>
          </p:nvPr>
        </p:nvSpPr>
        <p:spPr/>
        <p:txBody>
          <a:bodyPr/>
          <a:lstStyle/>
          <a:p>
            <a:fld id="{250E4B82-8260-44A5-AF03-C255CFDB166D}" type="slidenum">
              <a:rPr lang="en-US" smtClean="0"/>
              <a:t>33</a:t>
            </a:fld>
            <a:endParaRPr lang="en-US"/>
          </a:p>
        </p:txBody>
      </p:sp>
      <p:sp>
        <p:nvSpPr>
          <p:cNvPr id="5" name="Rectangle 4">
            <a:extLst>
              <a:ext uri="{FF2B5EF4-FFF2-40B4-BE49-F238E27FC236}">
                <a16:creationId xmlns:a16="http://schemas.microsoft.com/office/drawing/2014/main" id="{C3BCE73F-0B52-4732-9C6D-891052012FA7}"/>
              </a:ext>
            </a:extLst>
          </p:cNvPr>
          <p:cNvSpPr/>
          <p:nvPr/>
        </p:nvSpPr>
        <p:spPr>
          <a:xfrm>
            <a:off x="244929" y="136527"/>
            <a:ext cx="11707585" cy="6186309"/>
          </a:xfrm>
          <a:prstGeom prst="rect">
            <a:avLst/>
          </a:prstGeom>
        </p:spPr>
        <p:txBody>
          <a:bodyPr wrap="square">
            <a:spAutoFit/>
          </a:bodyPr>
          <a:lstStyle/>
          <a:p>
            <a:r>
              <a:rPr lang="en-US" sz="4800" b="1" dirty="0"/>
              <a:t>LEAN.NOT… UNDERATANDING</a:t>
            </a:r>
          </a:p>
          <a:p>
            <a:r>
              <a:rPr lang="en-US" sz="4000" dirty="0"/>
              <a:t>	19 I got that little story about that eagle, walking with the hens and chickens because he was hatched out and born there, but he never did feel just like them chickens…</a:t>
            </a:r>
          </a:p>
          <a:p>
            <a:r>
              <a:rPr lang="en-US" sz="4000" dirty="0"/>
              <a:t>	 That's the way every believer is. You wasn't born for this world. </a:t>
            </a:r>
            <a:r>
              <a:rPr lang="en-US" sz="4000" u="sng" dirty="0"/>
              <a:t>You was created in the image of God, to be a son of God. And you don't belong in this chicken yard out here</a:t>
            </a:r>
            <a:r>
              <a:rPr lang="en-US" sz="4000" dirty="0"/>
              <a:t>. You're a eagle.</a:t>
            </a:r>
          </a:p>
          <a:p>
            <a:pPr algn="r"/>
            <a:r>
              <a:rPr lang="en-US" sz="2800" dirty="0"/>
              <a:t>65-0120</a:t>
            </a:r>
          </a:p>
        </p:txBody>
      </p:sp>
    </p:spTree>
    <p:extLst>
      <p:ext uri="{BB962C8B-B14F-4D97-AF65-F5344CB8AC3E}">
        <p14:creationId xmlns:p14="http://schemas.microsoft.com/office/powerpoint/2010/main" val="4093469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E50E3-3D10-BDB5-4BBF-71C0D73D6DBF}"/>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CF635119-6113-BBAB-9AC2-FC6C6602BC07}"/>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7C248465-F89E-EEE9-5AF5-70385B1B55B8}"/>
              </a:ext>
            </a:extLst>
          </p:cNvPr>
          <p:cNvSpPr>
            <a:spLocks noGrp="1"/>
          </p:cNvSpPr>
          <p:nvPr>
            <p:ph type="sldNum" sz="quarter" idx="12"/>
          </p:nvPr>
        </p:nvSpPr>
        <p:spPr/>
        <p:txBody>
          <a:bodyPr/>
          <a:lstStyle/>
          <a:p>
            <a:fld id="{AC4DAC86-D943-45DC-86D6-56CCD16C63DC}" type="slidenum">
              <a:rPr lang="en-US" smtClean="0"/>
              <a:pPr/>
              <a:t>34</a:t>
            </a:fld>
            <a:endParaRPr lang="en-US"/>
          </a:p>
        </p:txBody>
      </p:sp>
      <p:sp>
        <p:nvSpPr>
          <p:cNvPr id="6" name="TextBox 5">
            <a:extLst>
              <a:ext uri="{FF2B5EF4-FFF2-40B4-BE49-F238E27FC236}">
                <a16:creationId xmlns:a16="http://schemas.microsoft.com/office/drawing/2014/main" id="{A170CCEA-55AD-9688-D71A-78E44FA87215}"/>
              </a:ext>
            </a:extLst>
          </p:cNvPr>
          <p:cNvSpPr txBox="1"/>
          <p:nvPr/>
        </p:nvSpPr>
        <p:spPr>
          <a:xfrm>
            <a:off x="5410200" y="136524"/>
            <a:ext cx="6615444" cy="5632311"/>
          </a:xfrm>
          <a:prstGeom prst="rect">
            <a:avLst/>
          </a:prstGeom>
          <a:noFill/>
        </p:spPr>
        <p:txBody>
          <a:bodyPr wrap="square">
            <a:spAutoFit/>
          </a:bodyPr>
          <a:lstStyle/>
          <a:p>
            <a:r>
              <a:rPr lang="en-US" sz="3600" dirty="0"/>
              <a:t>The </a:t>
            </a:r>
            <a:r>
              <a:rPr lang="en-US" sz="3600" b="1" dirty="0">
                <a:effectLst/>
              </a:rPr>
              <a:t>Roman Catholic Church</a:t>
            </a:r>
            <a:r>
              <a:rPr lang="en-US" sz="3600" b="0" i="0" dirty="0">
                <a:solidFill>
                  <a:srgbClr val="E6E8F0"/>
                </a:solidFill>
                <a:effectLst/>
                <a:latin typeface="Google Sans"/>
              </a:rPr>
              <a:t> was the dominant religious power in Western Europe during the Dark Ages. Following the collapse of the Western Roman Empire in 476 CE, the Church was the only stable and unifying institution, effectively filling the power vacuum left by the absence of a centralized secular Roman government.</a:t>
            </a:r>
            <a:endParaRPr lang="en-US" sz="3600" dirty="0"/>
          </a:p>
        </p:txBody>
      </p:sp>
      <p:pic>
        <p:nvPicPr>
          <p:cNvPr id="7" name="Picture 6">
            <a:extLst>
              <a:ext uri="{FF2B5EF4-FFF2-40B4-BE49-F238E27FC236}">
                <a16:creationId xmlns:a16="http://schemas.microsoft.com/office/drawing/2014/main" id="{A0D2469C-A188-6B71-8F9C-0240CE949DD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016000" y="0"/>
            <a:ext cx="3657600" cy="3748436"/>
          </a:xfrm>
          <a:prstGeom prst="rect">
            <a:avLst/>
          </a:prstGeom>
        </p:spPr>
      </p:pic>
      <p:sp>
        <p:nvSpPr>
          <p:cNvPr id="8" name="TextBox 7">
            <a:extLst>
              <a:ext uri="{FF2B5EF4-FFF2-40B4-BE49-F238E27FC236}">
                <a16:creationId xmlns:a16="http://schemas.microsoft.com/office/drawing/2014/main" id="{6B3D63B3-50E4-3B1A-AC67-AEB0C20B8143}"/>
              </a:ext>
            </a:extLst>
          </p:cNvPr>
          <p:cNvSpPr txBox="1"/>
          <p:nvPr/>
        </p:nvSpPr>
        <p:spPr>
          <a:xfrm>
            <a:off x="371475" y="3778628"/>
            <a:ext cx="4743450" cy="2062103"/>
          </a:xfrm>
          <a:prstGeom prst="rect">
            <a:avLst/>
          </a:prstGeom>
          <a:noFill/>
        </p:spPr>
        <p:txBody>
          <a:bodyPr wrap="square" rtlCol="0">
            <a:spAutoFit/>
          </a:bodyPr>
          <a:lstStyle/>
          <a:p>
            <a:pPr algn="ctr"/>
            <a:r>
              <a:rPr lang="en-US" sz="3200" dirty="0"/>
              <a:t>Political Power</a:t>
            </a:r>
          </a:p>
          <a:p>
            <a:pPr algn="ctr"/>
            <a:r>
              <a:rPr lang="en-US" sz="3200" dirty="0"/>
              <a:t>Social &amp; Cultural Authority</a:t>
            </a:r>
          </a:p>
          <a:p>
            <a:pPr algn="ctr"/>
            <a:r>
              <a:rPr lang="en-US" sz="3200" dirty="0"/>
              <a:t>Economic Power</a:t>
            </a:r>
          </a:p>
          <a:p>
            <a:pPr algn="ctr"/>
            <a:r>
              <a:rPr lang="en-US" sz="3200" dirty="0"/>
              <a:t>Religious Authority</a:t>
            </a:r>
          </a:p>
        </p:txBody>
      </p:sp>
    </p:spTree>
    <p:extLst>
      <p:ext uri="{BB962C8B-B14F-4D97-AF65-F5344CB8AC3E}">
        <p14:creationId xmlns:p14="http://schemas.microsoft.com/office/powerpoint/2010/main" val="2906414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AC4DAC86-D943-45DC-86D6-56CCD16C63DC}" type="slidenum">
              <a:rPr lang="en-US" smtClean="0"/>
              <a:pPr/>
              <a:t>35</a:t>
            </a:fld>
            <a:endParaRPr lang="en-US"/>
          </a:p>
        </p:txBody>
      </p:sp>
      <p:sp>
        <p:nvSpPr>
          <p:cNvPr id="5" name="Rectangle 4"/>
          <p:cNvSpPr/>
          <p:nvPr/>
        </p:nvSpPr>
        <p:spPr>
          <a:xfrm>
            <a:off x="152400" y="76201"/>
            <a:ext cx="11963400" cy="6524863"/>
          </a:xfrm>
          <a:prstGeom prst="rect">
            <a:avLst/>
          </a:prstGeom>
        </p:spPr>
        <p:txBody>
          <a:bodyPr wrap="square">
            <a:spAutoFit/>
          </a:bodyPr>
          <a:lstStyle/>
          <a:p>
            <a:r>
              <a:rPr lang="en-US" sz="5400" b="1" dirty="0"/>
              <a:t>Eg: FALLING.APART.OF.THE.WORLD</a:t>
            </a:r>
          </a:p>
          <a:p>
            <a:r>
              <a:rPr lang="en-US" sz="4400" dirty="0"/>
              <a:t>	</a:t>
            </a:r>
            <a:r>
              <a:rPr lang="en-US" sz="4000" dirty="0"/>
              <a:t>196 </a:t>
            </a:r>
            <a:r>
              <a:rPr lang="en-US" sz="4000" i="1" dirty="0"/>
              <a:t>“…We receive a Kingdom that cannot be moved." </a:t>
            </a:r>
            <a:r>
              <a:rPr lang="en-US" sz="4000" dirty="0"/>
              <a:t>The world is falling apart. Every politician, denomination and church will fall to pieces, but we receive a Kingdom that cannot be moved… </a:t>
            </a:r>
            <a:r>
              <a:rPr lang="en-US" sz="4000" b="1" u="sng" dirty="0"/>
              <a:t>God made it fragile so it would break</a:t>
            </a:r>
            <a:r>
              <a:rPr lang="en-US" sz="4000" dirty="0"/>
              <a:t>. We got a Kingdom that's solid now… Not a political system, church system, denominational system... </a:t>
            </a:r>
          </a:p>
          <a:p>
            <a:pPr algn="r"/>
            <a:r>
              <a:rPr lang="en-US" sz="4000" dirty="0"/>
              <a:t>62-1216</a:t>
            </a:r>
          </a:p>
          <a:p>
            <a:pPr algn="r"/>
            <a:r>
              <a:rPr lang="en-US" sz="3200" dirty="0"/>
              <a:t>(</a:t>
            </a:r>
            <a:r>
              <a:rPr lang="en-US" sz="3200" dirty="0" err="1"/>
              <a:t>Eg.</a:t>
            </a:r>
            <a:r>
              <a:rPr lang="en-US" sz="3200" dirty="0"/>
              <a:t> Tower of Babel)</a:t>
            </a:r>
          </a:p>
        </p:txBody>
      </p:sp>
    </p:spTree>
    <p:extLst>
      <p:ext uri="{BB962C8B-B14F-4D97-AF65-F5344CB8AC3E}">
        <p14:creationId xmlns:p14="http://schemas.microsoft.com/office/powerpoint/2010/main" val="1742094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36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1" y="0"/>
            <a:ext cx="4197921" cy="6858000"/>
          </a:xfrm>
          <a:prstGeom prst="rect">
            <a:avLst/>
          </a:prstGeom>
        </p:spPr>
      </p:pic>
    </p:spTree>
    <p:extLst>
      <p:ext uri="{BB962C8B-B14F-4D97-AF65-F5344CB8AC3E}">
        <p14:creationId xmlns:p14="http://schemas.microsoft.com/office/powerpoint/2010/main" val="403089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2259C21E-1789-4DE4-A292-CBB5A0C2C9F9}" type="slidenum">
              <a:rPr lang="en-US" smtClean="0"/>
              <a:t>37</a:t>
            </a:fld>
            <a:endParaRPr lang="en-US"/>
          </a:p>
        </p:txBody>
      </p:sp>
      <p:sp>
        <p:nvSpPr>
          <p:cNvPr id="7" name="Rectangle 6"/>
          <p:cNvSpPr/>
          <p:nvPr/>
        </p:nvSpPr>
        <p:spPr>
          <a:xfrm>
            <a:off x="228600" y="59008"/>
            <a:ext cx="11734800" cy="4708981"/>
          </a:xfrm>
          <a:prstGeom prst="rect">
            <a:avLst/>
          </a:prstGeom>
        </p:spPr>
        <p:txBody>
          <a:bodyPr wrap="square">
            <a:spAutoFit/>
          </a:bodyPr>
          <a:lstStyle/>
          <a:p>
            <a:r>
              <a:rPr lang="en-US" sz="4800" b="1" dirty="0"/>
              <a:t>SCRIPTURAL.SIGNS.OF.THE.TIME</a:t>
            </a:r>
          </a:p>
          <a:p>
            <a:r>
              <a:rPr lang="en-US" sz="3600" dirty="0"/>
              <a:t>	 12 One of these days, that minority, </a:t>
            </a:r>
            <a:r>
              <a:rPr lang="en-US" sz="3600" i="1" dirty="0"/>
              <a:t>"As it was in the days of Noah... In the days of Lot…</a:t>
            </a:r>
            <a:r>
              <a:rPr lang="en-US" sz="3600" dirty="0"/>
              <a:t>"</a:t>
            </a:r>
          </a:p>
          <a:p>
            <a:r>
              <a:rPr lang="en-US" sz="3600" dirty="0"/>
              <a:t>	13 They're looking for a great big universal something, when it's not even in the Scripture. One of these days, they'll say, "</a:t>
            </a:r>
            <a:r>
              <a:rPr lang="en-US" sz="3600" i="1" dirty="0"/>
              <a:t>Well, I thought the Bible said that the church will escape all of this?" </a:t>
            </a:r>
            <a:r>
              <a:rPr lang="en-US" sz="3600" dirty="0"/>
              <a:t>The Bride escapes this. </a:t>
            </a:r>
          </a:p>
          <a:p>
            <a:pPr algn="r"/>
            <a:r>
              <a:rPr lang="en-US" sz="3600" dirty="0"/>
              <a:t>64-0410 </a:t>
            </a:r>
          </a:p>
        </p:txBody>
      </p:sp>
    </p:spTree>
    <p:extLst>
      <p:ext uri="{BB962C8B-B14F-4D97-AF65-F5344CB8AC3E}">
        <p14:creationId xmlns:p14="http://schemas.microsoft.com/office/powerpoint/2010/main" val="230632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2259C21E-1789-4DE4-A292-CBB5A0C2C9F9}" type="slidenum">
              <a:rPr lang="en-US" smtClean="0"/>
              <a:t>38</a:t>
            </a:fld>
            <a:endParaRPr lang="en-US"/>
          </a:p>
        </p:txBody>
      </p:sp>
      <p:sp>
        <p:nvSpPr>
          <p:cNvPr id="7" name="Rectangle 6"/>
          <p:cNvSpPr/>
          <p:nvPr/>
        </p:nvSpPr>
        <p:spPr>
          <a:xfrm>
            <a:off x="152400" y="148835"/>
            <a:ext cx="11887200" cy="5139869"/>
          </a:xfrm>
          <a:prstGeom prst="rect">
            <a:avLst/>
          </a:prstGeom>
        </p:spPr>
        <p:txBody>
          <a:bodyPr wrap="square">
            <a:spAutoFit/>
          </a:bodyPr>
          <a:lstStyle/>
          <a:p>
            <a:r>
              <a:rPr lang="en-US" sz="4800" b="1" dirty="0"/>
              <a:t>GOD.HIDING.HIMSELF.IN.SIMPLICITY</a:t>
            </a:r>
          </a:p>
          <a:p>
            <a:r>
              <a:rPr lang="en-US" sz="4000" dirty="0"/>
              <a:t>	113 Many miss Him by the way He reveals Himself. Man has their own ideas of what God ought to be and what God is going to do; and as I have made the old statement many times that man still remains man. 	Man is always giving God praise for what He did do, and always looking forward to what He will do, and ignoring what He's doing.  </a:t>
            </a:r>
          </a:p>
        </p:txBody>
      </p:sp>
    </p:spTree>
    <p:extLst>
      <p:ext uri="{BB962C8B-B14F-4D97-AF65-F5344CB8AC3E}">
        <p14:creationId xmlns:p14="http://schemas.microsoft.com/office/powerpoint/2010/main" val="355901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39</a:t>
            </a:fld>
            <a:endParaRPr lang="en-US"/>
          </a:p>
        </p:txBody>
      </p:sp>
      <p:sp>
        <p:nvSpPr>
          <p:cNvPr id="5" name="Rectangle 4"/>
          <p:cNvSpPr/>
          <p:nvPr/>
        </p:nvSpPr>
        <p:spPr>
          <a:xfrm>
            <a:off x="228600" y="76200"/>
            <a:ext cx="11658600" cy="6247864"/>
          </a:xfrm>
          <a:prstGeom prst="rect">
            <a:avLst/>
          </a:prstGeom>
        </p:spPr>
        <p:txBody>
          <a:bodyPr wrap="square">
            <a:spAutoFit/>
          </a:bodyPr>
          <a:lstStyle/>
          <a:p>
            <a:r>
              <a:rPr lang="en-US" sz="4000" dirty="0"/>
              <a:t>	114  That's the way they miss it. They look back and see what a great thing He done, but they fail to see what a simple thing He used to do it with. Then they look forward, see a great thing coming, and nine times out of ten, it's already happening right around them, and it's so simple that they don't know it. Everything will move just as common as it can be. </a:t>
            </a:r>
          </a:p>
          <a:p>
            <a:r>
              <a:rPr lang="en-US" sz="4000" dirty="0"/>
              <a:t>	379 And when they say the graves will open, how is the graves going to open when God just speaks</a:t>
            </a:r>
          </a:p>
          <a:p>
            <a:r>
              <a:rPr lang="en-US" sz="4000" dirty="0"/>
              <a:t>	</a:t>
            </a:r>
          </a:p>
        </p:txBody>
      </p:sp>
    </p:spTree>
    <p:extLst>
      <p:ext uri="{BB962C8B-B14F-4D97-AF65-F5344CB8AC3E}">
        <p14:creationId xmlns:p14="http://schemas.microsoft.com/office/powerpoint/2010/main" val="2011781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EFB4B8B-1E8F-473C-A364-E00A3CEDDFAE}"/>
              </a:ext>
            </a:extLst>
          </p:cNvPr>
          <p:cNvSpPr>
            <a:spLocks noGrp="1" noChangeArrowheads="1"/>
          </p:cNvSpPr>
          <p:nvPr>
            <p:ph type="title"/>
          </p:nvPr>
        </p:nvSpPr>
        <p:spPr>
          <a:xfrm>
            <a:off x="812800" y="0"/>
            <a:ext cx="10566400" cy="1600200"/>
          </a:xfrm>
        </p:spPr>
        <p:txBody>
          <a:bodyPr anchor="b">
            <a:normAutofit/>
          </a:bodyPr>
          <a:lstStyle/>
          <a:p>
            <a:r>
              <a:rPr lang="en-US" altLang="en-US" sz="5400" b="1" dirty="0"/>
              <a:t>Kazakhstan</a:t>
            </a:r>
            <a:r>
              <a:rPr lang="en-US" altLang="en-US" sz="5400" dirty="0"/>
              <a:t> </a:t>
            </a:r>
          </a:p>
          <a:p>
            <a:r>
              <a:rPr lang="en-US" altLang="en-US" sz="4400" b="1" dirty="0"/>
              <a:t>July 2005</a:t>
            </a:r>
          </a:p>
        </p:txBody>
      </p:sp>
      <p:sp>
        <p:nvSpPr>
          <p:cNvPr id="2" name="Date Placeholder 1">
            <a:extLst>
              <a:ext uri="{FF2B5EF4-FFF2-40B4-BE49-F238E27FC236}">
                <a16:creationId xmlns:a16="http://schemas.microsoft.com/office/drawing/2014/main" id="{2CDDC88F-193D-4E11-AA03-CCC525DEC7D2}"/>
              </a:ext>
            </a:extLst>
          </p:cNvPr>
          <p:cNvSpPr>
            <a:spLocks noGrp="1"/>
          </p:cNvSpPr>
          <p:nvPr>
            <p:ph type="dt" sz="half" idx="10"/>
          </p:nvPr>
        </p:nvSpPr>
        <p:spPr>
          <a:xfrm>
            <a:off x="7620000" y="6356351"/>
            <a:ext cx="2032000" cy="365125"/>
          </a:xfrm>
        </p:spPr>
        <p:txBody>
          <a:bodyPr anchor="ctr">
            <a:normAutofit/>
          </a:bodyPr>
          <a:lstStyle/>
          <a:p>
            <a:pPr>
              <a:spcAft>
                <a:spcPts val="600"/>
              </a:spcAft>
              <a:defRPr/>
            </a:pPr>
            <a:r>
              <a:rPr lang="en-US"/>
              <a:t>11/09/2025</a:t>
            </a:r>
          </a:p>
        </p:txBody>
      </p:sp>
      <p:sp>
        <p:nvSpPr>
          <p:cNvPr id="3" name="Footer Placeholder 2">
            <a:extLst>
              <a:ext uri="{FF2B5EF4-FFF2-40B4-BE49-F238E27FC236}">
                <a16:creationId xmlns:a16="http://schemas.microsoft.com/office/drawing/2014/main" id="{2DF67F47-20F1-445B-A575-1D1666D39074}"/>
              </a:ext>
            </a:extLst>
          </p:cNvPr>
          <p:cNvSpPr>
            <a:spLocks noGrp="1"/>
          </p:cNvSpPr>
          <p:nvPr>
            <p:ph type="ftr" sz="quarter" idx="11"/>
          </p:nvPr>
        </p:nvSpPr>
        <p:spPr>
          <a:xfrm>
            <a:off x="812800" y="6356351"/>
            <a:ext cx="3860800" cy="365125"/>
          </a:xfrm>
        </p:spPr>
        <p:txBody>
          <a:bodyPr anchor="ctr">
            <a:normAutofit/>
          </a:bodyPr>
          <a:lstStyle/>
          <a:p>
            <a:pPr>
              <a:spcAft>
                <a:spcPts val="600"/>
              </a:spcAft>
              <a:defRPr/>
            </a:pPr>
            <a:r>
              <a:rPr lang="en-US"/>
              <a:t>The Better Knowledge 3</a:t>
            </a:r>
          </a:p>
        </p:txBody>
      </p:sp>
      <p:sp>
        <p:nvSpPr>
          <p:cNvPr id="4" name="Slide Number Placeholder 3">
            <a:extLst>
              <a:ext uri="{FF2B5EF4-FFF2-40B4-BE49-F238E27FC236}">
                <a16:creationId xmlns:a16="http://schemas.microsoft.com/office/drawing/2014/main" id="{869270AB-A864-4B53-A866-68970616136D}"/>
              </a:ext>
            </a:extLst>
          </p:cNvPr>
          <p:cNvSpPr>
            <a:spLocks noGrp="1"/>
          </p:cNvSpPr>
          <p:nvPr>
            <p:ph type="sldNum" sz="quarter" idx="12"/>
          </p:nvPr>
        </p:nvSpPr>
        <p:spPr>
          <a:xfrm>
            <a:off x="10058400" y="6356351"/>
            <a:ext cx="1320800" cy="365125"/>
          </a:xfrm>
        </p:spPr>
        <p:txBody>
          <a:bodyPr anchor="ctr">
            <a:normAutofit/>
          </a:bodyPr>
          <a:lstStyle/>
          <a:p>
            <a:pPr>
              <a:spcAft>
                <a:spcPts val="600"/>
              </a:spcAft>
              <a:defRPr/>
            </a:pPr>
            <a:fld id="{ECA52841-1415-41AA-80A7-645F1A9285A6}" type="slidenum">
              <a:rPr lang="en-US" smtClean="0"/>
              <a:pPr>
                <a:spcAft>
                  <a:spcPts val="600"/>
                </a:spcAft>
                <a:defRPr/>
              </a:pPr>
              <a:t>4</a:t>
            </a:fld>
            <a:endParaRPr lang="en-US"/>
          </a:p>
        </p:txBody>
      </p:sp>
      <p:pic>
        <p:nvPicPr>
          <p:cNvPr id="140292" name="Picture 4" descr="100_3321">
            <a:extLst>
              <a:ext uri="{FF2B5EF4-FFF2-40B4-BE49-F238E27FC236}">
                <a16:creationId xmlns:a16="http://schemas.microsoft.com/office/drawing/2014/main" id="{05F9DFDD-9E1A-4144-90EF-1D0C2EDBC97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0104" y="1600200"/>
            <a:ext cx="12161896" cy="5400944"/>
          </a:xfrm>
          <a:prstGeom prst="rect">
            <a:avLst/>
          </a:prstGeom>
          <a:solidFill>
            <a:srgbClr val="FFFFFF"/>
          </a:solidFill>
        </p:spPr>
      </p:pic>
    </p:spTree>
    <p:extLst>
      <p:ext uri="{BB962C8B-B14F-4D97-AF65-F5344CB8AC3E}">
        <p14:creationId xmlns:p14="http://schemas.microsoft.com/office/powerpoint/2010/main" val="295887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40</a:t>
            </a:fld>
            <a:endParaRPr lang="en-US"/>
          </a:p>
        </p:txBody>
      </p:sp>
      <p:sp>
        <p:nvSpPr>
          <p:cNvPr id="5" name="Rectangle 4"/>
          <p:cNvSpPr/>
          <p:nvPr/>
        </p:nvSpPr>
        <p:spPr>
          <a:xfrm>
            <a:off x="304800" y="140837"/>
            <a:ext cx="11811000" cy="5632311"/>
          </a:xfrm>
          <a:prstGeom prst="rect">
            <a:avLst/>
          </a:prstGeom>
        </p:spPr>
        <p:txBody>
          <a:bodyPr wrap="square">
            <a:spAutoFit/>
          </a:bodyPr>
          <a:lstStyle/>
          <a:p>
            <a:r>
              <a:rPr lang="en-US" sz="4000" dirty="0"/>
              <a:t>and the rapture will come. It </a:t>
            </a:r>
            <a:r>
              <a:rPr lang="en-US" sz="4000" dirty="0" err="1"/>
              <a:t>ain't</a:t>
            </a:r>
            <a:r>
              <a:rPr lang="en-US" sz="4000" dirty="0"/>
              <a:t> going out, Angels come down and shovel out the graves, get an old dead carcass here. It's born of sin to begin with, but a new one made in its likeness. </a:t>
            </a:r>
          </a:p>
          <a:p>
            <a:r>
              <a:rPr lang="en-US" sz="4000" dirty="0"/>
              <a:t>	If we have this, we'll die again. Nobody will say, "</a:t>
            </a:r>
            <a:r>
              <a:rPr lang="en-US" sz="4000" i="1" dirty="0"/>
              <a:t>The graves will open. The dead shall walk out." </a:t>
            </a:r>
            <a:r>
              <a:rPr lang="en-US" sz="4000" dirty="0"/>
              <a:t>That may be true, but not open the way you say open. It won't be like that. It'll be a secret, because He said He'd come like a thief in the night. 	63-0317</a:t>
            </a:r>
            <a:endParaRPr lang="en-US" sz="4000" dirty="0">
              <a:solidFill>
                <a:srgbClr val="FFFF00"/>
              </a:solidFill>
            </a:endParaRPr>
          </a:p>
        </p:txBody>
      </p:sp>
    </p:spTree>
    <p:extLst>
      <p:ext uri="{BB962C8B-B14F-4D97-AF65-F5344CB8AC3E}">
        <p14:creationId xmlns:p14="http://schemas.microsoft.com/office/powerpoint/2010/main" val="341024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FE06E-142E-71D1-9EAC-EEA7A1E48482}"/>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8E6DCE0C-6100-E795-D1D6-F0F1A0B68A52}"/>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DC0C8B0A-8996-64BF-E96A-BD58973E869B}"/>
              </a:ext>
            </a:extLst>
          </p:cNvPr>
          <p:cNvSpPr>
            <a:spLocks noGrp="1"/>
          </p:cNvSpPr>
          <p:nvPr>
            <p:ph type="sldNum" sz="quarter" idx="12"/>
          </p:nvPr>
        </p:nvSpPr>
        <p:spPr/>
        <p:txBody>
          <a:bodyPr/>
          <a:lstStyle/>
          <a:p>
            <a:fld id="{AC4DAC86-D943-45DC-86D6-56CCD16C63DC}" type="slidenum">
              <a:rPr lang="en-US" smtClean="0"/>
              <a:pPr/>
              <a:t>41</a:t>
            </a:fld>
            <a:endParaRPr lang="en-US"/>
          </a:p>
        </p:txBody>
      </p:sp>
      <p:sp>
        <p:nvSpPr>
          <p:cNvPr id="6" name="TextBox 5">
            <a:extLst>
              <a:ext uri="{FF2B5EF4-FFF2-40B4-BE49-F238E27FC236}">
                <a16:creationId xmlns:a16="http://schemas.microsoft.com/office/drawing/2014/main" id="{3FD58867-581C-8F7D-6699-D0D161207B66}"/>
              </a:ext>
            </a:extLst>
          </p:cNvPr>
          <p:cNvSpPr txBox="1"/>
          <p:nvPr/>
        </p:nvSpPr>
        <p:spPr>
          <a:xfrm>
            <a:off x="190500" y="0"/>
            <a:ext cx="11811000" cy="6514604"/>
          </a:xfrm>
          <a:prstGeom prst="rect">
            <a:avLst/>
          </a:prstGeom>
          <a:noFill/>
        </p:spPr>
        <p:txBody>
          <a:bodyPr wrap="square">
            <a:spAutoFit/>
          </a:bodyPr>
          <a:lstStyle/>
          <a:p>
            <a:pPr marL="0" marR="0">
              <a:spcAft>
                <a:spcPts val="800"/>
              </a:spcAft>
              <a:buNone/>
            </a:pPr>
            <a:r>
              <a:rPr lang="en-US" sz="4400" b="1" kern="100" dirty="0">
                <a:effectLst/>
                <a:ea typeface="Aptos" panose="020B0004020202020204" pitchFamily="34" charset="0"/>
                <a:cs typeface="Times New Roman" panose="02020603050405020304" pitchFamily="18" charset="0"/>
              </a:rPr>
              <a:t>THE.FIFTH.SEAL</a:t>
            </a:r>
            <a:r>
              <a:rPr lang="en-US" sz="4400" kern="100" dirty="0">
                <a:effectLst/>
                <a:ea typeface="Aptos" panose="020B0004020202020204" pitchFamily="34" charset="0"/>
                <a:cs typeface="Times New Roman" panose="02020603050405020304" pitchFamily="18" charset="0"/>
              </a:rPr>
              <a:t> </a:t>
            </a:r>
          </a:p>
          <a:p>
            <a:pPr>
              <a:spcAft>
                <a:spcPts val="800"/>
              </a:spcAft>
            </a:pPr>
            <a:r>
              <a:rPr lang="en-US" sz="3600" kern="100" dirty="0">
                <a:effectLst/>
                <a:ea typeface="Aptos" panose="020B0004020202020204" pitchFamily="34" charset="0"/>
                <a:cs typeface="Times New Roman" panose="02020603050405020304" pitchFamily="18" charset="0"/>
              </a:rPr>
              <a:t>	The martyrs down through the ages suffered terribly. But </a:t>
            </a:r>
            <a:r>
              <a:rPr lang="en-US" sz="3600" kern="100" dirty="0">
                <a:ea typeface="Aptos" panose="020B0004020202020204" pitchFamily="34" charset="0"/>
                <a:cs typeface="Times New Roman" panose="02020603050405020304" pitchFamily="18" charset="0"/>
              </a:rPr>
              <a:t>t</a:t>
            </a:r>
            <a:r>
              <a:rPr lang="en-US" sz="3600" kern="100" dirty="0">
                <a:effectLst/>
                <a:ea typeface="Aptos" panose="020B0004020202020204" pitchFamily="34" charset="0"/>
                <a:cs typeface="Times New Roman" panose="02020603050405020304" pitchFamily="18" charset="0"/>
              </a:rPr>
              <a:t>hey were under the inspiration, the Spirit of God, the power. </a:t>
            </a:r>
            <a:r>
              <a:rPr lang="en-US" sz="3600" b="1" u="sng" kern="100" dirty="0">
                <a:effectLst/>
                <a:ea typeface="Aptos" panose="020B0004020202020204" pitchFamily="34" charset="0"/>
                <a:cs typeface="Times New Roman" panose="02020603050405020304" pitchFamily="18" charset="0"/>
              </a:rPr>
              <a:t>How could man do anything else besides the power of God that had been released to them</a:t>
            </a:r>
            <a:r>
              <a:rPr lang="en-US" sz="3600" b="1" kern="100" dirty="0">
                <a:effectLst/>
                <a:ea typeface="Aptos" panose="020B0004020202020204" pitchFamily="34" charset="0"/>
                <a:cs typeface="Times New Roman" panose="02020603050405020304" pitchFamily="18" charset="0"/>
              </a:rPr>
              <a:t>?</a:t>
            </a:r>
            <a:r>
              <a:rPr lang="en-US" sz="3600" kern="100" dirty="0">
                <a:effectLst/>
                <a:ea typeface="Aptos" panose="020B0004020202020204" pitchFamily="34" charset="0"/>
                <a:cs typeface="Times New Roman" panose="02020603050405020304" pitchFamily="18" charset="0"/>
              </a:rPr>
              <a:t> </a:t>
            </a:r>
          </a:p>
          <a:p>
            <a:pPr>
              <a:spcAft>
                <a:spcPts val="800"/>
              </a:spcAft>
            </a:pPr>
            <a:r>
              <a:rPr lang="en-US" sz="3600" kern="100" dirty="0">
                <a:ea typeface="Aptos" panose="020B0004020202020204" pitchFamily="34" charset="0"/>
                <a:cs typeface="Times New Roman" panose="02020603050405020304" pitchFamily="18" charset="0"/>
              </a:rPr>
              <a:t>	</a:t>
            </a:r>
            <a:r>
              <a:rPr lang="en-US" sz="3600" kern="100" dirty="0">
                <a:effectLst/>
                <a:ea typeface="Aptos" panose="020B0004020202020204" pitchFamily="34" charset="0"/>
                <a:cs typeface="Times New Roman" panose="02020603050405020304" pitchFamily="18" charset="0"/>
              </a:rPr>
              <a:t>If God sends a certain Spirit among them, t</a:t>
            </a:r>
            <a:r>
              <a:rPr lang="en-US" sz="3600" b="1" kern="100" dirty="0">
                <a:effectLst/>
                <a:ea typeface="Aptos" panose="020B0004020202020204" pitchFamily="34" charset="0"/>
                <a:cs typeface="Times New Roman" panose="02020603050405020304" pitchFamily="18" charset="0"/>
              </a:rPr>
              <a:t>hat's the only thing that they can work by, is the Spirit that works among them</a:t>
            </a:r>
            <a:r>
              <a:rPr lang="en-US" sz="3600" kern="100" dirty="0">
                <a:effectLst/>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W</a:t>
            </a:r>
            <a:r>
              <a:rPr lang="en-US" sz="3600" kern="100" dirty="0">
                <a:effectLst/>
                <a:ea typeface="Aptos" panose="020B0004020202020204" pitchFamily="34" charset="0"/>
                <a:cs typeface="Times New Roman" panose="02020603050405020304" pitchFamily="18" charset="0"/>
              </a:rPr>
              <a:t>e'll prove to you by the history of the church, the opening of the Seals and the powers that let loose... </a:t>
            </a:r>
            <a:r>
              <a:rPr lang="en-US" sz="3600" b="1" kern="100" dirty="0">
                <a:effectLst/>
                <a:ea typeface="Aptos" panose="020B0004020202020204" pitchFamily="34" charset="0"/>
                <a:cs typeface="Times New Roman" panose="02020603050405020304" pitchFamily="18" charset="0"/>
              </a:rPr>
              <a:t>And watch exactly the church responded to the anointing, and they couldn't do nothing else.</a:t>
            </a:r>
            <a:r>
              <a:rPr lang="en-US" sz="3600" b="1" kern="100" dirty="0">
                <a:ea typeface="Aptos" panose="020B0004020202020204" pitchFamily="34" charset="0"/>
                <a:cs typeface="Times New Roman" panose="02020603050405020304" pitchFamily="18" charset="0"/>
              </a:rPr>
              <a:t> 	</a:t>
            </a:r>
            <a:r>
              <a:rPr lang="en-US" sz="3600" b="1" kern="100">
                <a:ea typeface="Aptos" panose="020B0004020202020204" pitchFamily="34" charset="0"/>
                <a:cs typeface="Times New Roman" panose="02020603050405020304" pitchFamily="18" charset="0"/>
              </a:rPr>
              <a:t>	</a:t>
            </a:r>
            <a:r>
              <a:rPr lang="en-US" sz="3600" kern="100">
                <a:ea typeface="Aptos" panose="020B0004020202020204" pitchFamily="34" charset="0"/>
                <a:cs typeface="Times New Roman" panose="02020603050405020304" pitchFamily="18" charset="0"/>
              </a:rPr>
              <a:t>63-0322 </a:t>
            </a:r>
            <a:endParaRPr lang="en-US" sz="3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9163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8F587-4B3A-981C-A6C2-52B52480A3D4}"/>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09CFA77B-C8A0-EB33-0AAC-AFBD089CFEAC}"/>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E58E6ACC-8BE0-618D-F02E-1914280A058E}"/>
              </a:ext>
            </a:extLst>
          </p:cNvPr>
          <p:cNvSpPr>
            <a:spLocks noGrp="1"/>
          </p:cNvSpPr>
          <p:nvPr>
            <p:ph type="sldNum" sz="quarter" idx="12"/>
          </p:nvPr>
        </p:nvSpPr>
        <p:spPr/>
        <p:txBody>
          <a:bodyPr/>
          <a:lstStyle/>
          <a:p>
            <a:fld id="{AC4DAC86-D943-45DC-86D6-56CCD16C63DC}" type="slidenum">
              <a:rPr lang="en-US" smtClean="0"/>
              <a:pPr/>
              <a:t>42</a:t>
            </a:fld>
            <a:endParaRPr lang="en-US"/>
          </a:p>
        </p:txBody>
      </p:sp>
      <p:sp>
        <p:nvSpPr>
          <p:cNvPr id="8" name="TextBox 7">
            <a:extLst>
              <a:ext uri="{FF2B5EF4-FFF2-40B4-BE49-F238E27FC236}">
                <a16:creationId xmlns:a16="http://schemas.microsoft.com/office/drawing/2014/main" id="{906DB66A-813D-DCCF-9BA8-841E81FF4658}"/>
              </a:ext>
            </a:extLst>
          </p:cNvPr>
          <p:cNvSpPr txBox="1"/>
          <p:nvPr/>
        </p:nvSpPr>
        <p:spPr>
          <a:xfrm>
            <a:off x="152400" y="45701"/>
            <a:ext cx="11963400" cy="6507499"/>
          </a:xfrm>
          <a:prstGeom prst="rect">
            <a:avLst/>
          </a:prstGeom>
          <a:noFill/>
        </p:spPr>
        <p:txBody>
          <a:bodyPr wrap="square">
            <a:spAutoFit/>
          </a:bodyPr>
          <a:lstStyle/>
          <a:p>
            <a:r>
              <a:rPr lang="en-US" sz="4800" b="1" dirty="0"/>
              <a:t>SIRS.WE.WOULD.SEE.JESUS</a:t>
            </a:r>
          </a:p>
          <a:p>
            <a:r>
              <a:rPr lang="en-US" sz="4000" dirty="0"/>
              <a:t>	3 There's many different gifts that God has to His Church. They're all for the perfecting of the Church to bring together in unity the great Body of the Lord Jesus Christ. All that God was, He poured into Christ. 	And Christ was God manifested on earth. All that Christ was, He poured into His Church. All the powers that God had rested in Christ, and the fulness of Christ rests in His Church. So what a people this should be. </a:t>
            </a:r>
            <a:r>
              <a:rPr lang="en-US" sz="3600" dirty="0"/>
              <a:t>										57-0804 </a:t>
            </a:r>
          </a:p>
        </p:txBody>
      </p:sp>
    </p:spTree>
    <p:extLst>
      <p:ext uri="{BB962C8B-B14F-4D97-AF65-F5344CB8AC3E}">
        <p14:creationId xmlns:p14="http://schemas.microsoft.com/office/powerpoint/2010/main" val="3024083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43</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2779264" y="163425"/>
            <a:ext cx="8465716" cy="6558051"/>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796123" y="2671384"/>
            <a:ext cx="5774338"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Tree>
    <p:extLst>
      <p:ext uri="{BB962C8B-B14F-4D97-AF65-F5344CB8AC3E}">
        <p14:creationId xmlns:p14="http://schemas.microsoft.com/office/powerpoint/2010/main" val="240706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44</a:t>
            </a:fld>
            <a:endParaRPr lang="en-US"/>
          </a:p>
        </p:txBody>
      </p:sp>
      <p:sp>
        <p:nvSpPr>
          <p:cNvPr id="5" name="Rectangle 4"/>
          <p:cNvSpPr/>
          <p:nvPr/>
        </p:nvSpPr>
        <p:spPr>
          <a:xfrm>
            <a:off x="152400" y="58847"/>
            <a:ext cx="11887200" cy="7540526"/>
          </a:xfrm>
          <a:prstGeom prst="rect">
            <a:avLst/>
          </a:prstGeom>
        </p:spPr>
        <p:txBody>
          <a:bodyPr wrap="square">
            <a:spAutoFit/>
          </a:bodyPr>
          <a:lstStyle/>
          <a:p>
            <a:r>
              <a:rPr lang="en-US" sz="4400" b="1" dirty="0"/>
              <a:t>QUESTIONS &amp; ANSWERS.ON.THE.SEALS</a:t>
            </a:r>
          </a:p>
          <a:p>
            <a:r>
              <a:rPr lang="en-US" sz="4000" dirty="0"/>
              <a:t>	</a:t>
            </a:r>
            <a:r>
              <a:rPr lang="en-US" sz="3600" i="1" dirty="0"/>
              <a:t>341  </a:t>
            </a:r>
            <a:r>
              <a:rPr lang="en-US" sz="4000" i="1" dirty="0"/>
              <a:t>Please explain how Satan is bound a thousand years, being loosed again for the battle of Rev. 20:8?</a:t>
            </a:r>
          </a:p>
          <a:p>
            <a:r>
              <a:rPr lang="en-US" sz="4000" dirty="0"/>
              <a:t>	That is not the battle of Armageddon. The battle of Armageddon takes place on this side when the tribulation period is ended.</a:t>
            </a:r>
          </a:p>
          <a:p>
            <a:r>
              <a:rPr lang="en-US" sz="4000" i="1" dirty="0"/>
              <a:t>  	Now, what relation does this have with the battle of Gog &amp; Magog? </a:t>
            </a:r>
            <a:r>
              <a:rPr lang="en-US" sz="4000" dirty="0"/>
              <a:t>None. One is this thousand years, and the other one is the end of the thousand years.</a:t>
            </a:r>
          </a:p>
          <a:p>
            <a:r>
              <a:rPr lang="en-US" sz="4000" dirty="0">
                <a:latin typeface="ＭＳ ゴシック"/>
                <a:ea typeface="ＭＳ ゴシック"/>
                <a:cs typeface="ＭＳ ゴシック"/>
              </a:rPr>
              <a:t>−</a:t>
            </a:r>
            <a:endParaRPr lang="en-US" sz="4000" dirty="0"/>
          </a:p>
          <a:p>
            <a:endParaRPr lang="en-US" sz="4000" dirty="0"/>
          </a:p>
          <a:p>
            <a:r>
              <a:rPr lang="en-US" sz="4000" i="1" dirty="0"/>
              <a:t>	</a:t>
            </a:r>
            <a:endParaRPr lang="en-US" sz="4000" dirty="0"/>
          </a:p>
        </p:txBody>
      </p:sp>
    </p:spTree>
    <p:extLst>
      <p:ext uri="{BB962C8B-B14F-4D97-AF65-F5344CB8AC3E}">
        <p14:creationId xmlns:p14="http://schemas.microsoft.com/office/powerpoint/2010/main" val="1199397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45</a:t>
            </a:fld>
            <a:endParaRPr lang="en-US"/>
          </a:p>
        </p:txBody>
      </p:sp>
      <p:sp>
        <p:nvSpPr>
          <p:cNvPr id="5" name="Rectangle 4"/>
          <p:cNvSpPr/>
          <p:nvPr/>
        </p:nvSpPr>
        <p:spPr>
          <a:xfrm>
            <a:off x="228600" y="136524"/>
            <a:ext cx="11658600" cy="5016758"/>
          </a:xfrm>
          <a:prstGeom prst="rect">
            <a:avLst/>
          </a:prstGeom>
        </p:spPr>
        <p:txBody>
          <a:bodyPr wrap="square">
            <a:spAutoFit/>
          </a:bodyPr>
          <a:lstStyle/>
          <a:p>
            <a:r>
              <a:rPr lang="en-US" sz="4000" i="1" dirty="0"/>
              <a:t>	…as mentioned in the Fourth Seal, will Gog and </a:t>
            </a:r>
            <a:r>
              <a:rPr lang="en-US" sz="4000" i="1" dirty="0" err="1"/>
              <a:t>Magog</a:t>
            </a:r>
            <a:r>
              <a:rPr lang="en-US" sz="4000" i="1" dirty="0"/>
              <a:t> be gathered from peoples on the new earth?</a:t>
            </a:r>
          </a:p>
          <a:p>
            <a:r>
              <a:rPr lang="en-US" sz="4000" dirty="0"/>
              <a:t>	Satan was loosed out of his prison and went to gather all the people, the wicked, to bring them to this place, and God rained fire and brimstone out of heaven, and they were consumed, two battles altogether. </a:t>
            </a:r>
          </a:p>
          <a:p>
            <a:r>
              <a:rPr lang="en-US" sz="4000" dirty="0"/>
              <a:t>										63-0324 </a:t>
            </a:r>
          </a:p>
        </p:txBody>
      </p:sp>
    </p:spTree>
    <p:extLst>
      <p:ext uri="{BB962C8B-B14F-4D97-AF65-F5344CB8AC3E}">
        <p14:creationId xmlns:p14="http://schemas.microsoft.com/office/powerpoint/2010/main" val="312337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46</a:t>
            </a:fld>
            <a:endParaRPr lang="en-US"/>
          </a:p>
        </p:txBody>
      </p:sp>
      <p:graphicFrame>
        <p:nvGraphicFramePr>
          <p:cNvPr id="5" name="Diagram 4"/>
          <p:cNvGraphicFramePr/>
          <p:nvPr>
            <p:extLst>
              <p:ext uri="{D42A27DB-BD31-4B8C-83A1-F6EECF244321}">
                <p14:modId xmlns:p14="http://schemas.microsoft.com/office/powerpoint/2010/main" val="1255570064"/>
              </p:ext>
            </p:extLst>
          </p:nvPr>
        </p:nvGraphicFramePr>
        <p:xfrm>
          <a:off x="812800" y="3048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4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0"/>
            <a:ext cx="11125200" cy="5511800"/>
          </a:xfrm>
          <a:prstGeom prst="rect">
            <a:avLst/>
          </a:prstGeom>
        </p:spPr>
      </p:pic>
      <p:sp>
        <p:nvSpPr>
          <p:cNvPr id="6" name="Rectangle 5">
            <a:extLst>
              <a:ext uri="{FF2B5EF4-FFF2-40B4-BE49-F238E27FC236}">
                <a16:creationId xmlns:a16="http://schemas.microsoft.com/office/drawing/2014/main" id="{71091293-6841-175B-7E96-002F666B4A8E}"/>
              </a:ext>
            </a:extLst>
          </p:cNvPr>
          <p:cNvSpPr/>
          <p:nvPr/>
        </p:nvSpPr>
        <p:spPr>
          <a:xfrm>
            <a:off x="8686800" y="152400"/>
            <a:ext cx="2895600"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833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48</a:t>
            </a:fld>
            <a:endParaRPr lang="en-US"/>
          </a:p>
        </p:txBody>
      </p:sp>
      <p:sp>
        <p:nvSpPr>
          <p:cNvPr id="5" name="Rectangle 4"/>
          <p:cNvSpPr/>
          <p:nvPr/>
        </p:nvSpPr>
        <p:spPr>
          <a:xfrm>
            <a:off x="228600" y="176374"/>
            <a:ext cx="11811000" cy="6001643"/>
          </a:xfrm>
          <a:prstGeom prst="rect">
            <a:avLst/>
          </a:prstGeom>
        </p:spPr>
        <p:txBody>
          <a:bodyPr wrap="square">
            <a:spAutoFit/>
          </a:bodyPr>
          <a:lstStyle/>
          <a:p>
            <a:r>
              <a:rPr lang="en-US" sz="4000" dirty="0"/>
              <a:t>54-0515  </a:t>
            </a:r>
            <a:r>
              <a:rPr lang="en-US" sz="4000" b="1" dirty="0"/>
              <a:t>QUESTIONS.AND.ANSWERS</a:t>
            </a:r>
          </a:p>
          <a:p>
            <a:r>
              <a:rPr lang="en-US" sz="3200" dirty="0"/>
              <a:t>	312 </a:t>
            </a:r>
            <a:r>
              <a:rPr lang="en-US" sz="3200" i="1" dirty="0"/>
              <a:t> Will the prophecy of Ezekiel 38 and 39 be fulfilled before the rapture? </a:t>
            </a:r>
            <a:r>
              <a:rPr lang="en-US" sz="3200" dirty="0"/>
              <a:t>I think not. I think the next thing we look for is the rapture of the church.</a:t>
            </a:r>
            <a:endParaRPr lang="en-US" sz="1400" dirty="0"/>
          </a:p>
          <a:p>
            <a:r>
              <a:rPr lang="en-US" sz="1400" dirty="0"/>
              <a:t> </a:t>
            </a:r>
          </a:p>
          <a:p>
            <a:r>
              <a:rPr lang="en-US" sz="4000" dirty="0"/>
              <a:t>61-0723  </a:t>
            </a:r>
            <a:r>
              <a:rPr lang="en-US" sz="4000" b="1" dirty="0"/>
              <a:t>GOD.BEING.MISUNDERSTOOD</a:t>
            </a:r>
            <a:r>
              <a:rPr lang="en-US" sz="3200" dirty="0"/>
              <a:t>  </a:t>
            </a:r>
          </a:p>
          <a:p>
            <a:r>
              <a:rPr lang="en-US" sz="3200" dirty="0"/>
              <a:t>	</a:t>
            </a:r>
            <a:r>
              <a:rPr lang="en-US" sz="3200" i="1" dirty="0"/>
              <a:t>102  Will Ezekiel 38 and 39 come to pass before the rapture?</a:t>
            </a:r>
          </a:p>
          <a:p>
            <a:r>
              <a:rPr lang="en-US" sz="3200" dirty="0"/>
              <a:t>Now if you will notice, Ezekiel 38 and 39 deals with Gog and </a:t>
            </a:r>
            <a:r>
              <a:rPr lang="en-US" sz="3200" dirty="0" err="1"/>
              <a:t>Magog</a:t>
            </a:r>
            <a:r>
              <a:rPr lang="en-US" sz="3200" dirty="0"/>
              <a:t>, which is Russia, the north country. Now, to my way of teaching it comes to pass after the rapture, after the church is taken up. And God deals with Gog and </a:t>
            </a:r>
            <a:r>
              <a:rPr lang="en-US" sz="3200" dirty="0" err="1"/>
              <a:t>Magog</a:t>
            </a:r>
            <a:r>
              <a:rPr lang="en-US" sz="3200" dirty="0"/>
              <a:t> when they come down before Israel there. And I think that will come to pass after the rapture. </a:t>
            </a:r>
          </a:p>
        </p:txBody>
      </p:sp>
    </p:spTree>
    <p:extLst>
      <p:ext uri="{BB962C8B-B14F-4D97-AF65-F5344CB8AC3E}">
        <p14:creationId xmlns:p14="http://schemas.microsoft.com/office/powerpoint/2010/main" val="119949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49</a:t>
            </a:fld>
            <a:endParaRPr lang="en-US"/>
          </a:p>
        </p:txBody>
      </p:sp>
      <p:sp>
        <p:nvSpPr>
          <p:cNvPr id="5" name="Rectangle 4"/>
          <p:cNvSpPr/>
          <p:nvPr/>
        </p:nvSpPr>
        <p:spPr>
          <a:xfrm>
            <a:off x="152400" y="0"/>
            <a:ext cx="11963400" cy="6309420"/>
          </a:xfrm>
          <a:prstGeom prst="rect">
            <a:avLst/>
          </a:prstGeom>
        </p:spPr>
        <p:txBody>
          <a:bodyPr wrap="square">
            <a:spAutoFit/>
          </a:bodyPr>
          <a:lstStyle/>
          <a:p>
            <a:r>
              <a:rPr lang="en-US" sz="4400" b="1" dirty="0"/>
              <a:t>REVELATION 20:7-10</a:t>
            </a:r>
          </a:p>
          <a:p>
            <a:r>
              <a:rPr lang="en-US" sz="3600" dirty="0"/>
              <a:t>	</a:t>
            </a:r>
            <a:r>
              <a:rPr lang="en-US" sz="3600" i="1" spc="-150" dirty="0"/>
              <a:t>And </a:t>
            </a:r>
            <a:r>
              <a:rPr lang="en-US" sz="3600" i="1" spc="-150" dirty="0">
                <a:solidFill>
                  <a:srgbClr val="FFFF00"/>
                </a:solidFill>
              </a:rPr>
              <a:t>when the thousand years are expired</a:t>
            </a:r>
            <a:r>
              <a:rPr lang="en-US" sz="3600" i="1" spc="-150" dirty="0"/>
              <a:t>, Satan shall be loosed out of his prison, 8 And shall go out to deceive the nations which are in the four quarters of the earth, Gog and Magog, to gather them together to battle: the number of whom is as the sand of the sea. </a:t>
            </a:r>
          </a:p>
          <a:p>
            <a:r>
              <a:rPr lang="en-US" sz="3600" i="1" spc="-150" dirty="0"/>
              <a:t>	9 And they went up on the breadth of the earth, and compassed the camp of the saints about, and the beloved city: and fire came down from God out of heaven, and devoured them. 10 And the devil that deceived them was cast into the lake of fire and brimstone, where the beast and the false prophet are, and shall be tormented day and night for ever and ever. </a:t>
            </a:r>
          </a:p>
        </p:txBody>
      </p:sp>
    </p:spTree>
    <p:extLst>
      <p:ext uri="{BB962C8B-B14F-4D97-AF65-F5344CB8AC3E}">
        <p14:creationId xmlns:p14="http://schemas.microsoft.com/office/powerpoint/2010/main" val="532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russia.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15800" cy="6788470"/>
          </a:xfrm>
          <a:prstGeom prst="rect">
            <a:avLst/>
          </a:prstGeom>
          <a:ln>
            <a:noFill/>
          </a:ln>
          <a:effectLst>
            <a:softEdge rad="112500"/>
          </a:effectLst>
        </p:spPr>
      </p:pic>
      <p:sp>
        <p:nvSpPr>
          <p:cNvPr id="3" name="Date Placeholder 2">
            <a:extLst>
              <a:ext uri="{FF2B5EF4-FFF2-40B4-BE49-F238E27FC236}">
                <a16:creationId xmlns:a16="http://schemas.microsoft.com/office/drawing/2014/main" id="{1AA40F10-B585-42DA-A17E-E689183669CC}"/>
              </a:ext>
            </a:extLst>
          </p:cNvPr>
          <p:cNvSpPr>
            <a:spLocks noGrp="1"/>
          </p:cNvSpPr>
          <p:nvPr>
            <p:ph type="dt" sz="half" idx="10"/>
          </p:nvPr>
        </p:nvSpPr>
        <p:spPr/>
        <p:txBody>
          <a:bodyPr/>
          <a:lstStyle/>
          <a:p>
            <a:pPr>
              <a:defRPr/>
            </a:pPr>
            <a:r>
              <a:rPr lang="en-US"/>
              <a:t>11/09/2025</a:t>
            </a:r>
          </a:p>
        </p:txBody>
      </p:sp>
      <p:sp>
        <p:nvSpPr>
          <p:cNvPr id="4" name="Footer Placeholder 3">
            <a:extLst>
              <a:ext uri="{FF2B5EF4-FFF2-40B4-BE49-F238E27FC236}">
                <a16:creationId xmlns:a16="http://schemas.microsoft.com/office/drawing/2014/main" id="{F0150DF9-CAC0-4EC0-8E85-E81076162CA2}"/>
              </a:ext>
            </a:extLst>
          </p:cNvPr>
          <p:cNvSpPr>
            <a:spLocks noGrp="1"/>
          </p:cNvSpPr>
          <p:nvPr>
            <p:ph type="ftr" sz="quarter" idx="11"/>
          </p:nvPr>
        </p:nvSpPr>
        <p:spPr/>
        <p:txBody>
          <a:bodyPr/>
          <a:lstStyle/>
          <a:p>
            <a:pPr>
              <a:defRPr/>
            </a:pPr>
            <a:r>
              <a:rPr lang="en-US"/>
              <a:t>The Better Knowledge 3</a:t>
            </a:r>
          </a:p>
        </p:txBody>
      </p:sp>
      <p:sp>
        <p:nvSpPr>
          <p:cNvPr id="5" name="Slide Number Placeholder 4">
            <a:extLst>
              <a:ext uri="{FF2B5EF4-FFF2-40B4-BE49-F238E27FC236}">
                <a16:creationId xmlns:a16="http://schemas.microsoft.com/office/drawing/2014/main" id="{7D0B4DD9-AF8E-49F7-9678-2DE4FB7458FD}"/>
              </a:ext>
            </a:extLst>
          </p:cNvPr>
          <p:cNvSpPr>
            <a:spLocks noGrp="1"/>
          </p:cNvSpPr>
          <p:nvPr>
            <p:ph type="sldNum" sz="quarter" idx="12"/>
          </p:nvPr>
        </p:nvSpPr>
        <p:spPr/>
        <p:txBody>
          <a:bodyPr/>
          <a:lstStyle/>
          <a:p>
            <a:pPr>
              <a:defRPr/>
            </a:pPr>
            <a:fld id="{E74C2FBB-C388-4470-B62A-C7EB9167CE40}" type="slidenum">
              <a:rPr lang="en-US" smtClean="0"/>
              <a:pPr>
                <a:defRPr/>
              </a:pPr>
              <a:t>5</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50</a:t>
            </a:fld>
            <a:endParaRPr lang="en-US"/>
          </a:p>
        </p:txBody>
      </p:sp>
      <p:sp>
        <p:nvSpPr>
          <p:cNvPr id="5" name="Rectangle 4"/>
          <p:cNvSpPr/>
          <p:nvPr/>
        </p:nvSpPr>
        <p:spPr>
          <a:xfrm>
            <a:off x="228600" y="150074"/>
            <a:ext cx="11810999" cy="6370975"/>
          </a:xfrm>
          <a:prstGeom prst="rect">
            <a:avLst/>
          </a:prstGeom>
        </p:spPr>
        <p:txBody>
          <a:bodyPr wrap="square">
            <a:spAutoFit/>
          </a:bodyPr>
          <a:lstStyle/>
          <a:p>
            <a:r>
              <a:rPr lang="en-US" sz="4800" b="1" dirty="0"/>
              <a:t>QUESTIONS &amp; ANSWERS.ON.THE.SEALS</a:t>
            </a:r>
          </a:p>
          <a:p>
            <a:r>
              <a:rPr lang="en-US" sz="4000" dirty="0"/>
              <a:t>	</a:t>
            </a:r>
            <a:r>
              <a:rPr lang="en-US" sz="4000" i="1" dirty="0"/>
              <a:t>44. You have said many times that communism was raised up by God to serve His purpose, as King Nebuchadnezzar. Now where did communism fit into the picture? How does it wind up? Many scholars believe in the kingdom of the north, Gog and Magog in the Scriptures, goes down against Israel in… I believe you said it would finally that communism would finally destroy Catholicism or the Vatican by an explosion. Is this right?								</a:t>
            </a:r>
            <a:r>
              <a:rPr lang="en-US" sz="4000" dirty="0"/>
              <a:t>63-0324</a:t>
            </a:r>
          </a:p>
        </p:txBody>
      </p:sp>
    </p:spTree>
    <p:extLst>
      <p:ext uri="{BB962C8B-B14F-4D97-AF65-F5344CB8AC3E}">
        <p14:creationId xmlns:p14="http://schemas.microsoft.com/office/powerpoint/2010/main" val="955860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51</a:t>
            </a:fld>
            <a:endParaRPr lang="en-US"/>
          </a:p>
        </p:txBody>
      </p:sp>
      <p:sp>
        <p:nvSpPr>
          <p:cNvPr id="5" name="Rectangle 4"/>
          <p:cNvSpPr/>
          <p:nvPr/>
        </p:nvSpPr>
        <p:spPr>
          <a:xfrm>
            <a:off x="228600" y="82311"/>
            <a:ext cx="11811000" cy="6863417"/>
          </a:xfrm>
          <a:prstGeom prst="rect">
            <a:avLst/>
          </a:prstGeom>
        </p:spPr>
        <p:txBody>
          <a:bodyPr wrap="square">
            <a:spAutoFit/>
          </a:bodyPr>
          <a:lstStyle/>
          <a:p>
            <a:r>
              <a:rPr lang="en-US" sz="4000" dirty="0"/>
              <a:t>	Yes. Rev. 16 - Rev. 18:8, 12… </a:t>
            </a:r>
            <a:r>
              <a:rPr lang="en-US" sz="4000" i="1" dirty="0"/>
              <a:t>"Alas, alas, that great city... for in one hour she has come to her end.” </a:t>
            </a:r>
            <a:r>
              <a:rPr lang="en-US" sz="4000" dirty="0"/>
              <a:t>It’ll be. </a:t>
            </a:r>
          </a:p>
          <a:p>
            <a:r>
              <a:rPr lang="en-US" sz="4000" dirty="0"/>
              <a:t>	</a:t>
            </a:r>
            <a:r>
              <a:rPr lang="en-US" sz="4000" dirty="0">
                <a:solidFill>
                  <a:srgbClr val="FFFF00"/>
                </a:solidFill>
              </a:rPr>
              <a:t>Just forget about communism. </a:t>
            </a:r>
            <a:r>
              <a:rPr lang="en-US" sz="4000" dirty="0"/>
              <a:t>It's nothing in the world but a bunch of …barbarians that's ungodly. It's a system... Let me show you something--just to show you how simple it is. Why, there's only 1% of all Russia that's communism. They need a messenger. Then 99% of them are still on the Christian side. How can 1% control 99%? That ought to explain it to you right there. If God didn't permit it, why, they'd be thrown out long ago. </a:t>
            </a:r>
          </a:p>
        </p:txBody>
      </p:sp>
    </p:spTree>
    <p:extLst>
      <p:ext uri="{BB962C8B-B14F-4D97-AF65-F5344CB8AC3E}">
        <p14:creationId xmlns:p14="http://schemas.microsoft.com/office/powerpoint/2010/main" val="1603450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52</a:t>
            </a:fld>
            <a:endParaRPr lang="en-US"/>
          </a:p>
        </p:txBody>
      </p:sp>
      <p:sp>
        <p:nvSpPr>
          <p:cNvPr id="5" name="Rectangle 4"/>
          <p:cNvSpPr/>
          <p:nvPr/>
        </p:nvSpPr>
        <p:spPr>
          <a:xfrm>
            <a:off x="152400" y="105826"/>
            <a:ext cx="11887200" cy="6309420"/>
          </a:xfrm>
          <a:prstGeom prst="rect">
            <a:avLst/>
          </a:prstGeom>
        </p:spPr>
        <p:txBody>
          <a:bodyPr wrap="square">
            <a:spAutoFit/>
          </a:bodyPr>
          <a:lstStyle/>
          <a:p>
            <a:r>
              <a:rPr lang="en-US" sz="4400" b="1" dirty="0"/>
              <a:t>RESTORATION.OF.THE.BRIDE.TREE</a:t>
            </a:r>
          </a:p>
          <a:p>
            <a:r>
              <a:rPr lang="en-US" sz="3600" dirty="0"/>
              <a:t>	346 That's the reason I say… many preachers are saying </a:t>
            </a:r>
            <a:r>
              <a:rPr lang="en-US" sz="3600" i="1" dirty="0"/>
              <a:t>"Communism is going to take the world and throw it down.</a:t>
            </a:r>
            <a:r>
              <a:rPr lang="en-US" sz="3600" dirty="0"/>
              <a:t>" Don't you never try to fight communism. Fight Romanism. That's THUS SAITH THE LORD. Romanism is going to rule, not communism. It's just a puppet. The Lord told Micaiah, "</a:t>
            </a:r>
            <a:r>
              <a:rPr lang="en-US" sz="3600" i="1" dirty="0"/>
              <a:t>I've got to send Ahab out there. Have them preachers to say that, to send Ahab out there, in order to make Elijah's words come to pass</a:t>
            </a:r>
            <a:r>
              <a:rPr lang="en-US" sz="3600" dirty="0"/>
              <a:t>."</a:t>
            </a:r>
          </a:p>
          <a:p>
            <a:r>
              <a:rPr lang="en-US" sz="3600" dirty="0"/>
              <a:t>	348  God had to let communism raise up. What did it do? They run all these  “morgues” together, and made a </a:t>
            </a:r>
            <a:endParaRPr lang="en-US" sz="2400" dirty="0"/>
          </a:p>
        </p:txBody>
      </p:sp>
    </p:spTree>
    <p:extLst>
      <p:ext uri="{BB962C8B-B14F-4D97-AF65-F5344CB8AC3E}">
        <p14:creationId xmlns:p14="http://schemas.microsoft.com/office/powerpoint/2010/main" val="3183709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53</a:t>
            </a:fld>
            <a:endParaRPr lang="en-US"/>
          </a:p>
        </p:txBody>
      </p:sp>
      <p:sp>
        <p:nvSpPr>
          <p:cNvPr id="5" name="Rectangle 4"/>
          <p:cNvSpPr/>
          <p:nvPr/>
        </p:nvSpPr>
        <p:spPr>
          <a:xfrm>
            <a:off x="228600" y="109601"/>
            <a:ext cx="11811000" cy="6247864"/>
          </a:xfrm>
          <a:prstGeom prst="rect">
            <a:avLst/>
          </a:prstGeom>
        </p:spPr>
        <p:txBody>
          <a:bodyPr wrap="square">
            <a:spAutoFit/>
          </a:bodyPr>
          <a:lstStyle/>
          <a:p>
            <a:r>
              <a:rPr lang="en-US" sz="4000" dirty="0"/>
              <a:t>confederation of churches, to join, to make an image of the beast, just what His Word said would take place. Don't you worry about that. You watch the thing it's forming under.	</a:t>
            </a:r>
          </a:p>
          <a:p>
            <a:r>
              <a:rPr lang="en-US" sz="4000" dirty="0"/>
              <a:t>	351 Now, therefore, we find out that it was. It's communism is gathered together. God said, "Gog and Magog, will gather together, to bring about the battle." That's exactly true, 'cause it's going to bring these forces together. The Bible said it would.</a:t>
            </a:r>
          </a:p>
          <a:p>
            <a:pPr algn="r"/>
            <a:r>
              <a:rPr lang="en-US" sz="4000" dirty="0"/>
              <a:t>62-0422</a:t>
            </a:r>
          </a:p>
        </p:txBody>
      </p:sp>
    </p:spTree>
    <p:extLst>
      <p:ext uri="{BB962C8B-B14F-4D97-AF65-F5344CB8AC3E}">
        <p14:creationId xmlns:p14="http://schemas.microsoft.com/office/powerpoint/2010/main" val="198755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54</a:t>
            </a:fld>
            <a:endParaRPr lang="en-US"/>
          </a:p>
        </p:txBody>
      </p:sp>
      <p:sp>
        <p:nvSpPr>
          <p:cNvPr id="5" name="Rectangle 4"/>
          <p:cNvSpPr/>
          <p:nvPr/>
        </p:nvSpPr>
        <p:spPr>
          <a:xfrm>
            <a:off x="228600" y="148715"/>
            <a:ext cx="11811000" cy="5755422"/>
          </a:xfrm>
          <a:prstGeom prst="rect">
            <a:avLst/>
          </a:prstGeom>
        </p:spPr>
        <p:txBody>
          <a:bodyPr wrap="square">
            <a:spAutoFit/>
          </a:bodyPr>
          <a:lstStyle/>
          <a:p>
            <a:r>
              <a:rPr lang="en-US" sz="4400" b="1" dirty="0"/>
              <a:t>GABRIEL'S.INSTRUCTIONS.TO.DANIEL</a:t>
            </a:r>
          </a:p>
          <a:p>
            <a:r>
              <a:rPr lang="en-US" sz="3600" dirty="0"/>
              <a:t>	32  This has been a week of tremendous study… been reading Dr. Larkin's book, Dr. Smith's book, Scofield's notes, different commentaries from men everywhere, yet I cannot put theirs together to make it come out right... </a:t>
            </a:r>
          </a:p>
          <a:p>
            <a:r>
              <a:rPr lang="en-US" sz="3600" dirty="0"/>
              <a:t>	Been visiting the library in Kentucky on some of the ancient astronomy of calendars, times, and picking up all the ancient books that I can, what little I can do, and having my trust solemnly in Jesus Christ to reveal it to me, because I do not want it to say</a:t>
            </a:r>
            <a:r>
              <a:rPr lang="en-US" sz="3600" i="1" dirty="0"/>
              <a:t>, "I know this, and I know that."</a:t>
            </a:r>
            <a:endParaRPr lang="en-US" sz="3600" dirty="0"/>
          </a:p>
        </p:txBody>
      </p:sp>
    </p:spTree>
    <p:extLst>
      <p:ext uri="{BB962C8B-B14F-4D97-AF65-F5344CB8AC3E}">
        <p14:creationId xmlns:p14="http://schemas.microsoft.com/office/powerpoint/2010/main" val="3534774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55</a:t>
            </a:fld>
            <a:endParaRPr lang="en-US"/>
          </a:p>
        </p:txBody>
      </p:sp>
      <p:sp>
        <p:nvSpPr>
          <p:cNvPr id="5" name="Rectangle 4"/>
          <p:cNvSpPr/>
          <p:nvPr/>
        </p:nvSpPr>
        <p:spPr>
          <a:xfrm>
            <a:off x="152400" y="82311"/>
            <a:ext cx="11887200" cy="6740307"/>
          </a:xfrm>
          <a:prstGeom prst="rect">
            <a:avLst/>
          </a:prstGeom>
        </p:spPr>
        <p:txBody>
          <a:bodyPr wrap="square">
            <a:spAutoFit/>
          </a:bodyPr>
          <a:lstStyle/>
          <a:p>
            <a:r>
              <a:rPr lang="en-US" sz="3600" dirty="0"/>
              <a:t>	He knows my heart; He's listening at me. But I want it that I might enlighten His people. Therefore, I believe He will give it to me. I do not know as yet, but I'm trusting Him for next Sunday, 'cause that'll be the tremendous part to know and place those seventy weeks…</a:t>
            </a:r>
          </a:p>
          <a:p>
            <a:r>
              <a:rPr lang="en-US" sz="3600" dirty="0"/>
              <a:t>	35 And that's why I'm asking God to let me know what these seventy of weeks mean, because I know it's the exact calendar for the age we're living in, therefore I want to know it, not for myself, 'course I want to know it. I want to know, because I want to know where we're living and what time we're living in. </a:t>
            </a:r>
          </a:p>
          <a:p>
            <a:pPr algn="r"/>
            <a:r>
              <a:rPr lang="en-US" sz="3600" dirty="0"/>
              <a:t>	61-0730</a:t>
            </a:r>
          </a:p>
        </p:txBody>
      </p:sp>
    </p:spTree>
    <p:extLst>
      <p:ext uri="{BB962C8B-B14F-4D97-AF65-F5344CB8AC3E}">
        <p14:creationId xmlns:p14="http://schemas.microsoft.com/office/powerpoint/2010/main" val="350463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656" y="-76200"/>
            <a:ext cx="11955944" cy="6957695"/>
          </a:xfrm>
          <a:prstGeom prst="rect">
            <a:avLst/>
          </a:prstGeom>
        </p:spPr>
      </p:pic>
      <p:sp>
        <p:nvSpPr>
          <p:cNvPr id="3" name="Date Placeholder 2"/>
          <p:cNvSpPr>
            <a:spLocks noGrp="1"/>
          </p:cNvSpPr>
          <p:nvPr>
            <p:ph type="dt" sz="half" idx="10"/>
          </p:nvPr>
        </p:nvSpPr>
        <p:spPr/>
        <p:txBody>
          <a:bodyPr/>
          <a:lstStyle/>
          <a:p>
            <a:r>
              <a:rPr lang="en-US"/>
              <a:t>11/09/2025</a:t>
            </a:r>
          </a:p>
        </p:txBody>
      </p:sp>
      <p:sp>
        <p:nvSpPr>
          <p:cNvPr id="4" name="Footer Placeholder 3"/>
          <p:cNvSpPr>
            <a:spLocks noGrp="1"/>
          </p:cNvSpPr>
          <p:nvPr>
            <p:ph type="ftr" sz="quarter" idx="11"/>
          </p:nvPr>
        </p:nvSpPr>
        <p:spPr/>
        <p:txBody>
          <a:bodyPr/>
          <a:lstStyle/>
          <a:p>
            <a:r>
              <a:rPr lang="en-US"/>
              <a:t>The Better Knowledge 3</a:t>
            </a:r>
          </a:p>
        </p:txBody>
      </p:sp>
      <p:sp>
        <p:nvSpPr>
          <p:cNvPr id="5" name="Slide Number Placeholder 4"/>
          <p:cNvSpPr>
            <a:spLocks noGrp="1"/>
          </p:cNvSpPr>
          <p:nvPr>
            <p:ph type="sldNum" sz="quarter" idx="12"/>
          </p:nvPr>
        </p:nvSpPr>
        <p:spPr/>
        <p:txBody>
          <a:bodyPr/>
          <a:lstStyle/>
          <a:p>
            <a:fld id="{2259C21E-1789-4DE4-A292-CBB5A0C2C9F9}" type="slidenum">
              <a:rPr lang="en-US" smtClean="0"/>
              <a:t>56</a:t>
            </a:fld>
            <a:endParaRPr lang="en-US"/>
          </a:p>
        </p:txBody>
      </p:sp>
    </p:spTree>
    <p:extLst>
      <p:ext uri="{BB962C8B-B14F-4D97-AF65-F5344CB8AC3E}">
        <p14:creationId xmlns:p14="http://schemas.microsoft.com/office/powerpoint/2010/main" val="339134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57</a:t>
            </a:fld>
            <a:endParaRPr lang="en-US"/>
          </a:p>
        </p:txBody>
      </p:sp>
      <p:sp>
        <p:nvSpPr>
          <p:cNvPr id="5" name="Rectangle 4"/>
          <p:cNvSpPr/>
          <p:nvPr/>
        </p:nvSpPr>
        <p:spPr>
          <a:xfrm>
            <a:off x="152400" y="35278"/>
            <a:ext cx="11811000" cy="6309420"/>
          </a:xfrm>
          <a:prstGeom prst="rect">
            <a:avLst/>
          </a:prstGeom>
        </p:spPr>
        <p:txBody>
          <a:bodyPr wrap="square">
            <a:spAutoFit/>
          </a:bodyPr>
          <a:lstStyle/>
          <a:p>
            <a:r>
              <a:rPr lang="en-US" sz="4400" b="1" dirty="0"/>
              <a:t>THE.ODDBALL</a:t>
            </a:r>
          </a:p>
          <a:p>
            <a:r>
              <a:rPr lang="en-US" sz="3600" dirty="0"/>
              <a:t>	64  Satan, he has some bolts and nuts of the kingdoms of this world. Pharaoh was just as much nut to Moses, as Moses was to Pharaoh. Noah, by being a nut for God, pulled the church to the promised land. Depends on which way you're threaded. Moses pulled the church from Egypt, to God's promised land.</a:t>
            </a:r>
          </a:p>
          <a:p>
            <a:r>
              <a:rPr lang="en-US" sz="3600" dirty="0"/>
              <a:t>	65 Now, be careful, 'cause these nuts and bolts look a whole lot a like. Just watch the thread. Matt. 24:24, </a:t>
            </a:r>
            <a:r>
              <a:rPr lang="en-US" sz="3600" i="1" dirty="0"/>
              <a:t>"It would almost deceive the very Elected.” T</a:t>
            </a:r>
            <a:r>
              <a:rPr lang="en-US" sz="3600" dirty="0"/>
              <a:t>he American and the whole world denomination needs a nut.		64-0614</a:t>
            </a:r>
          </a:p>
        </p:txBody>
      </p:sp>
    </p:spTree>
    <p:extLst>
      <p:ext uri="{BB962C8B-B14F-4D97-AF65-F5344CB8AC3E}">
        <p14:creationId xmlns:p14="http://schemas.microsoft.com/office/powerpoint/2010/main" val="494684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81200" y="6476999"/>
            <a:ext cx="2133600" cy="274320"/>
          </a:xfrm>
          <a:prstGeom prst="rect">
            <a:avLst/>
          </a:prstGeom>
        </p:spPr>
        <p:txBody>
          <a:bodyPr vert="horz" lIns="109728" t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11/09/2025</a:t>
            </a:r>
          </a:p>
        </p:txBody>
      </p:sp>
      <p:sp>
        <p:nvSpPr>
          <p:cNvPr id="3" name="Footer Placeholder 2"/>
          <p:cNvSpPr>
            <a:spLocks noGrp="1"/>
          </p:cNvSpPr>
          <p:nvPr>
            <p:ph type="ftr" sz="quarter" idx="11"/>
          </p:nvPr>
        </p:nvSpPr>
        <p:spPr>
          <a:xfrm>
            <a:off x="4164597" y="6476999"/>
            <a:ext cx="5507719" cy="274320"/>
          </a:xfrm>
          <a:prstGeom prst="rect">
            <a:avLst/>
          </a:prstGeom>
        </p:spPr>
        <p:txBody>
          <a:bodyPr vert="horz" lIns="45720" t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Better Knowledge 3</a:t>
            </a:r>
          </a:p>
        </p:txBody>
      </p:sp>
      <p:sp>
        <p:nvSpPr>
          <p:cNvPr id="4" name="Slide Number Placeholder 3"/>
          <p:cNvSpPr>
            <a:spLocks noGrp="1"/>
          </p:cNvSpPr>
          <p:nvPr>
            <p:ph type="sldNum" sz="quarter" idx="12"/>
          </p:nvPr>
        </p:nvSpPr>
        <p:spPr>
          <a:xfrm>
            <a:off x="9728396" y="6476999"/>
            <a:ext cx="733864" cy="274320"/>
          </a:xfrm>
          <a:prstGeom prst="rect">
            <a:avLst/>
          </a:prstGeom>
        </p:spPr>
        <p:txBody>
          <a:bodyPr vert="horz" lIns="91440" tIns="45720" rIns="91440" bIns="0" rtlCol="0" anchor="b"/>
          <a:lstStyle>
            <a:defPPr>
              <a:defRPr lang="en-US"/>
            </a:defPPr>
            <a:lvl1pPr marL="0" algn="r"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C8332B-87E8-446D-85CB-BD69260F706A}" type="slidenum">
              <a:rPr lang="en-US" smtClean="0"/>
              <a:pPr/>
              <a:t>58</a:t>
            </a:fld>
            <a:endParaRPr lang="en-US"/>
          </a:p>
        </p:txBody>
      </p:sp>
      <p:sp>
        <p:nvSpPr>
          <p:cNvPr id="5" name="Rectangle 4"/>
          <p:cNvSpPr/>
          <p:nvPr/>
        </p:nvSpPr>
        <p:spPr>
          <a:xfrm>
            <a:off x="152400" y="58519"/>
            <a:ext cx="11811000" cy="6309420"/>
          </a:xfrm>
          <a:prstGeom prst="rect">
            <a:avLst/>
          </a:prstGeom>
        </p:spPr>
        <p:txBody>
          <a:bodyPr wrap="square">
            <a:spAutoFit/>
          </a:bodyPr>
          <a:lstStyle/>
          <a:p>
            <a:r>
              <a:rPr lang="en-US" sz="4800" b="1" dirty="0"/>
              <a:t>IS.THIS.THE.SIGN.OF.THE.END.SIR</a:t>
            </a:r>
          </a:p>
          <a:p>
            <a:r>
              <a:rPr lang="en-US" sz="4000" dirty="0"/>
              <a:t>	53-2 Every one of you, cleanse your heart. Lay aside every weight.</a:t>
            </a:r>
            <a:r>
              <a:rPr lang="en-US" sz="4000" b="1" dirty="0"/>
              <a:t> Don't let nothing bother you. Don't be scared. There's nothing to be scared about. 	</a:t>
            </a:r>
            <a:r>
              <a:rPr lang="en-US" sz="4000" dirty="0"/>
              <a:t>If Jesus is coming, it's a moment the whole world has groaned and cried for. If it's breaking forth now, it'll be wonderful. If it's coming time that the revelation of the seven thunders will be revealed to the church, how to go, I don't know. 		62-1230</a:t>
            </a:r>
          </a:p>
          <a:p>
            <a:r>
              <a:rPr lang="en-US" sz="3600" dirty="0"/>
              <a:t>	</a:t>
            </a:r>
          </a:p>
        </p:txBody>
      </p:sp>
    </p:spTree>
    <p:extLst>
      <p:ext uri="{BB962C8B-B14F-4D97-AF65-F5344CB8AC3E}">
        <p14:creationId xmlns:p14="http://schemas.microsoft.com/office/powerpoint/2010/main" val="4146592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1C3DD-169B-0654-8617-6AB2D11FB29F}"/>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5F10318E-0B64-98DF-0227-97F29476F1F1}"/>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6C3AA3B3-E094-4633-E21F-1DC0FD413D28}"/>
              </a:ext>
            </a:extLst>
          </p:cNvPr>
          <p:cNvSpPr>
            <a:spLocks noGrp="1"/>
          </p:cNvSpPr>
          <p:nvPr>
            <p:ph type="sldNum" sz="quarter" idx="12"/>
          </p:nvPr>
        </p:nvSpPr>
        <p:spPr/>
        <p:txBody>
          <a:bodyPr/>
          <a:lstStyle/>
          <a:p>
            <a:fld id="{AC4DAC86-D943-45DC-86D6-56CCD16C63DC}" type="slidenum">
              <a:rPr lang="en-US" smtClean="0"/>
              <a:pPr/>
              <a:t>59</a:t>
            </a:fld>
            <a:endParaRPr lang="en-US"/>
          </a:p>
        </p:txBody>
      </p:sp>
    </p:spTree>
    <p:extLst>
      <p:ext uri="{BB962C8B-B14F-4D97-AF65-F5344CB8AC3E}">
        <p14:creationId xmlns:p14="http://schemas.microsoft.com/office/powerpoint/2010/main" val="117643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41FB5E09-DC7D-4F8F-8742-2739E22A788B}"/>
              </a:ext>
            </a:extLst>
          </p:cNvPr>
          <p:cNvSpPr>
            <a:spLocks noGrp="1" noChangeArrowheads="1"/>
          </p:cNvSpPr>
          <p:nvPr>
            <p:ph type="title"/>
          </p:nvPr>
        </p:nvSpPr>
        <p:spPr/>
        <p:txBody>
          <a:bodyPr/>
          <a:lstStyle/>
          <a:p>
            <a:endParaRPr lang="en-US" altLang="en-US"/>
          </a:p>
        </p:txBody>
      </p:sp>
      <p:sp>
        <p:nvSpPr>
          <p:cNvPr id="143363" name="Rectangle 3">
            <a:extLst>
              <a:ext uri="{FF2B5EF4-FFF2-40B4-BE49-F238E27FC236}">
                <a16:creationId xmlns:a16="http://schemas.microsoft.com/office/drawing/2014/main" id="{81D1003D-AAE3-4ED4-9452-8AC3E5ABA18D}"/>
              </a:ext>
            </a:extLst>
          </p:cNvPr>
          <p:cNvSpPr>
            <a:spLocks noGrp="1" noChangeArrowheads="1"/>
          </p:cNvSpPr>
          <p:nvPr>
            <p:ph type="body" idx="1"/>
          </p:nvPr>
        </p:nvSpPr>
        <p:spPr/>
        <p:txBody>
          <a:bodyPr/>
          <a:lstStyle/>
          <a:p>
            <a:endParaRPr lang="en-US" altLang="en-US"/>
          </a:p>
        </p:txBody>
      </p:sp>
      <p:pic>
        <p:nvPicPr>
          <p:cNvPr id="143364" name="Picture 4" descr="100_3285">
            <a:extLst>
              <a:ext uri="{FF2B5EF4-FFF2-40B4-BE49-F238E27FC236}">
                <a16:creationId xmlns:a16="http://schemas.microsoft.com/office/drawing/2014/main" id="{564E1F40-7E2D-4063-8A16-3DEC317D20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6062" y="-6350"/>
            <a:ext cx="9159876"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335C885-BB76-41DE-9BEA-55B9BF19DABC}"/>
              </a:ext>
            </a:extLst>
          </p:cNvPr>
          <p:cNvSpPr>
            <a:spLocks noGrp="1"/>
          </p:cNvSpPr>
          <p:nvPr>
            <p:ph type="dt" sz="half" idx="10"/>
          </p:nvPr>
        </p:nvSpPr>
        <p:spPr/>
        <p:txBody>
          <a:bodyPr/>
          <a:lstStyle/>
          <a:p>
            <a:pPr>
              <a:defRPr/>
            </a:pPr>
            <a:r>
              <a:rPr lang="en-US"/>
              <a:t>11/09/2025</a:t>
            </a:r>
          </a:p>
        </p:txBody>
      </p:sp>
      <p:sp>
        <p:nvSpPr>
          <p:cNvPr id="3" name="Footer Placeholder 2">
            <a:extLst>
              <a:ext uri="{FF2B5EF4-FFF2-40B4-BE49-F238E27FC236}">
                <a16:creationId xmlns:a16="http://schemas.microsoft.com/office/drawing/2014/main" id="{15896526-8114-4BCD-8067-57C158E1F0B6}"/>
              </a:ext>
            </a:extLst>
          </p:cNvPr>
          <p:cNvSpPr>
            <a:spLocks noGrp="1"/>
          </p:cNvSpPr>
          <p:nvPr>
            <p:ph type="ftr" sz="quarter" idx="11"/>
          </p:nvPr>
        </p:nvSpPr>
        <p:spPr/>
        <p:txBody>
          <a:bodyPr/>
          <a:lstStyle/>
          <a:p>
            <a:pPr>
              <a:defRPr/>
            </a:pPr>
            <a:r>
              <a:rPr lang="en-US"/>
              <a:t>The Better Knowledge 3</a:t>
            </a:r>
          </a:p>
        </p:txBody>
      </p:sp>
      <p:sp>
        <p:nvSpPr>
          <p:cNvPr id="4" name="Slide Number Placeholder 3">
            <a:extLst>
              <a:ext uri="{FF2B5EF4-FFF2-40B4-BE49-F238E27FC236}">
                <a16:creationId xmlns:a16="http://schemas.microsoft.com/office/drawing/2014/main" id="{1F33C123-2201-4AC2-80C8-53F625A7080B}"/>
              </a:ext>
            </a:extLst>
          </p:cNvPr>
          <p:cNvSpPr>
            <a:spLocks noGrp="1"/>
          </p:cNvSpPr>
          <p:nvPr>
            <p:ph type="sldNum" sz="quarter" idx="12"/>
          </p:nvPr>
        </p:nvSpPr>
        <p:spPr/>
        <p:txBody>
          <a:bodyPr/>
          <a:lstStyle/>
          <a:p>
            <a:pPr>
              <a:defRPr/>
            </a:pPr>
            <a:fld id="{ECA52841-1415-41AA-80A7-645F1A9285A6}" type="slidenum">
              <a:rPr lang="en-US" smtClean="0"/>
              <a:pPr>
                <a:defRPr/>
              </a:pPr>
              <a:t>6</a:t>
            </a:fld>
            <a:endParaRPr lang="en-US"/>
          </a:p>
        </p:txBody>
      </p:sp>
    </p:spTree>
    <p:extLst>
      <p:ext uri="{BB962C8B-B14F-4D97-AF65-F5344CB8AC3E}">
        <p14:creationId xmlns:p14="http://schemas.microsoft.com/office/powerpoint/2010/main" val="3848727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B0B97-8BF1-444C-859B-72FFCB62D3FB}"/>
              </a:ext>
            </a:extLst>
          </p:cNvPr>
          <p:cNvSpPr>
            <a:spLocks noGrp="1"/>
          </p:cNvSpPr>
          <p:nvPr>
            <p:ph type="dt" sz="half" idx="10"/>
          </p:nvPr>
        </p:nvSpPr>
        <p:spPr/>
        <p:txBody>
          <a:bodyPr/>
          <a:lstStyle/>
          <a:p>
            <a:r>
              <a:rPr lang="en-US">
                <a:solidFill>
                  <a:schemeClr val="tx1"/>
                </a:solidFill>
              </a:rPr>
              <a:t>11/09/2025</a:t>
            </a:r>
          </a:p>
        </p:txBody>
      </p:sp>
      <p:sp>
        <p:nvSpPr>
          <p:cNvPr id="3" name="Footer Placeholder 2">
            <a:extLst>
              <a:ext uri="{FF2B5EF4-FFF2-40B4-BE49-F238E27FC236}">
                <a16:creationId xmlns:a16="http://schemas.microsoft.com/office/drawing/2014/main" id="{CC57CBC7-8140-47E4-B676-B6A5337E010D}"/>
              </a:ext>
            </a:extLst>
          </p:cNvPr>
          <p:cNvSpPr>
            <a:spLocks noGrp="1"/>
          </p:cNvSpPr>
          <p:nvPr>
            <p:ph type="ftr" sz="quarter" idx="11"/>
          </p:nvPr>
        </p:nvSpPr>
        <p:spPr/>
        <p:txBody>
          <a:bodyPr/>
          <a:lstStyle/>
          <a:p>
            <a:r>
              <a:rPr lang="en-US">
                <a:solidFill>
                  <a:schemeClr val="tx1"/>
                </a:solidFill>
              </a:rPr>
              <a:t>The Better Knowledge 3</a:t>
            </a:r>
          </a:p>
        </p:txBody>
      </p:sp>
      <p:sp>
        <p:nvSpPr>
          <p:cNvPr id="4" name="Slide Number Placeholder 3">
            <a:extLst>
              <a:ext uri="{FF2B5EF4-FFF2-40B4-BE49-F238E27FC236}">
                <a16:creationId xmlns:a16="http://schemas.microsoft.com/office/drawing/2014/main" id="{2D1008C4-28D6-4028-AEBD-66446599F9A9}"/>
              </a:ext>
            </a:extLst>
          </p:cNvPr>
          <p:cNvSpPr>
            <a:spLocks noGrp="1"/>
          </p:cNvSpPr>
          <p:nvPr>
            <p:ph type="sldNum" sz="quarter" idx="12"/>
          </p:nvPr>
        </p:nvSpPr>
        <p:spPr/>
        <p:txBody>
          <a:bodyPr/>
          <a:lstStyle/>
          <a:p>
            <a:fld id="{6DDF798B-8D98-4D23-B898-2376126322C7}" type="slidenum">
              <a:rPr lang="en-US" smtClean="0">
                <a:solidFill>
                  <a:schemeClr val="tx1"/>
                </a:solidFill>
              </a:rPr>
              <a:t>60</a:t>
            </a:fld>
            <a:endParaRPr lang="en-US">
              <a:solidFill>
                <a:schemeClr val="tx1"/>
              </a:solidFill>
            </a:endParaRPr>
          </a:p>
        </p:txBody>
      </p:sp>
      <p:sp>
        <p:nvSpPr>
          <p:cNvPr id="6" name="Rectangle 5">
            <a:extLst>
              <a:ext uri="{FF2B5EF4-FFF2-40B4-BE49-F238E27FC236}">
                <a16:creationId xmlns:a16="http://schemas.microsoft.com/office/drawing/2014/main" id="{FA1A9DB8-115A-47A1-AFEE-93C5A87604CF}"/>
              </a:ext>
            </a:extLst>
          </p:cNvPr>
          <p:cNvSpPr/>
          <p:nvPr/>
        </p:nvSpPr>
        <p:spPr>
          <a:xfrm>
            <a:off x="1881746" y="1070494"/>
            <a:ext cx="8428508" cy="2277547"/>
          </a:xfrm>
          <a:prstGeom prst="rect">
            <a:avLst/>
          </a:prstGeom>
        </p:spPr>
        <p:txBody>
          <a:bodyPr wrap="square">
            <a:spAutoFit/>
          </a:bodyPr>
          <a:lstStyle/>
          <a:p>
            <a:r>
              <a:rPr lang="en-US" sz="8800" dirty="0"/>
              <a:t>Parent</a:t>
            </a:r>
          </a:p>
          <a:p>
            <a:endParaRPr lang="en-US" sz="5400" dirty="0"/>
          </a:p>
        </p:txBody>
      </p:sp>
      <p:sp>
        <p:nvSpPr>
          <p:cNvPr id="8" name="Rectangle 7">
            <a:extLst>
              <a:ext uri="{FF2B5EF4-FFF2-40B4-BE49-F238E27FC236}">
                <a16:creationId xmlns:a16="http://schemas.microsoft.com/office/drawing/2014/main" id="{892842D7-E124-4706-9AE2-4BB888C81BEB}"/>
              </a:ext>
            </a:extLst>
          </p:cNvPr>
          <p:cNvSpPr/>
          <p:nvPr/>
        </p:nvSpPr>
        <p:spPr>
          <a:xfrm>
            <a:off x="7981949" y="1524000"/>
            <a:ext cx="2228851" cy="923330"/>
          </a:xfrm>
          <a:prstGeom prst="rect">
            <a:avLst/>
          </a:prstGeom>
        </p:spPr>
        <p:txBody>
          <a:bodyPr wrap="square">
            <a:spAutoFit/>
          </a:bodyPr>
          <a:lstStyle/>
          <a:p>
            <a:r>
              <a:rPr lang="he-IL" sz="5400" dirty="0"/>
              <a:t>מורה</a:t>
            </a:r>
            <a:endParaRPr lang="en-US" sz="5400" dirty="0"/>
          </a:p>
        </p:txBody>
      </p:sp>
      <p:sp>
        <p:nvSpPr>
          <p:cNvPr id="10" name="Rectangle 9">
            <a:extLst>
              <a:ext uri="{FF2B5EF4-FFF2-40B4-BE49-F238E27FC236}">
                <a16:creationId xmlns:a16="http://schemas.microsoft.com/office/drawing/2014/main" id="{42CDB8E0-7E9B-49F7-9721-6BAF43DFE72F}"/>
              </a:ext>
            </a:extLst>
          </p:cNvPr>
          <p:cNvSpPr/>
          <p:nvPr/>
        </p:nvSpPr>
        <p:spPr>
          <a:xfrm>
            <a:off x="2032000" y="2868410"/>
            <a:ext cx="9855200" cy="2769989"/>
          </a:xfrm>
          <a:prstGeom prst="rect">
            <a:avLst/>
          </a:prstGeom>
        </p:spPr>
        <p:txBody>
          <a:bodyPr wrap="square">
            <a:spAutoFit/>
          </a:bodyPr>
          <a:lstStyle/>
          <a:p>
            <a:r>
              <a:rPr lang="en-US" sz="5400" b="1" dirty="0" err="1"/>
              <a:t>Yoreh</a:t>
            </a:r>
            <a:r>
              <a:rPr lang="en-US" sz="5400" b="1" dirty="0"/>
              <a:t>  </a:t>
            </a:r>
          </a:p>
          <a:p>
            <a:r>
              <a:rPr lang="en-US" sz="4000" dirty="0"/>
              <a:t>Rain is so special in Israel. This word refers to the annual debut of gentle rain on young seedlings, something noteworthy. </a:t>
            </a:r>
          </a:p>
        </p:txBody>
      </p:sp>
      <p:sp>
        <p:nvSpPr>
          <p:cNvPr id="13" name="TextBox 12">
            <a:extLst>
              <a:ext uri="{FF2B5EF4-FFF2-40B4-BE49-F238E27FC236}">
                <a16:creationId xmlns:a16="http://schemas.microsoft.com/office/drawing/2014/main" id="{9BB88B18-70B8-415B-A473-01D8322BB5CB}"/>
              </a:ext>
            </a:extLst>
          </p:cNvPr>
          <p:cNvSpPr txBox="1"/>
          <p:nvPr/>
        </p:nvSpPr>
        <p:spPr>
          <a:xfrm>
            <a:off x="5486400" y="1485992"/>
            <a:ext cx="3893994" cy="923330"/>
          </a:xfrm>
          <a:prstGeom prst="rect">
            <a:avLst/>
          </a:prstGeom>
          <a:noFill/>
        </p:spPr>
        <p:txBody>
          <a:bodyPr wrap="square" rtlCol="0">
            <a:spAutoFit/>
          </a:bodyPr>
          <a:lstStyle/>
          <a:p>
            <a:r>
              <a:rPr lang="en-US" sz="5400" dirty="0" err="1"/>
              <a:t>YoReH</a:t>
            </a:r>
            <a:endParaRPr lang="en-US" sz="5400" dirty="0"/>
          </a:p>
        </p:txBody>
      </p:sp>
    </p:spTree>
    <p:extLst>
      <p:ext uri="{BB962C8B-B14F-4D97-AF65-F5344CB8AC3E}">
        <p14:creationId xmlns:p14="http://schemas.microsoft.com/office/powerpoint/2010/main" val="2331078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4FB1A-D408-9FD5-AA93-612D70B3AB30}"/>
              </a:ext>
            </a:extLst>
          </p:cNvPr>
          <p:cNvSpPr>
            <a:spLocks noGrp="1"/>
          </p:cNvSpPr>
          <p:nvPr>
            <p:ph type="dt" sz="half" idx="10"/>
          </p:nvPr>
        </p:nvSpPr>
        <p:spPr>
          <a:xfrm>
            <a:off x="7678736" y="5883275"/>
            <a:ext cx="4168942" cy="554800"/>
          </a:xfrm>
        </p:spPr>
        <p:txBody>
          <a:bodyPr/>
          <a:lstStyle/>
          <a:p>
            <a:r>
              <a:rPr lang="en-US"/>
              <a:t>11/09/2025</a:t>
            </a:r>
            <a:endParaRPr lang="en-US" dirty="0"/>
          </a:p>
        </p:txBody>
      </p:sp>
      <p:sp>
        <p:nvSpPr>
          <p:cNvPr id="3" name="Footer Placeholder 2">
            <a:extLst>
              <a:ext uri="{FF2B5EF4-FFF2-40B4-BE49-F238E27FC236}">
                <a16:creationId xmlns:a16="http://schemas.microsoft.com/office/drawing/2014/main" id="{3573DE58-DE0B-FA4F-FBCC-3CA4C6092DA4}"/>
              </a:ext>
            </a:extLst>
          </p:cNvPr>
          <p:cNvSpPr>
            <a:spLocks noGrp="1"/>
          </p:cNvSpPr>
          <p:nvPr>
            <p:ph type="ftr" sz="quarter" idx="11"/>
          </p:nvPr>
        </p:nvSpPr>
        <p:spPr>
          <a:xfrm>
            <a:off x="913795" y="5883275"/>
            <a:ext cx="10140999" cy="554800"/>
          </a:xfrm>
        </p:spPr>
        <p:txBody>
          <a:bodyPr/>
          <a:lstStyle/>
          <a:p>
            <a:r>
              <a:rPr lang="en-US"/>
              <a:t>The Better Knowledge 3</a:t>
            </a:r>
            <a:endParaRPr lang="en-US" dirty="0"/>
          </a:p>
        </p:txBody>
      </p:sp>
      <p:sp>
        <p:nvSpPr>
          <p:cNvPr id="4" name="Slide Number Placeholder 3">
            <a:extLst>
              <a:ext uri="{FF2B5EF4-FFF2-40B4-BE49-F238E27FC236}">
                <a16:creationId xmlns:a16="http://schemas.microsoft.com/office/drawing/2014/main" id="{C3D6E197-3B45-6E06-3151-94D07D02BD32}"/>
              </a:ext>
            </a:extLst>
          </p:cNvPr>
          <p:cNvSpPr>
            <a:spLocks noGrp="1"/>
          </p:cNvSpPr>
          <p:nvPr>
            <p:ph type="sldNum" sz="quarter" idx="12"/>
          </p:nvPr>
        </p:nvSpPr>
        <p:spPr>
          <a:xfrm>
            <a:off x="10514011" y="5883275"/>
            <a:ext cx="1145190" cy="554800"/>
          </a:xfrm>
        </p:spPr>
        <p:txBody>
          <a:bodyPr/>
          <a:lstStyle/>
          <a:p>
            <a:fld id="{DF28FB93-0A08-4E7D-8E63-9EFA29F1E093}" type="slidenum">
              <a:rPr lang="en-US" smtClean="0"/>
              <a:pPr/>
              <a:t>61</a:t>
            </a:fld>
            <a:endParaRPr lang="en-US" dirty="0"/>
          </a:p>
        </p:txBody>
      </p:sp>
      <p:sp>
        <p:nvSpPr>
          <p:cNvPr id="6" name="TextBox 5">
            <a:extLst>
              <a:ext uri="{FF2B5EF4-FFF2-40B4-BE49-F238E27FC236}">
                <a16:creationId xmlns:a16="http://schemas.microsoft.com/office/drawing/2014/main" id="{A697723E-900F-6ADA-5D75-DEB36D36FB53}"/>
              </a:ext>
            </a:extLst>
          </p:cNvPr>
          <p:cNvSpPr txBox="1"/>
          <p:nvPr/>
        </p:nvSpPr>
        <p:spPr>
          <a:xfrm>
            <a:off x="557784" y="440534"/>
            <a:ext cx="3849624" cy="1200329"/>
          </a:xfrm>
          <a:prstGeom prst="rect">
            <a:avLst/>
          </a:prstGeom>
          <a:noFill/>
        </p:spPr>
        <p:txBody>
          <a:bodyPr wrap="square" rtlCol="0">
            <a:spAutoFit/>
          </a:bodyPr>
          <a:lstStyle/>
          <a:p>
            <a:r>
              <a:rPr lang="en-US" sz="7200" b="1" dirty="0"/>
              <a:t>Present</a:t>
            </a:r>
          </a:p>
        </p:txBody>
      </p:sp>
      <p:sp>
        <p:nvSpPr>
          <p:cNvPr id="7" name="TextBox 6">
            <a:extLst>
              <a:ext uri="{FF2B5EF4-FFF2-40B4-BE49-F238E27FC236}">
                <a16:creationId xmlns:a16="http://schemas.microsoft.com/office/drawing/2014/main" id="{30D36D9E-B6C7-A7C9-B8B2-548B455125F4}"/>
              </a:ext>
            </a:extLst>
          </p:cNvPr>
          <p:cNvSpPr txBox="1"/>
          <p:nvPr/>
        </p:nvSpPr>
        <p:spPr>
          <a:xfrm>
            <a:off x="935736" y="3633533"/>
            <a:ext cx="2112264" cy="1069848"/>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ACBAED26-86B6-8664-0125-27939EC243F8}"/>
              </a:ext>
            </a:extLst>
          </p:cNvPr>
          <p:cNvSpPr txBox="1"/>
          <p:nvPr/>
        </p:nvSpPr>
        <p:spPr>
          <a:xfrm>
            <a:off x="935736" y="1746822"/>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rPr>
              <a:t>Husband</a:t>
            </a:r>
          </a:p>
        </p:txBody>
      </p:sp>
      <p:sp>
        <p:nvSpPr>
          <p:cNvPr id="18" name="TextBox 17">
            <a:extLst>
              <a:ext uri="{FF2B5EF4-FFF2-40B4-BE49-F238E27FC236}">
                <a16:creationId xmlns:a16="http://schemas.microsoft.com/office/drawing/2014/main" id="{2F85C976-1102-0A0B-7E77-CBF42FB79D45}"/>
              </a:ext>
            </a:extLst>
          </p:cNvPr>
          <p:cNvSpPr txBox="1"/>
          <p:nvPr/>
        </p:nvSpPr>
        <p:spPr>
          <a:xfrm>
            <a:off x="7354025" y="3003088"/>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Discipline</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2" name="TextBox 21">
            <a:extLst>
              <a:ext uri="{FF2B5EF4-FFF2-40B4-BE49-F238E27FC236}">
                <a16:creationId xmlns:a16="http://schemas.microsoft.com/office/drawing/2014/main" id="{E7B6772C-0FB9-5FFE-9876-7A9E9718548B}"/>
              </a:ext>
            </a:extLst>
          </p:cNvPr>
          <p:cNvSpPr txBox="1"/>
          <p:nvPr/>
        </p:nvSpPr>
        <p:spPr>
          <a:xfrm>
            <a:off x="7354025" y="4322879"/>
            <a:ext cx="609447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Counsel</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4" name="TextBox 23">
            <a:extLst>
              <a:ext uri="{FF2B5EF4-FFF2-40B4-BE49-F238E27FC236}">
                <a16:creationId xmlns:a16="http://schemas.microsoft.com/office/drawing/2014/main" id="{556EB41F-647C-3328-6FF1-AB50B7868DB3}"/>
              </a:ext>
            </a:extLst>
          </p:cNvPr>
          <p:cNvSpPr txBox="1"/>
          <p:nvPr/>
        </p:nvSpPr>
        <p:spPr>
          <a:xfrm>
            <a:off x="953324" y="4266808"/>
            <a:ext cx="67254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Provider</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6" name="TextBox 25">
            <a:extLst>
              <a:ext uri="{FF2B5EF4-FFF2-40B4-BE49-F238E27FC236}">
                <a16:creationId xmlns:a16="http://schemas.microsoft.com/office/drawing/2014/main" id="{73BA6C25-E030-7B07-3992-0FDBDCDBE77E}"/>
              </a:ext>
            </a:extLst>
          </p:cNvPr>
          <p:cNvSpPr txBox="1"/>
          <p:nvPr/>
        </p:nvSpPr>
        <p:spPr>
          <a:xfrm>
            <a:off x="953324" y="2974403"/>
            <a:ext cx="67254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Protector</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8" name="TextBox 27">
            <a:extLst>
              <a:ext uri="{FF2B5EF4-FFF2-40B4-BE49-F238E27FC236}">
                <a16:creationId xmlns:a16="http://schemas.microsoft.com/office/drawing/2014/main" id="{1CFFBBAB-D9A9-AF86-70F6-D1611297ED34}"/>
              </a:ext>
            </a:extLst>
          </p:cNvPr>
          <p:cNvSpPr txBox="1"/>
          <p:nvPr/>
        </p:nvSpPr>
        <p:spPr>
          <a:xfrm>
            <a:off x="6723089" y="456458"/>
            <a:ext cx="672541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200" b="1" dirty="0">
                <a:solidFill>
                  <a:prstClr val="white"/>
                </a:solidFill>
                <a:latin typeface="Candara" panose="020E0502030303020204"/>
              </a:rPr>
              <a:t>Future</a:t>
            </a:r>
            <a:endParaRPr kumimoji="0" lang="en-US" sz="7200" b="1"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30" name="TextBox 29">
            <a:extLst>
              <a:ext uri="{FF2B5EF4-FFF2-40B4-BE49-F238E27FC236}">
                <a16:creationId xmlns:a16="http://schemas.microsoft.com/office/drawing/2014/main" id="{3DC334EB-ADBF-CD9A-8DD2-6DC1D876134E}"/>
              </a:ext>
            </a:extLst>
          </p:cNvPr>
          <p:cNvSpPr txBox="1"/>
          <p:nvPr/>
        </p:nvSpPr>
        <p:spPr>
          <a:xfrm>
            <a:off x="7354025" y="1823194"/>
            <a:ext cx="675741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Instruct</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cxnSp>
        <p:nvCxnSpPr>
          <p:cNvPr id="32" name="Straight Connector 31">
            <a:extLst>
              <a:ext uri="{FF2B5EF4-FFF2-40B4-BE49-F238E27FC236}">
                <a16:creationId xmlns:a16="http://schemas.microsoft.com/office/drawing/2014/main" id="{DFD2FD6C-52F8-0820-1A16-D799BBB292BB}"/>
              </a:ext>
            </a:extLst>
          </p:cNvPr>
          <p:cNvCxnSpPr/>
          <p:nvPr/>
        </p:nvCxnSpPr>
        <p:spPr>
          <a:xfrm flipV="1">
            <a:off x="557784" y="1573541"/>
            <a:ext cx="10789920" cy="105959"/>
          </a:xfrm>
          <a:prstGeom prst="line">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50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barn(inVertical)">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additive="base">
                                        <p:cTn id="2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228B1-CBDE-844F-A6EE-358422F7E375}"/>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06C6EE15-2627-B010-006C-50C758556DB5}"/>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E3D36D46-2452-0B27-BEF2-8C7BF084104C}"/>
              </a:ext>
            </a:extLst>
          </p:cNvPr>
          <p:cNvSpPr>
            <a:spLocks noGrp="1"/>
          </p:cNvSpPr>
          <p:nvPr>
            <p:ph type="sldNum" sz="quarter" idx="12"/>
          </p:nvPr>
        </p:nvSpPr>
        <p:spPr/>
        <p:txBody>
          <a:bodyPr/>
          <a:lstStyle/>
          <a:p>
            <a:fld id="{AC4DAC86-D943-45DC-86D6-56CCD16C63DC}" type="slidenum">
              <a:rPr lang="en-US" smtClean="0"/>
              <a:pPr/>
              <a:t>62</a:t>
            </a:fld>
            <a:endParaRPr lang="en-US"/>
          </a:p>
        </p:txBody>
      </p:sp>
      <p:pic>
        <p:nvPicPr>
          <p:cNvPr id="3074" name="Picture 2" descr="Map of the Wilderness Camp of the Tribes of Israel - Camp Layout of the ancient Israelites - The Encampment Layout of the Tribes of Israel was set up according to groups of tribes placed together on each of the camp's four sides">
            <a:extLst>
              <a:ext uri="{FF2B5EF4-FFF2-40B4-BE49-F238E27FC236}">
                <a16:creationId xmlns:a16="http://schemas.microsoft.com/office/drawing/2014/main" id="{00706BB5-36D0-F9C0-C6CF-0F467A54DD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99835"/>
            <a:ext cx="5642392" cy="658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B77001-37B9-3CC8-2E98-084233CF4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1010" y="203595"/>
            <a:ext cx="5397500" cy="6477000"/>
          </a:xfrm>
          <a:prstGeom prst="rect">
            <a:avLst/>
          </a:prstGeom>
        </p:spPr>
      </p:pic>
    </p:spTree>
    <p:extLst>
      <p:ext uri="{BB962C8B-B14F-4D97-AF65-F5344CB8AC3E}">
        <p14:creationId xmlns:p14="http://schemas.microsoft.com/office/powerpoint/2010/main" val="4241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A430A-C5CB-F815-BF3A-F0286307F2B0}"/>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C56796D5-B607-8C0B-E46F-14FBEAB210E8}"/>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80AB825F-84F1-0A20-F540-CD7FC1127DB4}"/>
              </a:ext>
            </a:extLst>
          </p:cNvPr>
          <p:cNvSpPr>
            <a:spLocks noGrp="1"/>
          </p:cNvSpPr>
          <p:nvPr>
            <p:ph type="sldNum" sz="quarter" idx="12"/>
          </p:nvPr>
        </p:nvSpPr>
        <p:spPr/>
        <p:txBody>
          <a:bodyPr/>
          <a:lstStyle/>
          <a:p>
            <a:fld id="{AC4DAC86-D943-45DC-86D6-56CCD16C63DC}" type="slidenum">
              <a:rPr lang="en-US" smtClean="0"/>
              <a:pPr/>
              <a:t>63</a:t>
            </a:fld>
            <a:endParaRPr lang="en-US"/>
          </a:p>
        </p:txBody>
      </p:sp>
      <p:pic>
        <p:nvPicPr>
          <p:cNvPr id="4098" name="Picture 2" descr="Revelation 21: New Heavens and a New Earth - בית מלך">
            <a:extLst>
              <a:ext uri="{FF2B5EF4-FFF2-40B4-BE49-F238E27FC236}">
                <a16:creationId xmlns:a16="http://schemas.microsoft.com/office/drawing/2014/main" id="{A4DDB0E9-8CFB-BC55-B9D4-85A5DE7A8A4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a:fillRect/>
          </a:stretch>
        </p:blipFill>
        <p:spPr bwMode="auto">
          <a:xfrm>
            <a:off x="236395" y="122413"/>
            <a:ext cx="11719210" cy="603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89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2A970-4003-8D7C-49EC-B2CA07130AFA}"/>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F3BF146B-F0C1-4AAB-CD17-A75D355A0857}"/>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DB05546B-6996-26E5-6B63-B9FC4AC12A9C}"/>
              </a:ext>
            </a:extLst>
          </p:cNvPr>
          <p:cNvSpPr>
            <a:spLocks noGrp="1"/>
          </p:cNvSpPr>
          <p:nvPr>
            <p:ph type="sldNum" sz="quarter" idx="12"/>
          </p:nvPr>
        </p:nvSpPr>
        <p:spPr/>
        <p:txBody>
          <a:bodyPr/>
          <a:lstStyle/>
          <a:p>
            <a:fld id="{AC4DAC86-D943-45DC-86D6-56CCD16C63DC}" type="slidenum">
              <a:rPr lang="en-US" smtClean="0"/>
              <a:pPr/>
              <a:t>64</a:t>
            </a:fld>
            <a:endParaRPr lang="en-US"/>
          </a:p>
        </p:txBody>
      </p:sp>
      <p:sp>
        <p:nvSpPr>
          <p:cNvPr id="6" name="TextBox 5">
            <a:extLst>
              <a:ext uri="{FF2B5EF4-FFF2-40B4-BE49-F238E27FC236}">
                <a16:creationId xmlns:a16="http://schemas.microsoft.com/office/drawing/2014/main" id="{74C8CDE0-33A3-C0AA-CE7F-AC5FCDBF2014}"/>
              </a:ext>
            </a:extLst>
          </p:cNvPr>
          <p:cNvSpPr txBox="1"/>
          <p:nvPr/>
        </p:nvSpPr>
        <p:spPr>
          <a:xfrm>
            <a:off x="152400" y="136524"/>
            <a:ext cx="11811000" cy="5755422"/>
          </a:xfrm>
          <a:prstGeom prst="rect">
            <a:avLst/>
          </a:prstGeom>
          <a:noFill/>
        </p:spPr>
        <p:txBody>
          <a:bodyPr wrap="square">
            <a:spAutoFit/>
          </a:bodyPr>
          <a:lstStyle/>
          <a:p>
            <a:r>
              <a:rPr lang="en-US" sz="4400" b="1" dirty="0"/>
              <a:t>I CORINTHIANS 2:1-5</a:t>
            </a:r>
          </a:p>
          <a:p>
            <a:r>
              <a:rPr lang="en-US" sz="3600" i="1" dirty="0"/>
              <a:t>	And I, brethren, when I came to you, came not with excellency of speech or of wisdom, declaring unto you the testimony of God. 2 For I determined not to know any thing among you, save Jesus Christ, and him crucified. 3 And I was with you in weakness, and in fear, and in much trembling. </a:t>
            </a:r>
          </a:p>
          <a:p>
            <a:r>
              <a:rPr lang="en-US" sz="3600" i="1" dirty="0"/>
              <a:t>	4  And my speech and my preaching was not with enticing words of man's wisdom, but in demonstration of the Spirit and of power: 5 </a:t>
            </a:r>
            <a:r>
              <a:rPr lang="en-US" sz="3600" b="1" i="1" dirty="0"/>
              <a:t>That your faith should not stand in the wisdom of men, but in the power of God</a:t>
            </a:r>
            <a:r>
              <a:rPr lang="en-US" sz="3600" i="1" dirty="0"/>
              <a:t>. </a:t>
            </a:r>
          </a:p>
        </p:txBody>
      </p:sp>
    </p:spTree>
    <p:extLst>
      <p:ext uri="{BB962C8B-B14F-4D97-AF65-F5344CB8AC3E}">
        <p14:creationId xmlns:p14="http://schemas.microsoft.com/office/powerpoint/2010/main" val="532480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11/09/2025</a:t>
            </a:r>
          </a:p>
        </p:txBody>
      </p:sp>
      <p:sp>
        <p:nvSpPr>
          <p:cNvPr id="5" name="Footer Placeholder 4"/>
          <p:cNvSpPr>
            <a:spLocks noGrp="1"/>
          </p:cNvSpPr>
          <p:nvPr>
            <p:ph type="ftr" sz="quarter" idx="11"/>
          </p:nvPr>
        </p:nvSpPr>
        <p:spPr/>
        <p:txBody>
          <a:bodyPr/>
          <a:lstStyle/>
          <a:p>
            <a:r>
              <a:rPr lang="en-US"/>
              <a:t>The Better Knowledge 3</a:t>
            </a:r>
          </a:p>
        </p:txBody>
      </p:sp>
      <p:sp>
        <p:nvSpPr>
          <p:cNvPr id="6" name="Slide Number Placeholder 5"/>
          <p:cNvSpPr>
            <a:spLocks noGrp="1"/>
          </p:cNvSpPr>
          <p:nvPr>
            <p:ph type="sldNum" sz="quarter" idx="12"/>
          </p:nvPr>
        </p:nvSpPr>
        <p:spPr/>
        <p:txBody>
          <a:bodyPr/>
          <a:lstStyle/>
          <a:p>
            <a:fld id="{2259C21E-1789-4DE4-A292-CBB5A0C2C9F9}" type="slidenum">
              <a:rPr lang="en-US" smtClean="0"/>
              <a:t>65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42" y="15875"/>
            <a:ext cx="3860800" cy="2597554"/>
          </a:xfrm>
          <a:prstGeom prst="rect">
            <a:avLst/>
          </a:prstGeom>
          <a:ln>
            <a:noFill/>
          </a:ln>
          <a:effectLst>
            <a:softEdge rad="112500"/>
          </a:effectLst>
        </p:spPr>
      </p:pic>
      <p:sp>
        <p:nvSpPr>
          <p:cNvPr id="2" name="Rectangle 1"/>
          <p:cNvSpPr/>
          <p:nvPr/>
        </p:nvSpPr>
        <p:spPr>
          <a:xfrm>
            <a:off x="3048000" y="4019"/>
            <a:ext cx="8991600" cy="6524863"/>
          </a:xfrm>
          <a:prstGeom prst="rect">
            <a:avLst/>
          </a:prstGeom>
        </p:spPr>
        <p:txBody>
          <a:bodyPr wrap="square">
            <a:spAutoFit/>
          </a:bodyPr>
          <a:lstStyle/>
          <a:p>
            <a:r>
              <a:rPr lang="en-US" sz="5400" b="1" dirty="0"/>
              <a:t>COD </a:t>
            </a:r>
          </a:p>
          <a:p>
            <a:r>
              <a:rPr lang="en-US" sz="4000" dirty="0"/>
              <a:t>	     </a:t>
            </a:r>
            <a:r>
              <a:rPr lang="en-US" sz="3600" dirty="0"/>
              <a:t>273  I thought of that, God has helped me and let me know great men, let me go around the world. And people from around the world calling to come pray for them, sick people... And now, the businessmen prosper by the people that I bring into the city… </a:t>
            </a:r>
            <a:r>
              <a:rPr lang="en-US" sz="3600" dirty="0">
                <a:solidFill>
                  <a:srgbClr val="FFFF00"/>
                </a:solidFill>
              </a:rPr>
              <a:t>And now, by the help of God, I believe that I'm directing the Bride of Jesus Christ. </a:t>
            </a:r>
            <a:r>
              <a:rPr lang="en-US" sz="3600" i="1" dirty="0"/>
              <a:t> "Amazing grace, how sweet the sound!”                               								</a:t>
            </a:r>
            <a:r>
              <a:rPr lang="en-US" sz="2800" dirty="0"/>
              <a:t>64-0823</a:t>
            </a:r>
          </a:p>
        </p:txBody>
      </p:sp>
    </p:spTree>
    <p:extLst>
      <p:ext uri="{BB962C8B-B14F-4D97-AF65-F5344CB8AC3E}">
        <p14:creationId xmlns:p14="http://schemas.microsoft.com/office/powerpoint/2010/main" val="366166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B0FF18-5684-0FCA-7823-2171BE7D72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42" y="15875"/>
            <a:ext cx="3860800" cy="2597554"/>
          </a:xfrm>
          <a:prstGeom prst="rect">
            <a:avLst/>
          </a:prstGeom>
          <a:ln>
            <a:noFill/>
          </a:ln>
          <a:effectLst>
            <a:softEdge rad="112500"/>
          </a:effectLst>
        </p:spPr>
      </p:pic>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66</a:t>
            </a:fld>
            <a:endParaRPr lang="en-US"/>
          </a:p>
        </p:txBody>
      </p:sp>
      <p:sp>
        <p:nvSpPr>
          <p:cNvPr id="5" name="Rectangle 4"/>
          <p:cNvSpPr/>
          <p:nvPr/>
        </p:nvSpPr>
        <p:spPr>
          <a:xfrm>
            <a:off x="3200400" y="140837"/>
            <a:ext cx="8763000" cy="5755422"/>
          </a:xfrm>
          <a:prstGeom prst="rect">
            <a:avLst/>
          </a:prstGeom>
        </p:spPr>
        <p:txBody>
          <a:bodyPr wrap="square">
            <a:spAutoFit/>
          </a:bodyPr>
          <a:lstStyle/>
          <a:p>
            <a:r>
              <a:rPr lang="en-US" sz="4400" b="1" spc="-300" dirty="0"/>
              <a:t>ABRAHAM'S.COVENANT.CONFIRMED</a:t>
            </a:r>
          </a:p>
          <a:p>
            <a:r>
              <a:rPr lang="en-US" sz="3600" dirty="0"/>
              <a:t>	13  …As soon as the sun rises, the moon goes down. The moon is a wife to the sun. Oh, I love that kind of Bible reading. 	See, the sun and the moon is a type of Christ and the church. When the sun goes down, out of sight, it's not down, it's just out of sight to the world. It reflects its light back to the moon to give light in its absence.						61-0318 </a:t>
            </a:r>
          </a:p>
        </p:txBody>
      </p:sp>
    </p:spTree>
    <p:extLst>
      <p:ext uri="{BB962C8B-B14F-4D97-AF65-F5344CB8AC3E}">
        <p14:creationId xmlns:p14="http://schemas.microsoft.com/office/powerpoint/2010/main" val="415025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11/09/2025</a:t>
            </a:r>
          </a:p>
        </p:txBody>
      </p:sp>
      <p:sp>
        <p:nvSpPr>
          <p:cNvPr id="3" name="Footer Placeholder 2"/>
          <p:cNvSpPr>
            <a:spLocks noGrp="1"/>
          </p:cNvSpPr>
          <p:nvPr>
            <p:ph type="ftr" sz="quarter" idx="11"/>
          </p:nvPr>
        </p:nvSpPr>
        <p:spPr/>
        <p:txBody>
          <a:bodyPr/>
          <a:lstStyle/>
          <a:p>
            <a:r>
              <a:rPr lang="en-US"/>
              <a:t>The Better Knowledge 3</a:t>
            </a:r>
          </a:p>
        </p:txBody>
      </p:sp>
      <p:sp>
        <p:nvSpPr>
          <p:cNvPr id="4" name="Slide Number Placeholder 3"/>
          <p:cNvSpPr>
            <a:spLocks noGrp="1"/>
          </p:cNvSpPr>
          <p:nvPr>
            <p:ph type="sldNum" sz="quarter" idx="12"/>
          </p:nvPr>
        </p:nvSpPr>
        <p:spPr/>
        <p:txBody>
          <a:bodyPr/>
          <a:lstStyle/>
          <a:p>
            <a:fld id="{2259C21E-1789-4DE4-A292-CBB5A0C2C9F9}" type="slidenum">
              <a:rPr lang="en-US" smtClean="0"/>
              <a:t>67</a:t>
            </a:fld>
            <a:endParaRPr lang="en-US"/>
          </a:p>
        </p:txBody>
      </p:sp>
      <p:sp>
        <p:nvSpPr>
          <p:cNvPr id="5" name="Rectangle 4"/>
          <p:cNvSpPr/>
          <p:nvPr/>
        </p:nvSpPr>
        <p:spPr>
          <a:xfrm>
            <a:off x="152400" y="106125"/>
            <a:ext cx="11810999" cy="6586418"/>
          </a:xfrm>
          <a:prstGeom prst="rect">
            <a:avLst/>
          </a:prstGeom>
        </p:spPr>
        <p:txBody>
          <a:bodyPr wrap="square">
            <a:spAutoFit/>
          </a:bodyPr>
          <a:lstStyle/>
          <a:p>
            <a:r>
              <a:rPr lang="en-US" sz="4400" b="1" dirty="0"/>
              <a:t>REVELATION 11:15</a:t>
            </a:r>
          </a:p>
          <a:p>
            <a:r>
              <a:rPr lang="en-US" sz="3600" dirty="0"/>
              <a:t>	  </a:t>
            </a:r>
            <a:r>
              <a:rPr lang="en-US" sz="3600" i="1" dirty="0"/>
              <a:t>And the seventh angel sounded; and there were great voices in heaven, saying, The </a:t>
            </a:r>
            <a:r>
              <a:rPr lang="en-US" sz="3600" i="1" dirty="0">
                <a:solidFill>
                  <a:srgbClr val="FFFF00"/>
                </a:solidFill>
              </a:rPr>
              <a:t>kingdoms</a:t>
            </a:r>
            <a:r>
              <a:rPr lang="en-US" sz="3600" i="1" dirty="0"/>
              <a:t> of this world are become the kingdoms of our Lord, and of his Christ; and he shall reign for ever and ever. </a:t>
            </a:r>
            <a:endParaRPr lang="en-US" sz="1200" i="1" dirty="0"/>
          </a:p>
          <a:p>
            <a:endParaRPr lang="en-US" sz="1400" b="1" dirty="0"/>
          </a:p>
          <a:p>
            <a:r>
              <a:rPr lang="en-US" sz="4400" b="1" dirty="0"/>
              <a:t>Kingdom:</a:t>
            </a:r>
            <a:r>
              <a:rPr lang="en-US" sz="4000" dirty="0"/>
              <a:t> (Gr.) </a:t>
            </a:r>
            <a:r>
              <a:rPr lang="en-US" sz="4000" i="1" dirty="0" err="1"/>
              <a:t>basileia</a:t>
            </a:r>
            <a:r>
              <a:rPr lang="en-US" sz="4000" dirty="0"/>
              <a:t> </a:t>
            </a:r>
            <a:r>
              <a:rPr lang="en-US" sz="3600" dirty="0"/>
              <a:t>Royal power, kingship, dominion, rule; not to be confused with an actual kingdom but rather the right or authority to rule over a kingdom;</a:t>
            </a:r>
            <a:endParaRPr lang="en-US" sz="1200" dirty="0"/>
          </a:p>
          <a:p>
            <a:endParaRPr lang="en-US" sz="1600" b="1" dirty="0"/>
          </a:p>
          <a:p>
            <a:r>
              <a:rPr lang="en-US" sz="4400" b="1" dirty="0"/>
              <a:t>MATTHEW 3:2</a:t>
            </a:r>
            <a:r>
              <a:rPr lang="en-US" sz="3600" i="1" dirty="0"/>
              <a:t> And saying, Repent ye: for the kingdom of heaven is at hand. </a:t>
            </a:r>
          </a:p>
        </p:txBody>
      </p:sp>
    </p:spTree>
    <p:extLst>
      <p:ext uri="{BB962C8B-B14F-4D97-AF65-F5344CB8AC3E}">
        <p14:creationId xmlns:p14="http://schemas.microsoft.com/office/powerpoint/2010/main" val="550911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strips(downLeft)">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strips(downLeft)">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par>
                                <p:cTn id="18" presetID="18" presetClass="exit" presetSubtype="12" fill="hold" nodeType="withEffect">
                                  <p:stCondLst>
                                    <p:cond delay="0"/>
                                  </p:stCondLst>
                                  <p:childTnLst>
                                    <p:animEffect transition="out" filter="strips(downLeft)">
                                      <p:cBhvr>
                                        <p:cTn id="19" dur="500"/>
                                        <p:tgtEl>
                                          <p:spTgt spid="5">
                                            <p:txEl>
                                              <p:pRg st="1" end="1"/>
                                            </p:txEl>
                                          </p:spTgt>
                                        </p:tgtEl>
                                      </p:cBhvr>
                                    </p:animEffect>
                                    <p:set>
                                      <p:cBhvr>
                                        <p:cTn id="20"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EA89-B5CF-7D17-C5A7-5DE87CC40C8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862A1DB-9BCC-488F-ACF9-2BE21F09E88D}"/>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1210C0CF-BA5C-8DA9-B023-B0C9D4F95FFA}"/>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20171228-9C62-A0F7-4D5D-E1BD281F42DD}"/>
              </a:ext>
            </a:extLst>
          </p:cNvPr>
          <p:cNvSpPr>
            <a:spLocks noGrp="1"/>
          </p:cNvSpPr>
          <p:nvPr>
            <p:ph type="sldNum" sz="quarter" idx="12"/>
          </p:nvPr>
        </p:nvSpPr>
        <p:spPr/>
        <p:txBody>
          <a:bodyPr/>
          <a:lstStyle/>
          <a:p>
            <a:fld id="{AC4DAC86-D943-45DC-86D6-56CCD16C63DC}" type="slidenum">
              <a:rPr lang="en-US" smtClean="0"/>
              <a:pPr/>
              <a:t>68</a:t>
            </a:fld>
            <a:endParaRPr lang="en-US"/>
          </a:p>
        </p:txBody>
      </p:sp>
      <p:sp>
        <p:nvSpPr>
          <p:cNvPr id="5" name="AutoShape 2" descr="Four Horsemen | Adair yl'Trois Wiki | Fandom">
            <a:extLst>
              <a:ext uri="{FF2B5EF4-FFF2-40B4-BE49-F238E27FC236}">
                <a16:creationId xmlns:a16="http://schemas.microsoft.com/office/drawing/2014/main" id="{15B844DD-F705-6C53-4324-99C8065E8B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BDD739F-95D5-5B98-1540-89EEAE1B5B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32" y="0"/>
            <a:ext cx="11947735"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279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BAD88-957A-E6FB-7DC1-56F0437A2B10}"/>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F7C9B269-A14A-C3E0-82E6-4595FAA39335}"/>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FDA76E05-55D4-878B-0667-929F43034AA1}"/>
              </a:ext>
            </a:extLst>
          </p:cNvPr>
          <p:cNvSpPr>
            <a:spLocks noGrp="1"/>
          </p:cNvSpPr>
          <p:nvPr>
            <p:ph type="sldNum" sz="quarter" idx="12"/>
          </p:nvPr>
        </p:nvSpPr>
        <p:spPr/>
        <p:txBody>
          <a:bodyPr/>
          <a:lstStyle/>
          <a:p>
            <a:fld id="{AC4DAC86-D943-45DC-86D6-56CCD16C63DC}" type="slidenum">
              <a:rPr lang="en-US" smtClean="0"/>
              <a:pPr/>
              <a:t>69</a:t>
            </a:fld>
            <a:endParaRPr lang="en-US"/>
          </a:p>
        </p:txBody>
      </p:sp>
      <p:pic>
        <p:nvPicPr>
          <p:cNvPr id="5122" name="Picture 2" descr="Matthew Dowling: 24: The Revelation: Around the Throne of God (Revelation  4:3-8)">
            <a:extLst>
              <a:ext uri="{FF2B5EF4-FFF2-40B4-BE49-F238E27FC236}">
                <a16:creationId xmlns:a16="http://schemas.microsoft.com/office/drawing/2014/main" id="{C52DF0B1-7D79-6870-86FA-CA4A04A2754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63841"/>
            <a:ext cx="10223544" cy="5764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61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11728-0AC7-96AC-E943-AE2DA049BF30}"/>
              </a:ext>
            </a:extLst>
          </p:cNvPr>
          <p:cNvSpPr>
            <a:spLocks noGrp="1"/>
          </p:cNvSpPr>
          <p:nvPr>
            <p:ph type="dt" sz="half" idx="10"/>
          </p:nvPr>
        </p:nvSpPr>
        <p:spPr/>
        <p:txBody>
          <a:bodyPr/>
          <a:lstStyle/>
          <a:p>
            <a:r>
              <a:rPr lang="en-US"/>
              <a:t>11/09/2025</a:t>
            </a:r>
          </a:p>
        </p:txBody>
      </p:sp>
      <p:sp>
        <p:nvSpPr>
          <p:cNvPr id="3" name="Footer Placeholder 2">
            <a:extLst>
              <a:ext uri="{FF2B5EF4-FFF2-40B4-BE49-F238E27FC236}">
                <a16:creationId xmlns:a16="http://schemas.microsoft.com/office/drawing/2014/main" id="{8CEC0FD1-8997-AE6A-6F39-44F6B2456D91}"/>
              </a:ext>
            </a:extLst>
          </p:cNvPr>
          <p:cNvSpPr>
            <a:spLocks noGrp="1"/>
          </p:cNvSpPr>
          <p:nvPr>
            <p:ph type="ftr" sz="quarter" idx="11"/>
          </p:nvPr>
        </p:nvSpPr>
        <p:spPr/>
        <p:txBody>
          <a:bodyPr/>
          <a:lstStyle/>
          <a:p>
            <a:r>
              <a:rPr lang="en-US"/>
              <a:t>The Better Knowledge 3</a:t>
            </a:r>
          </a:p>
        </p:txBody>
      </p:sp>
      <p:sp>
        <p:nvSpPr>
          <p:cNvPr id="4" name="Slide Number Placeholder 3">
            <a:extLst>
              <a:ext uri="{FF2B5EF4-FFF2-40B4-BE49-F238E27FC236}">
                <a16:creationId xmlns:a16="http://schemas.microsoft.com/office/drawing/2014/main" id="{11005DB8-16B1-0658-6238-6F8313A1464A}"/>
              </a:ext>
            </a:extLst>
          </p:cNvPr>
          <p:cNvSpPr>
            <a:spLocks noGrp="1"/>
          </p:cNvSpPr>
          <p:nvPr>
            <p:ph type="sldNum" sz="quarter" idx="12"/>
          </p:nvPr>
        </p:nvSpPr>
        <p:spPr/>
        <p:txBody>
          <a:bodyPr/>
          <a:lstStyle/>
          <a:p>
            <a:fld id="{AC4DAC86-D943-45DC-86D6-56CCD16C63DC}" type="slidenum">
              <a:rPr lang="en-US" smtClean="0"/>
              <a:pPr/>
              <a:t>7</a:t>
            </a:fld>
            <a:endParaRPr lang="en-US"/>
          </a:p>
        </p:txBody>
      </p:sp>
      <p:sp>
        <p:nvSpPr>
          <p:cNvPr id="6" name="TextBox 5">
            <a:extLst>
              <a:ext uri="{FF2B5EF4-FFF2-40B4-BE49-F238E27FC236}">
                <a16:creationId xmlns:a16="http://schemas.microsoft.com/office/drawing/2014/main" id="{5AC4500E-C543-4E6D-3945-3CA03EF2535A}"/>
              </a:ext>
            </a:extLst>
          </p:cNvPr>
          <p:cNvSpPr txBox="1"/>
          <p:nvPr/>
        </p:nvSpPr>
        <p:spPr>
          <a:xfrm>
            <a:off x="152400" y="136524"/>
            <a:ext cx="11887200" cy="6309420"/>
          </a:xfrm>
          <a:prstGeom prst="rect">
            <a:avLst/>
          </a:prstGeom>
          <a:noFill/>
        </p:spPr>
        <p:txBody>
          <a:bodyPr wrap="square">
            <a:spAutoFit/>
          </a:bodyPr>
          <a:lstStyle/>
          <a:p>
            <a:r>
              <a:rPr lang="en-US" sz="4400" b="1" dirty="0"/>
              <a:t>I TIMOTHY 4:12-16</a:t>
            </a:r>
          </a:p>
          <a:p>
            <a:r>
              <a:rPr lang="en-US" sz="3600" i="1" dirty="0"/>
              <a:t>	Let no man despise thy youth; but be thou an example of the believers, in word, in conversation, in charity, in spirit, in faith, in purity. 13 Till I come, give attendance to reading, to exhortation, to doctrine. 14 Neglect not the gift that is in thee, which was given thee by prophecy, with the laying on of the hands of the presbytery. 15 Meditate upon these things; give thyself wholly to them; that thy profiting may appear to all. 16 Take heed unto thyself, and unto the doctrine; continue in them: for in doing this thou shalt both save thyself, and them that hear thee. </a:t>
            </a:r>
          </a:p>
        </p:txBody>
      </p:sp>
    </p:spTree>
    <p:extLst>
      <p:ext uri="{BB962C8B-B14F-4D97-AF65-F5344CB8AC3E}">
        <p14:creationId xmlns:p14="http://schemas.microsoft.com/office/powerpoint/2010/main" val="1072030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F3BC6-07A3-8932-A5BD-AE9587B7E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B0D92-83DA-AFF2-0912-E406243A5C99}"/>
              </a:ext>
            </a:extLst>
          </p:cNvPr>
          <p:cNvSpPr>
            <a:spLocks noGrp="1"/>
          </p:cNvSpPr>
          <p:nvPr>
            <p:ph type="ctrTitle"/>
          </p:nvPr>
        </p:nvSpPr>
        <p:spPr>
          <a:xfrm>
            <a:off x="3962400" y="1951672"/>
            <a:ext cx="7429500" cy="2057400"/>
          </a:xfrm>
        </p:spPr>
        <p:txBody>
          <a:bodyPr>
            <a:noAutofit/>
          </a:bodyPr>
          <a:lstStyle/>
          <a:p>
            <a:r>
              <a:rPr lang="en-US" sz="6600" cap="none" spc="-150" dirty="0">
                <a:latin typeface="Lucida Calligraphy" panose="03010101010101010101" pitchFamily="66" charset="0"/>
                <a:cs typeface="American Typewriter"/>
              </a:rPr>
              <a:t>Knowledge Shall Increase 3</a:t>
            </a:r>
            <a:br>
              <a:rPr lang="en-US" sz="6600" cap="none" spc="-150" dirty="0">
                <a:latin typeface="Lucida Calligraphy" panose="03010101010101010101" pitchFamily="66" charset="0"/>
                <a:cs typeface="American Typewriter"/>
              </a:rPr>
            </a:br>
            <a:r>
              <a:rPr lang="en-US" sz="4800" cap="none" spc="-300" dirty="0">
                <a:latin typeface="+mn-lt"/>
                <a:cs typeface="American Typewriter"/>
              </a:rPr>
              <a:t>The Golden Age</a:t>
            </a:r>
            <a:br>
              <a:rPr lang="en-US" sz="2000" cap="none" spc="-150" dirty="0">
                <a:latin typeface="+mn-lt"/>
                <a:cs typeface="American Typewriter"/>
              </a:rPr>
            </a:br>
            <a:endParaRPr lang="en-US" sz="3600" i="1" cap="none" spc="-150" dirty="0">
              <a:latin typeface="Lucida Calligraphy" panose="03010101010101010101" pitchFamily="66" charset="0"/>
              <a:cs typeface="American Typewriter"/>
            </a:endParaRPr>
          </a:p>
        </p:txBody>
      </p:sp>
      <p:sp>
        <p:nvSpPr>
          <p:cNvPr id="5" name="Rectangle 4">
            <a:extLst>
              <a:ext uri="{FF2B5EF4-FFF2-40B4-BE49-F238E27FC236}">
                <a16:creationId xmlns:a16="http://schemas.microsoft.com/office/drawing/2014/main" id="{208A784F-268A-C622-E657-7E48625B386E}"/>
              </a:ext>
            </a:extLst>
          </p:cNvPr>
          <p:cNvSpPr/>
          <p:nvPr/>
        </p:nvSpPr>
        <p:spPr>
          <a:xfrm>
            <a:off x="3886200" y="4114800"/>
            <a:ext cx="8001000" cy="1815882"/>
          </a:xfrm>
          <a:prstGeom prst="rect">
            <a:avLst/>
          </a:prstGeom>
        </p:spPr>
        <p:txBody>
          <a:bodyPr wrap="square">
            <a:spAutoFit/>
          </a:bodyPr>
          <a:lstStyle/>
          <a:p>
            <a:pPr algn="ctr"/>
            <a:r>
              <a:rPr lang="en-US" sz="2400" b="1" dirty="0"/>
              <a:t>James 1:17-25</a:t>
            </a:r>
          </a:p>
          <a:p>
            <a:pPr algn="ctr"/>
            <a:r>
              <a:rPr lang="en-US" sz="2200" i="1" dirty="0"/>
              <a:t> Every good gift and every perfect gift is from above, and cometh down from the Father of lights, with whom is no variableness, neither shadow of turning. 18 Of his own will begat he us with the word of truth, that we should be a kind of </a:t>
            </a:r>
            <a:r>
              <a:rPr lang="en-US" sz="2200" i="1" dirty="0" err="1"/>
              <a:t>firstfruits</a:t>
            </a:r>
            <a:r>
              <a:rPr lang="en-US" sz="2200" i="1" dirty="0"/>
              <a:t> of his creatures. </a:t>
            </a:r>
          </a:p>
        </p:txBody>
      </p:sp>
      <p:pic>
        <p:nvPicPr>
          <p:cNvPr id="4" name="Picture 3">
            <a:extLst>
              <a:ext uri="{FF2B5EF4-FFF2-40B4-BE49-F238E27FC236}">
                <a16:creationId xmlns:a16="http://schemas.microsoft.com/office/drawing/2014/main" id="{DA58CAFB-6D80-0E6F-1B17-22D0059855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44"/>
            <a:ext cx="3657600" cy="6400800"/>
          </a:xfrm>
          <a:prstGeom prst="rect">
            <a:avLst/>
          </a:prstGeom>
        </p:spPr>
      </p:pic>
    </p:spTree>
    <p:extLst>
      <p:ext uri="{BB962C8B-B14F-4D97-AF65-F5344CB8AC3E}">
        <p14:creationId xmlns:p14="http://schemas.microsoft.com/office/powerpoint/2010/main" val="302213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8702E9-8B80-0BE3-FDB7-519127781AFD}"/>
              </a:ext>
            </a:extLst>
          </p:cNvPr>
          <p:cNvSpPr>
            <a:spLocks noGrp="1"/>
          </p:cNvSpPr>
          <p:nvPr>
            <p:ph type="dt" sz="half" idx="10"/>
          </p:nvPr>
        </p:nvSpPr>
        <p:spPr/>
        <p:txBody>
          <a:bodyPr/>
          <a:lstStyle/>
          <a:p>
            <a:r>
              <a:rPr lang="en-US"/>
              <a:t>11/09/2025</a:t>
            </a:r>
          </a:p>
        </p:txBody>
      </p:sp>
      <p:sp>
        <p:nvSpPr>
          <p:cNvPr id="4" name="Footer Placeholder 3">
            <a:extLst>
              <a:ext uri="{FF2B5EF4-FFF2-40B4-BE49-F238E27FC236}">
                <a16:creationId xmlns:a16="http://schemas.microsoft.com/office/drawing/2014/main" id="{5B1CB183-737B-B3A6-48F3-10BA6C692D4D}"/>
              </a:ext>
            </a:extLst>
          </p:cNvPr>
          <p:cNvSpPr>
            <a:spLocks noGrp="1"/>
          </p:cNvSpPr>
          <p:nvPr>
            <p:ph type="ftr" sz="quarter" idx="11"/>
          </p:nvPr>
        </p:nvSpPr>
        <p:spPr/>
        <p:txBody>
          <a:bodyPr/>
          <a:lstStyle/>
          <a:p>
            <a:r>
              <a:rPr lang="en-US"/>
              <a:t>The Better Knowledge 3</a:t>
            </a:r>
          </a:p>
        </p:txBody>
      </p:sp>
      <p:sp>
        <p:nvSpPr>
          <p:cNvPr id="5" name="Slide Number Placeholder 4">
            <a:extLst>
              <a:ext uri="{FF2B5EF4-FFF2-40B4-BE49-F238E27FC236}">
                <a16:creationId xmlns:a16="http://schemas.microsoft.com/office/drawing/2014/main" id="{35CD1ED8-2A9F-C456-BC44-65869912A721}"/>
              </a:ext>
            </a:extLst>
          </p:cNvPr>
          <p:cNvSpPr>
            <a:spLocks noGrp="1"/>
          </p:cNvSpPr>
          <p:nvPr>
            <p:ph type="sldNum" sz="quarter" idx="12"/>
          </p:nvPr>
        </p:nvSpPr>
        <p:spPr/>
        <p:txBody>
          <a:bodyPr/>
          <a:lstStyle/>
          <a:p>
            <a:fld id="{AC4DAC86-D943-45DC-86D6-56CCD16C63DC}" type="slidenum">
              <a:rPr lang="en-US" smtClean="0"/>
              <a:pPr/>
              <a:t>9</a:t>
            </a:fld>
            <a:endParaRPr lang="en-US"/>
          </a:p>
        </p:txBody>
      </p:sp>
      <p:sp>
        <p:nvSpPr>
          <p:cNvPr id="8" name="TextBox 7">
            <a:extLst>
              <a:ext uri="{FF2B5EF4-FFF2-40B4-BE49-F238E27FC236}">
                <a16:creationId xmlns:a16="http://schemas.microsoft.com/office/drawing/2014/main" id="{8C71676F-66D1-0ADD-E14C-75E7D42D050C}"/>
              </a:ext>
            </a:extLst>
          </p:cNvPr>
          <p:cNvSpPr txBox="1"/>
          <p:nvPr/>
        </p:nvSpPr>
        <p:spPr>
          <a:xfrm>
            <a:off x="152400" y="136524"/>
            <a:ext cx="11887200" cy="6309420"/>
          </a:xfrm>
          <a:prstGeom prst="rect">
            <a:avLst/>
          </a:prstGeom>
          <a:noFill/>
        </p:spPr>
        <p:txBody>
          <a:bodyPr wrap="square">
            <a:spAutoFit/>
          </a:bodyPr>
          <a:lstStyle/>
          <a:p>
            <a:r>
              <a:rPr lang="en-US" sz="4400" b="1" dirty="0"/>
              <a:t>HEALING.AND.WHAT.SICKNESS.IS </a:t>
            </a:r>
            <a:r>
              <a:rPr lang="en-US" sz="3600" dirty="0"/>
              <a:t>50-0808</a:t>
            </a:r>
            <a:endParaRPr lang="en-US" sz="3600" b="1" dirty="0"/>
          </a:p>
          <a:p>
            <a:r>
              <a:rPr lang="en-US" sz="3600" dirty="0"/>
              <a:t>	3 And it does not yet appear what we shall be… for we shall see Him as He is, free from sickness, free from pain. God, that glorious day of redemption is coming; for all nature is groaning for that day.</a:t>
            </a:r>
          </a:p>
          <a:p>
            <a:r>
              <a:rPr lang="en-US" sz="3600" dirty="0"/>
              <a:t>	Now, we're on the very threshold of the door to break forth into that </a:t>
            </a:r>
            <a:r>
              <a:rPr lang="en-US" sz="3600" b="1" u="sng" dirty="0"/>
              <a:t>great golden age</a:t>
            </a:r>
            <a:r>
              <a:rPr lang="en-US" sz="3600" b="1" dirty="0"/>
              <a:t> </a:t>
            </a:r>
            <a:r>
              <a:rPr lang="en-US" sz="3600" dirty="0"/>
              <a:t>that all the prophets has spoke of. Signs and wonders has been wrought by Thy servants throughout the land to turn the people back to a knowledge of the Presence of Jehovah God in our midst. 							</a:t>
            </a:r>
          </a:p>
        </p:txBody>
      </p:sp>
    </p:spTree>
    <p:extLst>
      <p:ext uri="{BB962C8B-B14F-4D97-AF65-F5344CB8AC3E}">
        <p14:creationId xmlns:p14="http://schemas.microsoft.com/office/powerpoint/2010/main" val="192784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11798</TotalTime>
  <Words>5649</Words>
  <Application>Microsoft Office PowerPoint</Application>
  <PresentationFormat>Widescreen</PresentationFormat>
  <Paragraphs>384</Paragraphs>
  <Slides>69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ＭＳ ゴシック</vt:lpstr>
      <vt:lpstr>American Typewriter</vt:lpstr>
      <vt:lpstr>Aptos</vt:lpstr>
      <vt:lpstr>Arial</vt:lpstr>
      <vt:lpstr>Calibri</vt:lpstr>
      <vt:lpstr>Cambria</vt:lpstr>
      <vt:lpstr>Candara</vt:lpstr>
      <vt:lpstr>Eras Medium ITC</vt:lpstr>
      <vt:lpstr>Google Sans</vt:lpstr>
      <vt:lpstr>Lucida Calligraphy</vt:lpstr>
      <vt:lpstr>system-ui</vt:lpstr>
      <vt:lpstr>Wingdings 2</vt:lpstr>
      <vt:lpstr>Horizon</vt:lpstr>
      <vt:lpstr>Knowledge Shall Increase 3 The Golden Age </vt:lpstr>
      <vt:lpstr>Birthdays &amp; Anniversaries</vt:lpstr>
      <vt:lpstr>Monrovia, Liberia</vt:lpstr>
      <vt:lpstr>Kazakhstan  July 2005</vt:lpstr>
      <vt:lpstr>PowerPoint Presentation</vt:lpstr>
      <vt:lpstr>PowerPoint Presentation</vt:lpstr>
      <vt:lpstr>PowerPoint Presentation</vt:lpstr>
      <vt:lpstr>Knowledge Shall Increase 3 The Golden 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506</cp:revision>
  <dcterms:created xsi:type="dcterms:W3CDTF">2009-06-03T16:35:28Z</dcterms:created>
  <dcterms:modified xsi:type="dcterms:W3CDTF">2025-11-09T16:11:09Z</dcterms:modified>
</cp:coreProperties>
</file>