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4"/>
  </p:sldMasterIdLst>
  <p:notesMasterIdLst>
    <p:notesMasterId r:id="rId46"/>
  </p:notesMasterIdLst>
  <p:sldIdLst>
    <p:sldId id="713" r:id="rId5"/>
    <p:sldId id="947" r:id="rId6"/>
    <p:sldId id="1884" r:id="rId7"/>
    <p:sldId id="1885" r:id="rId8"/>
    <p:sldId id="1839" r:id="rId9"/>
    <p:sldId id="1886" r:id="rId10"/>
    <p:sldId id="1887" r:id="rId11"/>
    <p:sldId id="1888" r:id="rId12"/>
    <p:sldId id="1889" r:id="rId13"/>
    <p:sldId id="1800" r:id="rId14"/>
    <p:sldId id="1880" r:id="rId15"/>
    <p:sldId id="1860" r:id="rId16"/>
    <p:sldId id="1881" r:id="rId17"/>
    <p:sldId id="1861" r:id="rId18"/>
    <p:sldId id="1912" r:id="rId19"/>
    <p:sldId id="1882" r:id="rId20"/>
    <p:sldId id="1846" r:id="rId21"/>
    <p:sldId id="1895" r:id="rId22"/>
    <p:sldId id="1894" r:id="rId23"/>
    <p:sldId id="1896" r:id="rId24"/>
    <p:sldId id="1897" r:id="rId25"/>
    <p:sldId id="1899" r:id="rId26"/>
    <p:sldId id="1898" r:id="rId27"/>
    <p:sldId id="1900" r:id="rId28"/>
    <p:sldId id="1904" r:id="rId29"/>
    <p:sldId id="1891" r:id="rId30"/>
    <p:sldId id="1892" r:id="rId31"/>
    <p:sldId id="1883" r:id="rId32"/>
    <p:sldId id="1853" r:id="rId33"/>
    <p:sldId id="1879" r:id="rId34"/>
    <p:sldId id="1878" r:id="rId35"/>
    <p:sldId id="1910" r:id="rId36"/>
    <p:sldId id="1890" r:id="rId37"/>
    <p:sldId id="1901" r:id="rId38"/>
    <p:sldId id="1903" r:id="rId39"/>
    <p:sldId id="1905" r:id="rId40"/>
    <p:sldId id="1906" r:id="rId41"/>
    <p:sldId id="1907" r:id="rId42"/>
    <p:sldId id="1908" r:id="rId43"/>
    <p:sldId id="1909" r:id="rId44"/>
    <p:sldId id="191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8" autoAdjust="0"/>
    <p:restoredTop sz="58372" autoAdjust="0"/>
  </p:normalViewPr>
  <p:slideViewPr>
    <p:cSldViewPr snapToGrid="0">
      <p:cViewPr varScale="1">
        <p:scale>
          <a:sx n="78" d="100"/>
          <a:sy n="78" d="100"/>
        </p:scale>
        <p:origin x="16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1DD12-E86B-4156-B39F-30F464D3D858}"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E9696-343B-4076-B822-3376A708CABC}" type="slidenum">
              <a:rPr lang="en-US" smtClean="0"/>
              <a:t>‹#›</a:t>
            </a:fld>
            <a:endParaRPr lang="en-US"/>
          </a:p>
        </p:txBody>
      </p:sp>
    </p:spTree>
    <p:extLst>
      <p:ext uri="{BB962C8B-B14F-4D97-AF65-F5344CB8AC3E}">
        <p14:creationId xmlns:p14="http://schemas.microsoft.com/office/powerpoint/2010/main" val="584435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PSALM 127:3 - 5</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3 Lo, children are an heritage of the LORD: and the fruit of the womb is his reward.</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4 As arrows are in the hand of a mighty man; so are children of the youth.</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5 Happy is the man that hath his quiver full of them: they shall not be ashamed, but they shall speak with the enemies in the gate.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3E9696-343B-4076-B822-3376A708CABC}" type="slidenum">
              <a:rPr lang="en-US" smtClean="0"/>
              <a:t>2</a:t>
            </a:fld>
            <a:endParaRPr lang="en-US"/>
          </a:p>
        </p:txBody>
      </p:sp>
    </p:spTree>
    <p:extLst>
      <p:ext uri="{BB962C8B-B14F-4D97-AF65-F5344CB8AC3E}">
        <p14:creationId xmlns:p14="http://schemas.microsoft.com/office/powerpoint/2010/main" val="293475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AA15A-A84D-38BD-1634-B980078BF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31A27-9575-FE1D-7657-F639E3B71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2604E-7394-5A09-8DAF-724EB45FC55B}"/>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35639152-8A94-21AE-242C-46D7332ABD51}"/>
              </a:ext>
            </a:extLst>
          </p:cNvPr>
          <p:cNvSpPr>
            <a:spLocks noGrp="1"/>
          </p:cNvSpPr>
          <p:nvPr>
            <p:ph type="sldNum" sz="quarter" idx="5"/>
          </p:nvPr>
        </p:nvSpPr>
        <p:spPr/>
        <p:txBody>
          <a:bodyPr/>
          <a:lstStyle/>
          <a:p>
            <a:fld id="{8E3E9696-343B-4076-B822-3376A708CABC}" type="slidenum">
              <a:rPr lang="en-US" smtClean="0"/>
              <a:t>11</a:t>
            </a:fld>
            <a:endParaRPr lang="en-US"/>
          </a:p>
        </p:txBody>
      </p:sp>
    </p:spTree>
    <p:extLst>
      <p:ext uri="{BB962C8B-B14F-4D97-AF65-F5344CB8AC3E}">
        <p14:creationId xmlns:p14="http://schemas.microsoft.com/office/powerpoint/2010/main" val="398612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377216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48AAA-DC67-4C9D-589D-F8045E278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ADACA-AACA-5EBE-894A-C28D73E69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89225-A3B6-15E0-2D01-FE21A0623404}"/>
              </a:ext>
            </a:extLst>
          </p:cNvPr>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CE6C28B-A9ED-EE44-8686-075A3D89A13A}"/>
              </a:ext>
            </a:extLst>
          </p:cNvPr>
          <p:cNvSpPr>
            <a:spLocks noGrp="1"/>
          </p:cNvSpPr>
          <p:nvPr>
            <p:ph type="sldNum" sz="quarter" idx="10"/>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4070895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u="none" kern="100" dirty="0">
                <a:effectLst/>
                <a:latin typeface="Calibri" panose="020F0502020204030204" pitchFamily="34" charset="0"/>
                <a:ea typeface="Calibri" panose="020F0502020204030204" pitchFamily="34" charset="0"/>
                <a:cs typeface="Times New Roman" panose="02020603050405020304" pitchFamily="18" charset="0"/>
              </a:rPr>
              <a:t>The MCD Principle</a:t>
            </a:r>
          </a:p>
          <a:p>
            <a:pPr marL="0" marR="0">
              <a:lnSpc>
                <a:spcPct val="107000"/>
              </a:lnSpc>
              <a:spcBef>
                <a:spcPts val="0"/>
              </a:spcBef>
              <a:spcAft>
                <a:spcPts val="800"/>
              </a:spcAft>
            </a:pPr>
            <a:endParaRPr lang="en-US" sz="1800" b="0"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What is the final goal of parenting?</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Your kids should one day be your brothers and sisters, and good friends in Christ.</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They will be independent of you in the millennium and heaven.</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So the goal is to raise good friends.</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Be their buddy.</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Become their brother or sister in Christ.</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r>
              <a:rPr lang="en-US" sz="1800" b="0" i="0" dirty="0">
                <a:effectLst/>
                <a:latin typeface="UICTFontTextStyleBody"/>
                <a:ea typeface="Times New Roman" panose="02020603050405020304" pitchFamily="18" charset="0"/>
                <a:cs typeface="Times New Roman" panose="02020603050405020304" pitchFamily="18" charset="0"/>
              </a:rPr>
              <a:t>"She needs a buddy, and you’re the one to be her buddy, you and I. We’re her parents.”</a:t>
            </a:r>
            <a:endParaRPr lang="en-US" sz="1800" dirty="0">
              <a:effectLst/>
              <a:latin typeface=".AppleSystemUIFon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b="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2403181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8C32-EBE4-8984-BE2C-A3736E560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5FF2A-C389-9B9C-8195-2131208D1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1925F-737C-436B-3E42-923C236F14EB}"/>
              </a:ext>
            </a:extLst>
          </p:cNvPr>
          <p:cNvSpPr>
            <a:spLocks noGrp="1"/>
          </p:cNvSpPr>
          <p:nvPr>
            <p:ph type="body" idx="1"/>
          </p:nvPr>
        </p:nvSpPr>
        <p:spPr/>
        <p:txBody>
          <a:bodyPr/>
          <a:lstStyle/>
          <a:p>
            <a:pPr marL="0" marR="0">
              <a:lnSpc>
                <a:spcPct val="107000"/>
              </a:lnSpc>
              <a:spcBef>
                <a:spcPts val="0"/>
              </a:spcBef>
              <a:spcAft>
                <a:spcPts val="800"/>
              </a:spcAft>
            </a:pPr>
            <a:r>
              <a:rPr lang="en-US" sz="1800" b="0" u="none" kern="100" dirty="0">
                <a:effectLst/>
                <a:latin typeface="Calibri" panose="020F0502020204030204" pitchFamily="34" charset="0"/>
                <a:ea typeface="Calibri" panose="020F0502020204030204" pitchFamily="34" charset="0"/>
                <a:cs typeface="Times New Roman" panose="02020603050405020304" pitchFamily="18" charset="0"/>
              </a:rPr>
              <a:t>The MCD Principle</a:t>
            </a:r>
          </a:p>
          <a:p>
            <a:pPr marL="0" marR="0">
              <a:lnSpc>
                <a:spcPct val="107000"/>
              </a:lnSpc>
              <a:spcBef>
                <a:spcPts val="0"/>
              </a:spcBef>
              <a:spcAft>
                <a:spcPts val="800"/>
              </a:spcAft>
            </a:pPr>
            <a:endParaRPr lang="en-US" sz="1800" b="0"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What is the final goal of parenting?</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Your kids should one day be your brothers and sisters, and good friends in Christ.</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They will be independent of you in the millennium and heaven.</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So the goal is to raise good friends.</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Be their buddy.</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Become their brother or sister in Christ.</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r>
              <a:rPr lang="en-US" sz="1800" b="0" i="0" dirty="0">
                <a:effectLst/>
                <a:latin typeface="UICTFontTextStyleBody"/>
                <a:ea typeface="Times New Roman" panose="02020603050405020304" pitchFamily="18" charset="0"/>
                <a:cs typeface="Times New Roman" panose="02020603050405020304" pitchFamily="18" charset="0"/>
              </a:rPr>
              <a:t>"She needs a buddy, and you’re the one to be her buddy, you and I. We’re her parents.”</a:t>
            </a:r>
            <a:endParaRPr lang="en-US" sz="1800" dirty="0">
              <a:effectLst/>
              <a:latin typeface=".AppleSystemUIFon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b="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2216856-29F6-5D99-DA68-90AA5C4986E0}"/>
              </a:ext>
            </a:extLst>
          </p:cNvPr>
          <p:cNvSpPr>
            <a:spLocks noGrp="1"/>
          </p:cNvSpPr>
          <p:nvPr>
            <p:ph type="sldNum" sz="quarter" idx="10"/>
          </p:nvPr>
        </p:nvSpPr>
        <p:spPr/>
        <p:txBody>
          <a:bodyPr/>
          <a:lstStyle/>
          <a:p>
            <a:fld id="{01F2A70B-78F2-4DCF-B53B-C990D2FAFB8A}" type="slidenum">
              <a:rPr lang="en-US" smtClean="0"/>
              <a:t>15</a:t>
            </a:fld>
            <a:endParaRPr lang="en-US"/>
          </a:p>
        </p:txBody>
      </p:sp>
    </p:spTree>
    <p:extLst>
      <p:ext uri="{BB962C8B-B14F-4D97-AF65-F5344CB8AC3E}">
        <p14:creationId xmlns:p14="http://schemas.microsoft.com/office/powerpoint/2010/main" val="307248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444EB-B377-22E1-6739-4340BCD7E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0F8EE-92A0-D63F-1BA1-81B90D985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E65C7-E68A-9B83-8A00-ED6DB85C5D7A}"/>
              </a:ext>
            </a:extLst>
          </p:cNvPr>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07D94B6-501C-062B-EE6A-0566BEF35AB1}"/>
              </a:ext>
            </a:extLst>
          </p:cNvPr>
          <p:cNvSpPr>
            <a:spLocks noGrp="1"/>
          </p:cNvSpPr>
          <p:nvPr>
            <p:ph type="sldNum" sz="quarter" idx="10"/>
          </p:nvPr>
        </p:nvSpPr>
        <p:spPr/>
        <p:txBody>
          <a:bodyPr/>
          <a:lstStyle/>
          <a:p>
            <a:fld id="{01F2A70B-78F2-4DCF-B53B-C990D2FAFB8A}" type="slidenum">
              <a:rPr lang="en-US" smtClean="0"/>
              <a:t>16</a:t>
            </a:fld>
            <a:endParaRPr lang="en-US"/>
          </a:p>
        </p:txBody>
      </p:sp>
    </p:spTree>
    <p:extLst>
      <p:ext uri="{BB962C8B-B14F-4D97-AF65-F5344CB8AC3E}">
        <p14:creationId xmlns:p14="http://schemas.microsoft.com/office/powerpoint/2010/main" val="402851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Being friends with our kids needs some thoughts. </a:t>
            </a:r>
            <a:r>
              <a:rPr lang="en-US" sz="1800" dirty="0">
                <a:effectLst/>
                <a:latin typeface="UICTFontTextStyleBody"/>
                <a:ea typeface="Times New Roman" panose="02020603050405020304" pitchFamily="18" charset="0"/>
                <a:cs typeface="Times New Roman" panose="02020603050405020304" pitchFamily="18" charset="0"/>
              </a:rPr>
              <a:t> </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342900" marR="0" lvl="0" indent="-342900">
              <a:tabLst>
                <a:tab pos="457200" algn="l"/>
              </a:tabLst>
            </a:pPr>
            <a:r>
              <a:rPr lang="en-US" sz="1800" b="0" i="0" dirty="0">
                <a:effectLst/>
                <a:latin typeface="UICTFontTextStyleBody"/>
                <a:ea typeface="Times New Roman" panose="02020603050405020304" pitchFamily="18" charset="0"/>
                <a:cs typeface="Times New Roman" panose="02020603050405020304" pitchFamily="18" charset="0"/>
              </a:rPr>
              <a:t>This is godly friendship.</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Less video game style.</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IOW, if you are an immature parent, the friendship you are drawing them into is not one of maturity, and not what we mean.</a:t>
            </a:r>
            <a:endParaRPr lang="en-US" sz="1800" dirty="0">
              <a:effectLst/>
              <a:latin typeface=".AppleSystemUIFon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1F2A70B-78F2-4DCF-B53B-C990D2FAFB8A}" type="slidenum">
              <a:rPr lang="en-US" smtClean="0"/>
              <a:t>17</a:t>
            </a:fld>
            <a:endParaRPr lang="en-US"/>
          </a:p>
        </p:txBody>
      </p:sp>
    </p:spTree>
    <p:extLst>
      <p:ext uri="{BB962C8B-B14F-4D97-AF65-F5344CB8AC3E}">
        <p14:creationId xmlns:p14="http://schemas.microsoft.com/office/powerpoint/2010/main" val="301879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CBF4-16BD-CDFF-154A-DB88CBF67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24CF5-5586-C50B-85BD-2B511E2D6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A7842-7442-01E7-C89D-C39264431476}"/>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64-0830E  Q and A #4</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390. Brother Branham, what achievement should we let our </a:t>
            </a:r>
            <a:r>
              <a:rPr lang="en-US" sz="1800" dirty="0" err="1">
                <a:effectLst/>
                <a:latin typeface=".AppleSystemUIFont"/>
                <a:ea typeface="Times New Roman" panose="02020603050405020304" pitchFamily="18" charset="0"/>
                <a:cs typeface="Times New Roman" panose="02020603050405020304" pitchFamily="18" charset="0"/>
              </a:rPr>
              <a:t>preteenage</a:t>
            </a:r>
            <a:r>
              <a:rPr lang="en-US" sz="1800" dirty="0">
                <a:effectLst/>
                <a:latin typeface=".AppleSystemUIFont"/>
                <a:ea typeface="Times New Roman" panose="02020603050405020304" pitchFamily="18" charset="0"/>
                <a:cs typeface="Times New Roman" panose="02020603050405020304" pitchFamily="18" charset="0"/>
              </a:rPr>
              <a:t> children participate in? (I beg your pardon, it's)--what activities should our preteen children anticipate-- participate in. Also, how should we go about helping them select their associates?</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Keep them in Christian company as long as you possibly can. Keep them with... If it's a girl, keep her with Christian girls; Christian boys, vice versa. If she's old enough to go with a boy, see that she keeps with the right kind of boy. Discourage her to any boy otherwise, or boy to a girl. If she's going with an unbeliever, try to encourage her to go with a believer, and vice versa. Make your home nice. Make your home a place where your daughter or son will not be ashamed to bring their company before their father and mother, and into their house; and make home so happy that they'll be pleased in their home to stay there.</a:t>
            </a:r>
          </a:p>
          <a:p>
            <a:pPr marL="0" marR="0"/>
            <a:r>
              <a:rPr lang="en-US" sz="1800" dirty="0" err="1">
                <a:effectLst/>
                <a:latin typeface=".AppleSystemUIFont"/>
                <a:ea typeface="Times New Roman" panose="02020603050405020304" pitchFamily="18" charset="0"/>
                <a:cs typeface="Times New Roman" panose="02020603050405020304" pitchFamily="18" charset="0"/>
              </a:rPr>
              <a:t>Oooh</a:t>
            </a:r>
            <a:r>
              <a:rPr lang="en-US" sz="1800" dirty="0">
                <a:effectLst/>
                <a:latin typeface=".AppleSystemUIFont"/>
                <a:ea typeface="Times New Roman" panose="02020603050405020304" pitchFamily="18" charset="0"/>
                <a:cs typeface="Times New Roman" panose="02020603050405020304" pitchFamily="18" charset="0"/>
              </a:rPr>
              <a:t>, my, here's seven in a row. I won't go but just a few minutes longer.</a:t>
            </a:r>
          </a:p>
        </p:txBody>
      </p:sp>
      <p:sp>
        <p:nvSpPr>
          <p:cNvPr id="4" name="Slide Number Placeholder 3">
            <a:extLst>
              <a:ext uri="{FF2B5EF4-FFF2-40B4-BE49-F238E27FC236}">
                <a16:creationId xmlns:a16="http://schemas.microsoft.com/office/drawing/2014/main" id="{DFF6F656-1FBB-FF62-B99C-7523667F9990}"/>
              </a:ext>
            </a:extLst>
          </p:cNvPr>
          <p:cNvSpPr>
            <a:spLocks noGrp="1"/>
          </p:cNvSpPr>
          <p:nvPr>
            <p:ph type="sldNum" sz="quarter" idx="10"/>
          </p:nvPr>
        </p:nvSpPr>
        <p:spPr/>
        <p:txBody>
          <a:bodyPr/>
          <a:lstStyle/>
          <a:p>
            <a:fld id="{01F2A70B-78F2-4DCF-B53B-C990D2FAFB8A}" type="slidenum">
              <a:rPr lang="en-US" smtClean="0"/>
              <a:t>18</a:t>
            </a:fld>
            <a:endParaRPr lang="en-US"/>
          </a:p>
        </p:txBody>
      </p:sp>
    </p:spTree>
    <p:extLst>
      <p:ext uri="{BB962C8B-B14F-4D97-AF65-F5344CB8AC3E}">
        <p14:creationId xmlns:p14="http://schemas.microsoft.com/office/powerpoint/2010/main" val="2974890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4B35-D8DE-5E4A-74D6-11221483A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678D2-BBF6-FB01-C47A-8C74476F0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F4A75-972D-205C-7A1F-485B914D2224}"/>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64-0830E  Q and A #4</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390. Brother Branham, what achievement should we let our </a:t>
            </a:r>
            <a:r>
              <a:rPr lang="en-US" sz="1800" dirty="0" err="1">
                <a:effectLst/>
                <a:latin typeface=".AppleSystemUIFont"/>
                <a:ea typeface="Times New Roman" panose="02020603050405020304" pitchFamily="18" charset="0"/>
                <a:cs typeface="Times New Roman" panose="02020603050405020304" pitchFamily="18" charset="0"/>
              </a:rPr>
              <a:t>preteenage</a:t>
            </a:r>
            <a:r>
              <a:rPr lang="en-US" sz="1800" dirty="0">
                <a:effectLst/>
                <a:latin typeface=".AppleSystemUIFont"/>
                <a:ea typeface="Times New Roman" panose="02020603050405020304" pitchFamily="18" charset="0"/>
                <a:cs typeface="Times New Roman" panose="02020603050405020304" pitchFamily="18" charset="0"/>
              </a:rPr>
              <a:t> children participate in? (I beg your pardon, it's)--what activities should our preteen children anticipate-- participate in. Also, how should we go about helping them select their associates?</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Keep them in Christian company as long as you possibly can. Keep them with... If it's a girl, keep her with Christian girls; Christian boys, vice versa. If she's old enough to go with a boy, see that she keeps with the right kind of boy. Discourage her to any boy otherwise, or boy to a girl. If she's going with an unbeliever, try to encourage her to go with a believer, and vice versa. Make your home nice. Make your home a place where your daughter or son will not be ashamed to bring their company before their father and mother, and into their house; and make home so happy that they'll be pleased in their home to stay there.</a:t>
            </a:r>
          </a:p>
          <a:p>
            <a:pPr marL="0" marR="0"/>
            <a:r>
              <a:rPr lang="en-US" sz="1800" dirty="0" err="1">
                <a:effectLst/>
                <a:latin typeface=".AppleSystemUIFont"/>
                <a:ea typeface="Times New Roman" panose="02020603050405020304" pitchFamily="18" charset="0"/>
                <a:cs typeface="Times New Roman" panose="02020603050405020304" pitchFamily="18" charset="0"/>
              </a:rPr>
              <a:t>Oooh</a:t>
            </a:r>
            <a:r>
              <a:rPr lang="en-US" sz="1800" dirty="0">
                <a:effectLst/>
                <a:latin typeface=".AppleSystemUIFont"/>
                <a:ea typeface="Times New Roman" panose="02020603050405020304" pitchFamily="18" charset="0"/>
                <a:cs typeface="Times New Roman" panose="02020603050405020304" pitchFamily="18" charset="0"/>
              </a:rPr>
              <a:t>, my, here's seven in a row. I won't go but just a few minutes longer.</a:t>
            </a:r>
          </a:p>
        </p:txBody>
      </p:sp>
      <p:sp>
        <p:nvSpPr>
          <p:cNvPr id="4" name="Slide Number Placeholder 3">
            <a:extLst>
              <a:ext uri="{FF2B5EF4-FFF2-40B4-BE49-F238E27FC236}">
                <a16:creationId xmlns:a16="http://schemas.microsoft.com/office/drawing/2014/main" id="{522FB592-5794-9305-244A-CD48D69BDFCD}"/>
              </a:ext>
            </a:extLst>
          </p:cNvPr>
          <p:cNvSpPr>
            <a:spLocks noGrp="1"/>
          </p:cNvSpPr>
          <p:nvPr>
            <p:ph type="sldNum" sz="quarter" idx="10"/>
          </p:nvPr>
        </p:nvSpPr>
        <p:spPr/>
        <p:txBody>
          <a:bodyPr/>
          <a:lstStyle/>
          <a:p>
            <a:fld id="{01F2A70B-78F2-4DCF-B53B-C990D2FAFB8A}" type="slidenum">
              <a:rPr lang="en-US" smtClean="0"/>
              <a:t>19</a:t>
            </a:fld>
            <a:endParaRPr lang="en-US"/>
          </a:p>
        </p:txBody>
      </p:sp>
    </p:spTree>
    <p:extLst>
      <p:ext uri="{BB962C8B-B14F-4D97-AF65-F5344CB8AC3E}">
        <p14:creationId xmlns:p14="http://schemas.microsoft.com/office/powerpoint/2010/main" val="137676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A685-98B0-1F19-558B-A6005C1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B1BFA-16D3-8030-C560-90DBDC079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9FA45-F74A-6B1E-6C79-85A2F8EDD1A4}"/>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64-0830E  Q and A #4</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390. Brother Branham, what achievement should we let our </a:t>
            </a:r>
            <a:r>
              <a:rPr lang="en-US" sz="1800" dirty="0" err="1">
                <a:effectLst/>
                <a:latin typeface=".AppleSystemUIFont"/>
                <a:ea typeface="Times New Roman" panose="02020603050405020304" pitchFamily="18" charset="0"/>
                <a:cs typeface="Times New Roman" panose="02020603050405020304" pitchFamily="18" charset="0"/>
              </a:rPr>
              <a:t>preteenage</a:t>
            </a:r>
            <a:r>
              <a:rPr lang="en-US" sz="1800" dirty="0">
                <a:effectLst/>
                <a:latin typeface=".AppleSystemUIFont"/>
                <a:ea typeface="Times New Roman" panose="02020603050405020304" pitchFamily="18" charset="0"/>
                <a:cs typeface="Times New Roman" panose="02020603050405020304" pitchFamily="18" charset="0"/>
              </a:rPr>
              <a:t> children participate in? (I beg your pardon, it's)--what activities should our preteen children anticipate-- participate in. Also, how should we go about helping them select their associates?</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Keep them in Christian company as long as you possibly can. Keep them with... If it's a girl, keep her with Christian girls; Christian boys, vice versa. If she's old enough to go with a boy, see that she keeps with the right kind of boy. Discourage her to any boy otherwise, or boy to a girl. If she's going with an unbeliever, try to encourage her to go with a believer, and vice versa. Make your home nice. Make your home a place where your daughter or son will not be ashamed to bring their company before their father and mother, and into their house; and make home so happy that they'll be pleased in their home to stay there.</a:t>
            </a:r>
          </a:p>
          <a:p>
            <a:pPr marL="0" marR="0"/>
            <a:r>
              <a:rPr lang="en-US" sz="1800" dirty="0" err="1">
                <a:effectLst/>
                <a:latin typeface=".AppleSystemUIFont"/>
                <a:ea typeface="Times New Roman" panose="02020603050405020304" pitchFamily="18" charset="0"/>
                <a:cs typeface="Times New Roman" panose="02020603050405020304" pitchFamily="18" charset="0"/>
              </a:rPr>
              <a:t>Oooh</a:t>
            </a:r>
            <a:r>
              <a:rPr lang="en-US" sz="1800" dirty="0">
                <a:effectLst/>
                <a:latin typeface=".AppleSystemUIFont"/>
                <a:ea typeface="Times New Roman" panose="02020603050405020304" pitchFamily="18" charset="0"/>
                <a:cs typeface="Times New Roman" panose="02020603050405020304" pitchFamily="18" charset="0"/>
              </a:rPr>
              <a:t>, my, here's seven in a row. I won't go but just a few minutes longer.</a:t>
            </a:r>
          </a:p>
        </p:txBody>
      </p:sp>
      <p:sp>
        <p:nvSpPr>
          <p:cNvPr id="4" name="Slide Number Placeholder 3">
            <a:extLst>
              <a:ext uri="{FF2B5EF4-FFF2-40B4-BE49-F238E27FC236}">
                <a16:creationId xmlns:a16="http://schemas.microsoft.com/office/drawing/2014/main" id="{D7036DC5-C31E-68AF-A936-D1BD5EB8CE8B}"/>
              </a:ext>
            </a:extLst>
          </p:cNvPr>
          <p:cNvSpPr>
            <a:spLocks noGrp="1"/>
          </p:cNvSpPr>
          <p:nvPr>
            <p:ph type="sldNum" sz="quarter" idx="10"/>
          </p:nvPr>
        </p:nvSpPr>
        <p:spPr/>
        <p:txBody>
          <a:bodyPr/>
          <a:lstStyle/>
          <a:p>
            <a:fld id="{01F2A70B-78F2-4DCF-B53B-C990D2FAFB8A}" type="slidenum">
              <a:rPr lang="en-US" smtClean="0"/>
              <a:t>20</a:t>
            </a:fld>
            <a:endParaRPr lang="en-US"/>
          </a:p>
        </p:txBody>
      </p:sp>
    </p:spTree>
    <p:extLst>
      <p:ext uri="{BB962C8B-B14F-4D97-AF65-F5344CB8AC3E}">
        <p14:creationId xmlns:p14="http://schemas.microsoft.com/office/powerpoint/2010/main" val="265474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EB0AA-ED85-1687-3BFC-98C49BD70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CBFC4-5E35-1BC9-7055-A148CB955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A6B8C-4131-7D5F-8D21-B693F83BAF80}"/>
              </a:ext>
            </a:extLst>
          </p:cNvPr>
          <p:cNvSpPr>
            <a:spLocks noGrp="1"/>
          </p:cNvSpPr>
          <p:nvPr>
            <p:ph type="body" idx="1"/>
          </p:nvPr>
        </p:nvSpPr>
        <p:spPr/>
        <p:txBody>
          <a:bodyPr/>
          <a:lstStyle/>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PSALM 127:3 - 5</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3 Lo, children are an heritage of the LORD: and the fruit of the womb is his reward.</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4 As arrows are in the hand of a mighty man; so are children of the youth.</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5 Happy is the man that hath his quiver full of them: they shall not be ashamed, but they shall speak with the enemies in the gate.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B85A4DD-D045-0239-EEF0-3B374C22D680}"/>
              </a:ext>
            </a:extLst>
          </p:cNvPr>
          <p:cNvSpPr>
            <a:spLocks noGrp="1"/>
          </p:cNvSpPr>
          <p:nvPr>
            <p:ph type="sldNum" sz="quarter" idx="5"/>
          </p:nvPr>
        </p:nvSpPr>
        <p:spPr/>
        <p:txBody>
          <a:bodyPr/>
          <a:lstStyle/>
          <a:p>
            <a:fld id="{8E3E9696-343B-4076-B822-3376A708CABC}" type="slidenum">
              <a:rPr lang="en-US" smtClean="0"/>
              <a:t>3</a:t>
            </a:fld>
            <a:endParaRPr lang="en-US"/>
          </a:p>
        </p:txBody>
      </p:sp>
    </p:spTree>
    <p:extLst>
      <p:ext uri="{BB962C8B-B14F-4D97-AF65-F5344CB8AC3E}">
        <p14:creationId xmlns:p14="http://schemas.microsoft.com/office/powerpoint/2010/main" val="938085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F43F3-35A9-6A18-9378-6CF9A7499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1B2E0-8412-C2D9-61A6-0971BEEDD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446B3-79C0-1E87-CE92-D23BA5BDEE5A}"/>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64-0830E  Q and A #4</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390. Brother Branham, what achievement should we let our </a:t>
            </a:r>
            <a:r>
              <a:rPr lang="en-US" sz="1800" dirty="0" err="1">
                <a:effectLst/>
                <a:latin typeface=".AppleSystemUIFont"/>
                <a:ea typeface="Times New Roman" panose="02020603050405020304" pitchFamily="18" charset="0"/>
                <a:cs typeface="Times New Roman" panose="02020603050405020304" pitchFamily="18" charset="0"/>
              </a:rPr>
              <a:t>preteenage</a:t>
            </a:r>
            <a:r>
              <a:rPr lang="en-US" sz="1800" dirty="0">
                <a:effectLst/>
                <a:latin typeface=".AppleSystemUIFont"/>
                <a:ea typeface="Times New Roman" panose="02020603050405020304" pitchFamily="18" charset="0"/>
                <a:cs typeface="Times New Roman" panose="02020603050405020304" pitchFamily="18" charset="0"/>
              </a:rPr>
              <a:t> children participate in? (I beg your pardon, it's)--what activities should our preteen children anticipate-- participate in. Also, how should we go about helping them select their associates?</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Keep them in Christian company as long as you possibly can. Keep them with... If it's a girl, keep her with Christian girls; Christian boys, vice versa. If she's old enough to go with a boy, see that she keeps with the right kind of boy. Discourage her to any boy otherwise, or boy to a girl. If she's going with an unbeliever, try to encourage her to go with a believer, and vice versa. Make your home nice. Make your home a place where your daughter or son will not be ashamed to bring their company before their father and mother, and into their house; and make home so happy that they'll be pleased in their home to stay there.</a:t>
            </a:r>
          </a:p>
          <a:p>
            <a:pPr marL="0" marR="0"/>
            <a:r>
              <a:rPr lang="en-US" sz="1800" dirty="0" err="1">
                <a:effectLst/>
                <a:latin typeface=".AppleSystemUIFont"/>
                <a:ea typeface="Times New Roman" panose="02020603050405020304" pitchFamily="18" charset="0"/>
                <a:cs typeface="Times New Roman" panose="02020603050405020304" pitchFamily="18" charset="0"/>
              </a:rPr>
              <a:t>Oooh</a:t>
            </a:r>
            <a:r>
              <a:rPr lang="en-US" sz="1800" dirty="0">
                <a:effectLst/>
                <a:latin typeface=".AppleSystemUIFont"/>
                <a:ea typeface="Times New Roman" panose="02020603050405020304" pitchFamily="18" charset="0"/>
                <a:cs typeface="Times New Roman" panose="02020603050405020304" pitchFamily="18" charset="0"/>
              </a:rPr>
              <a:t>, my, here's seven in a row. I won't go but just a few minutes longer.</a:t>
            </a:r>
          </a:p>
        </p:txBody>
      </p:sp>
      <p:sp>
        <p:nvSpPr>
          <p:cNvPr id="4" name="Slide Number Placeholder 3">
            <a:extLst>
              <a:ext uri="{FF2B5EF4-FFF2-40B4-BE49-F238E27FC236}">
                <a16:creationId xmlns:a16="http://schemas.microsoft.com/office/drawing/2014/main" id="{913702F1-68D8-5098-0803-BC8F3FEE78BC}"/>
              </a:ext>
            </a:extLst>
          </p:cNvPr>
          <p:cNvSpPr>
            <a:spLocks noGrp="1"/>
          </p:cNvSpPr>
          <p:nvPr>
            <p:ph type="sldNum" sz="quarter" idx="10"/>
          </p:nvPr>
        </p:nvSpPr>
        <p:spPr/>
        <p:txBody>
          <a:bodyPr/>
          <a:lstStyle/>
          <a:p>
            <a:fld id="{01F2A70B-78F2-4DCF-B53B-C990D2FAFB8A}" type="slidenum">
              <a:rPr lang="en-US" smtClean="0"/>
              <a:t>21</a:t>
            </a:fld>
            <a:endParaRPr lang="en-US"/>
          </a:p>
        </p:txBody>
      </p:sp>
    </p:spTree>
    <p:extLst>
      <p:ext uri="{BB962C8B-B14F-4D97-AF65-F5344CB8AC3E}">
        <p14:creationId xmlns:p14="http://schemas.microsoft.com/office/powerpoint/2010/main" val="2577132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B737B-3B89-0BA2-9AA0-6F69403A6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7AC9B-80D8-220D-77AF-7ABF5440F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84DF5-118D-98BC-8FAD-C523A1E94593}"/>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64-0830E  Q and A #4</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390. Brother Branham, what achievement should we let our </a:t>
            </a:r>
            <a:r>
              <a:rPr lang="en-US" sz="1800" dirty="0" err="1">
                <a:effectLst/>
                <a:latin typeface=".AppleSystemUIFont"/>
                <a:ea typeface="Times New Roman" panose="02020603050405020304" pitchFamily="18" charset="0"/>
                <a:cs typeface="Times New Roman" panose="02020603050405020304" pitchFamily="18" charset="0"/>
              </a:rPr>
              <a:t>preteenage</a:t>
            </a:r>
            <a:r>
              <a:rPr lang="en-US" sz="1800" dirty="0">
                <a:effectLst/>
                <a:latin typeface=".AppleSystemUIFont"/>
                <a:ea typeface="Times New Roman" panose="02020603050405020304" pitchFamily="18" charset="0"/>
                <a:cs typeface="Times New Roman" panose="02020603050405020304" pitchFamily="18" charset="0"/>
              </a:rPr>
              <a:t> children participate in? (I beg your pardon, it's)--what activities should our preteen children anticipate-- participate in. Also, how should we go about helping them select their associates?</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Keep them in Christian company as long as you possibly can. Keep them with... If it's a girl, keep her with Christian girls; Christian boys, vice versa. If she's old enough to go with a boy, see that she keeps with the right kind of boy. Discourage her to any boy otherwise, or boy to a girl. If she's going with an unbeliever, try to encourage her to go with a believer, and vice versa. Make your home nice. Make your home a place where your daughter or son will not be ashamed to bring their company before their father and mother, and into their house; and make home so happy that they'll be pleased in their home to stay there.</a:t>
            </a:r>
          </a:p>
          <a:p>
            <a:pPr marL="0" marR="0"/>
            <a:r>
              <a:rPr lang="en-US" sz="1800" dirty="0" err="1">
                <a:effectLst/>
                <a:latin typeface=".AppleSystemUIFont"/>
                <a:ea typeface="Times New Roman" panose="02020603050405020304" pitchFamily="18" charset="0"/>
                <a:cs typeface="Times New Roman" panose="02020603050405020304" pitchFamily="18" charset="0"/>
              </a:rPr>
              <a:t>Oooh</a:t>
            </a:r>
            <a:r>
              <a:rPr lang="en-US" sz="1800" dirty="0">
                <a:effectLst/>
                <a:latin typeface=".AppleSystemUIFont"/>
                <a:ea typeface="Times New Roman" panose="02020603050405020304" pitchFamily="18" charset="0"/>
                <a:cs typeface="Times New Roman" panose="02020603050405020304" pitchFamily="18" charset="0"/>
              </a:rPr>
              <a:t>, my, here's seven in a row. I won't go but just a few minutes longer.</a:t>
            </a:r>
          </a:p>
        </p:txBody>
      </p:sp>
      <p:sp>
        <p:nvSpPr>
          <p:cNvPr id="4" name="Slide Number Placeholder 3">
            <a:extLst>
              <a:ext uri="{FF2B5EF4-FFF2-40B4-BE49-F238E27FC236}">
                <a16:creationId xmlns:a16="http://schemas.microsoft.com/office/drawing/2014/main" id="{1EBD282C-7F6A-88DD-ABF9-CDF1B060E5F2}"/>
              </a:ext>
            </a:extLst>
          </p:cNvPr>
          <p:cNvSpPr>
            <a:spLocks noGrp="1"/>
          </p:cNvSpPr>
          <p:nvPr>
            <p:ph type="sldNum" sz="quarter" idx="10"/>
          </p:nvPr>
        </p:nvSpPr>
        <p:spPr/>
        <p:txBody>
          <a:bodyPr/>
          <a:lstStyle/>
          <a:p>
            <a:fld id="{01F2A70B-78F2-4DCF-B53B-C990D2FAFB8A}" type="slidenum">
              <a:rPr lang="en-US" smtClean="0"/>
              <a:t>22</a:t>
            </a:fld>
            <a:endParaRPr lang="en-US"/>
          </a:p>
        </p:txBody>
      </p:sp>
    </p:spTree>
    <p:extLst>
      <p:ext uri="{BB962C8B-B14F-4D97-AF65-F5344CB8AC3E}">
        <p14:creationId xmlns:p14="http://schemas.microsoft.com/office/powerpoint/2010/main" val="172743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28BF7-6F16-8228-E1E0-BDBABD345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906EA-38A8-A3BB-BCC7-7D64E0EE1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36D6E-AE99-20F7-7BB0-1180A84C001D}"/>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Why?  Because they’ve become FRIENDS with their parents.  They recognize they are NOT inconveniences!</a:t>
            </a:r>
          </a:p>
        </p:txBody>
      </p:sp>
      <p:sp>
        <p:nvSpPr>
          <p:cNvPr id="4" name="Slide Number Placeholder 3">
            <a:extLst>
              <a:ext uri="{FF2B5EF4-FFF2-40B4-BE49-F238E27FC236}">
                <a16:creationId xmlns:a16="http://schemas.microsoft.com/office/drawing/2014/main" id="{1D234083-BB53-5D95-C13B-7EC26C6BB52C}"/>
              </a:ext>
            </a:extLst>
          </p:cNvPr>
          <p:cNvSpPr>
            <a:spLocks noGrp="1"/>
          </p:cNvSpPr>
          <p:nvPr>
            <p:ph type="sldNum" sz="quarter" idx="10"/>
          </p:nvPr>
        </p:nvSpPr>
        <p:spPr/>
        <p:txBody>
          <a:bodyPr/>
          <a:lstStyle/>
          <a:p>
            <a:fld id="{01F2A70B-78F2-4DCF-B53B-C990D2FAFB8A}" type="slidenum">
              <a:rPr lang="en-US" smtClean="0"/>
              <a:t>23</a:t>
            </a:fld>
            <a:endParaRPr lang="en-US"/>
          </a:p>
        </p:txBody>
      </p:sp>
    </p:spTree>
    <p:extLst>
      <p:ext uri="{BB962C8B-B14F-4D97-AF65-F5344CB8AC3E}">
        <p14:creationId xmlns:p14="http://schemas.microsoft.com/office/powerpoint/2010/main" val="3599628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B6B40-2608-9D2A-64C5-77FFB263C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CC4D8-8AF9-204D-778E-BCAE14AEA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2D8B7-2AEF-07BD-4D7A-2B4665F86BEF}"/>
              </a:ext>
            </a:extLst>
          </p:cNvPr>
          <p:cNvSpPr>
            <a:spLocks noGrp="1"/>
          </p:cNvSpPr>
          <p:nvPr>
            <p:ph type="body" idx="1"/>
          </p:nvPr>
        </p:nvSpPr>
        <p:spPr/>
        <p:txBody>
          <a:bodyPr/>
          <a:lstStyle/>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Connecting with the idea of Christ like as choice and sacrifice, to mold our children into Christ like persons, they are going to progressively need to make choices, and see the results.</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r>
              <a:rPr lang="en-US" sz="1800" b="0" i="0" dirty="0">
                <a:effectLst/>
                <a:latin typeface="UICTFontTextStyleBody"/>
                <a:ea typeface="Times New Roman" panose="02020603050405020304" pitchFamily="18" charset="0"/>
                <a:cs typeface="Times New Roman" panose="02020603050405020304" pitchFamily="18" charset="0"/>
              </a:rPr>
              <a:t>If we over protect from all choice, we hinder their ability to make the fundamental choice.</a:t>
            </a:r>
          </a:p>
          <a:p>
            <a:pPr marL="0" marR="0"/>
            <a:endParaRPr lang="en-US" sz="1800" b="0" i="0" dirty="0">
              <a:effectLst/>
              <a:latin typeface="UICTFontTextStyleBody"/>
              <a:ea typeface="Times New Roman" panose="02020603050405020304" pitchFamily="18" charset="0"/>
              <a:cs typeface="Times New Roman" panose="02020603050405020304" pitchFamily="18" charset="0"/>
            </a:endParaRPr>
          </a:p>
          <a:p>
            <a:pPr marL="0" marR="0"/>
            <a:r>
              <a:rPr lang="en-US" sz="1800" b="0" i="0" dirty="0">
                <a:effectLst/>
                <a:latin typeface="UICTFontTextStyleBody"/>
                <a:ea typeface="Times New Roman" panose="02020603050405020304" pitchFamily="18" charset="0"/>
                <a:cs typeface="Times New Roman" panose="02020603050405020304" pitchFamily="18" charset="0"/>
              </a:rPr>
              <a:t>If a parent is over protective they are effectively undermining the child’s ability to be or become Christ like.   We do not make everyone a slave to divine command, but we mold and encourage to the CHOICE to sacrifice.</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7FDB0A9-0371-2713-D607-F77BA6D239EB}"/>
              </a:ext>
            </a:extLst>
          </p:cNvPr>
          <p:cNvSpPr>
            <a:spLocks noGrp="1"/>
          </p:cNvSpPr>
          <p:nvPr>
            <p:ph type="sldNum" sz="quarter" idx="10"/>
          </p:nvPr>
        </p:nvSpPr>
        <p:spPr/>
        <p:txBody>
          <a:bodyPr/>
          <a:lstStyle/>
          <a:p>
            <a:fld id="{01F2A70B-78F2-4DCF-B53B-C990D2FAFB8A}" type="slidenum">
              <a:rPr lang="en-US" smtClean="0"/>
              <a:t>24</a:t>
            </a:fld>
            <a:endParaRPr lang="en-US"/>
          </a:p>
        </p:txBody>
      </p:sp>
    </p:spTree>
    <p:extLst>
      <p:ext uri="{BB962C8B-B14F-4D97-AF65-F5344CB8AC3E}">
        <p14:creationId xmlns:p14="http://schemas.microsoft.com/office/powerpoint/2010/main" val="40785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F633-AF7F-0917-D06A-110A843CB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99F72-BA2C-0BE7-6953-A51BC96F9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5C965-C5EA-E4EE-2684-0FE3BC00F13D}"/>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GALATIANS 5:1</a:t>
            </a:r>
          </a:p>
          <a:p>
            <a:pPr marL="0" marR="0">
              <a:buNone/>
            </a:pPr>
            <a:r>
              <a:rPr lang="en-US" sz="1800" dirty="0">
                <a:effectLst/>
                <a:latin typeface=".AppleSystemUIFont"/>
                <a:ea typeface="Times New Roman" panose="02020603050405020304" pitchFamily="18" charset="0"/>
                <a:cs typeface="Times New Roman" panose="02020603050405020304" pitchFamily="18" charset="0"/>
              </a:rPr>
              <a:t>Stand fast therefore in the liberty wherewith Christ hath made us free, and be not entangled again with the yoke of bondage. </a:t>
            </a:r>
          </a:p>
        </p:txBody>
      </p:sp>
      <p:sp>
        <p:nvSpPr>
          <p:cNvPr id="4" name="Slide Number Placeholder 3">
            <a:extLst>
              <a:ext uri="{FF2B5EF4-FFF2-40B4-BE49-F238E27FC236}">
                <a16:creationId xmlns:a16="http://schemas.microsoft.com/office/drawing/2014/main" id="{C1DBD44F-5D10-2737-97A4-A001655CA667}"/>
              </a:ext>
            </a:extLst>
          </p:cNvPr>
          <p:cNvSpPr>
            <a:spLocks noGrp="1"/>
          </p:cNvSpPr>
          <p:nvPr>
            <p:ph type="sldNum" sz="quarter" idx="10"/>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1564041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D9B70-78AB-C005-5AC8-968EA74C1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90B4E-CE0F-B2AC-60E2-0BB23B51F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6192E-8858-2B50-0711-C351B7A52FA6}"/>
              </a:ext>
            </a:extLst>
          </p:cNvPr>
          <p:cNvSpPr>
            <a:spLocks noGrp="1"/>
          </p:cNvSpPr>
          <p:nvPr>
            <p:ph type="body" idx="1"/>
          </p:nvPr>
        </p:nvSpPr>
        <p:spPr/>
        <p:txBody>
          <a:bodyPr/>
          <a:lstStyle/>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And I took Meda about a hour. I said, “</a:t>
            </a:r>
            <a:r>
              <a:rPr lang="en-US" sz="1800" b="1" i="0" dirty="0">
                <a:effectLst/>
                <a:latin typeface="UICTFontTextStyleEmphasizedBody"/>
                <a:ea typeface="Times New Roman" panose="02020603050405020304" pitchFamily="18" charset="0"/>
                <a:cs typeface="Times New Roman" panose="02020603050405020304" pitchFamily="18" charset="0"/>
              </a:rPr>
              <a:t>Meda, take your hands off</a:t>
            </a:r>
            <a:r>
              <a:rPr lang="en-US" sz="1800" b="0" i="0" dirty="0">
                <a:effectLst/>
                <a:latin typeface="UICTFontTextStyleBody"/>
                <a:ea typeface="Times New Roman" panose="02020603050405020304" pitchFamily="18" charset="0"/>
                <a:cs typeface="Times New Roman" panose="02020603050405020304" pitchFamily="18" charset="0"/>
              </a:rPr>
              <a:t>.”</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“Me? That’s my kid!”</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126 I said, “Isn’t it mine too?” All right. I said, “If she was dying this morning, you’d have to commit her to God for her eternal destination. </a:t>
            </a:r>
            <a:r>
              <a:rPr lang="en-US" sz="1800" b="1" i="0" dirty="0">
                <a:effectLst/>
                <a:latin typeface="UICTFontTextStyleEmphasizedBody"/>
                <a:ea typeface="Times New Roman" panose="02020603050405020304" pitchFamily="18" charset="0"/>
                <a:cs typeface="Times New Roman" panose="02020603050405020304" pitchFamily="18" charset="0"/>
              </a:rPr>
              <a:t>Why can’t we commit her to God now for her earthly journey</a:t>
            </a:r>
            <a:r>
              <a:rPr lang="en-US" sz="1800" b="0" i="0" dirty="0">
                <a:effectLst/>
                <a:latin typeface="UICTFontTextStyleBody"/>
                <a:ea typeface="Times New Roman" panose="02020603050405020304" pitchFamily="18" charset="0"/>
                <a:cs typeface="Times New Roman" panose="02020603050405020304" pitchFamily="18" charset="0"/>
              </a:rPr>
              <a:t>?”</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dirty="0">
                <a:effectLst/>
                <a:latin typeface=".AppleSystemUIFont"/>
                <a:ea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21FE9051-A27E-6B28-826C-D539799AC1EF}"/>
              </a:ext>
            </a:extLst>
          </p:cNvPr>
          <p:cNvSpPr>
            <a:spLocks noGrp="1"/>
          </p:cNvSpPr>
          <p:nvPr>
            <p:ph type="sldNum" sz="quarter" idx="10"/>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3718090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64A8-653A-1479-5EC5-C2CFBD7AC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C440C-7A1F-DCBB-00D2-885CC93AA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CCCCC-9CD3-5D9E-F68C-B4304B5F4AD3}"/>
              </a:ext>
            </a:extLst>
          </p:cNvPr>
          <p:cNvSpPr>
            <a:spLocks noGrp="1"/>
          </p:cNvSpPr>
          <p:nvPr>
            <p:ph type="body" idx="1"/>
          </p:nvPr>
        </p:nvSpPr>
        <p:spPr/>
        <p:txBody>
          <a:bodyPr/>
          <a:lstStyle/>
          <a:p>
            <a:pPr marL="0" marR="0"/>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Here bro Branham presents a balance.</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This is not to say we do no protecting.</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But appropriate to their level.</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They MUST also have enough danger to learn a posture of overcoming.</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1" i="1" dirty="0">
                <a:effectLst/>
                <a:latin typeface=".AppleSystemUIFont"/>
                <a:ea typeface="Times New Roman" panose="02020603050405020304" pitchFamily="18" charset="0"/>
                <a:cs typeface="Times New Roman" panose="02020603050405020304" pitchFamily="18" charset="0"/>
              </a:rPr>
              <a:t>What if you have protected your children so much they have never had anything to overcome before? </a:t>
            </a:r>
            <a:r>
              <a:rPr lang="en-US" sz="1800" b="0" i="0" dirty="0">
                <a:effectLst/>
                <a:latin typeface="UICTFontTextStyleBody"/>
                <a:ea typeface="Times New Roman" panose="02020603050405020304" pitchFamily="18" charset="0"/>
                <a:cs typeface="Times New Roman" panose="02020603050405020304" pitchFamily="18" charset="0"/>
              </a:rPr>
              <a:t>- was this be helpful or harmful?</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r>
              <a:rPr lang="en-US" sz="1800" b="0" i="0" dirty="0">
                <a:effectLst/>
                <a:latin typeface="UICTFontTextStyleBody"/>
                <a:ea typeface="Times New Roman" panose="02020603050405020304" pitchFamily="18" charset="0"/>
                <a:cs typeface="Times New Roman" panose="02020603050405020304" pitchFamily="18" charset="0"/>
              </a:rPr>
              <a:t>Now we can bring in over protecting as lack of faith and destructive to kids.</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Kindness (wrong) can be over protection</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God has not given us a spirit of fear.</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r>
              <a:rPr lang="en-US" sz="1800" b="0" i="0" dirty="0">
                <a:effectLst/>
                <a:latin typeface="UICTFontTextStyleBody"/>
                <a:ea typeface="Times New Roman" panose="02020603050405020304" pitchFamily="18" charset="0"/>
                <a:cs typeface="Times New Roman" panose="02020603050405020304" pitchFamily="18" charset="0"/>
              </a:rPr>
              <a:t>If our children are fearful, where did they learn that spirit? </a:t>
            </a:r>
            <a:r>
              <a:rPr lang="en-US" sz="1800" dirty="0">
                <a:effectLst/>
                <a:latin typeface="UICTFontTextStyleBody"/>
                <a:ea typeface="Times New Roman" panose="02020603050405020304" pitchFamily="18" charset="0"/>
                <a:cs typeface="Times New Roman" panose="02020603050405020304" pitchFamily="18" charset="0"/>
              </a:rPr>
              <a:t> </a:t>
            </a:r>
            <a:endParaRPr lang="en-US" sz="1800" dirty="0">
              <a:effectLst/>
              <a:latin typeface=".AppleSystemUIFont"/>
              <a:ea typeface="Times New Roman" panose="02020603050405020304" pitchFamily="18" charset="0"/>
              <a:cs typeface="Times New Roman" panose="02020603050405020304" pitchFamily="18" charset="0"/>
            </a:endParaRPr>
          </a:p>
          <a:p>
            <a:pPr marL="0" marR="0"/>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3CEB7B4-4DAB-F895-450F-08BFA02285F1}"/>
              </a:ext>
            </a:extLst>
          </p:cNvPr>
          <p:cNvSpPr>
            <a:spLocks noGrp="1"/>
          </p:cNvSpPr>
          <p:nvPr>
            <p:ph type="sldNum" sz="quarter" idx="10"/>
          </p:nvPr>
        </p:nvSpPr>
        <p:spPr/>
        <p:txBody>
          <a:bodyPr/>
          <a:lstStyle/>
          <a:p>
            <a:fld id="{01F2A70B-78F2-4DCF-B53B-C990D2FAFB8A}" type="slidenum">
              <a:rPr lang="en-US" smtClean="0"/>
              <a:t>27</a:t>
            </a:fld>
            <a:endParaRPr lang="en-US"/>
          </a:p>
        </p:txBody>
      </p:sp>
    </p:spTree>
    <p:extLst>
      <p:ext uri="{BB962C8B-B14F-4D97-AF65-F5344CB8AC3E}">
        <p14:creationId xmlns:p14="http://schemas.microsoft.com/office/powerpoint/2010/main" val="752276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653B-E19B-7C1D-1376-1C94CA630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13F91-C905-3490-03A4-7733E1094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47A56-2D47-BBDA-D30A-96E9927884E1}"/>
              </a:ext>
            </a:extLst>
          </p:cNvPr>
          <p:cNvSpPr>
            <a:spLocks noGrp="1"/>
          </p:cNvSpPr>
          <p:nvPr>
            <p:ph type="body" idx="1"/>
          </p:nvPr>
        </p:nvSpPr>
        <p:spPr/>
        <p:txBody>
          <a:bodyPr/>
          <a:lstStyle/>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II Timothy 1:7</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b="0" i="1" dirty="0">
                <a:effectLst/>
                <a:latin typeface="UICTFontTextStyleBody"/>
                <a:ea typeface="Times New Roman" panose="02020603050405020304" pitchFamily="18" charset="0"/>
                <a:cs typeface="Times New Roman" panose="02020603050405020304" pitchFamily="18" charset="0"/>
              </a:rPr>
              <a:t>For God hath not given us the spirit of fear; but of power, and of love, and of a sound mind.</a:t>
            </a:r>
            <a:endParaRPr lang="en-US" sz="1800" dirty="0">
              <a:effectLst/>
              <a:latin typeface=".AppleSystemUIFon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E664E2F-4EAD-1014-E7E8-8ABEEEF1F8CF}"/>
              </a:ext>
            </a:extLst>
          </p:cNvPr>
          <p:cNvSpPr>
            <a:spLocks noGrp="1"/>
          </p:cNvSpPr>
          <p:nvPr>
            <p:ph type="sldNum" sz="quarter" idx="5"/>
          </p:nvPr>
        </p:nvSpPr>
        <p:spPr/>
        <p:txBody>
          <a:bodyPr/>
          <a:lstStyle/>
          <a:p>
            <a:fld id="{8E3E9696-343B-4076-B822-3376A708CABC}" type="slidenum">
              <a:rPr lang="en-US" smtClean="0"/>
              <a:t>28</a:t>
            </a:fld>
            <a:endParaRPr lang="en-US"/>
          </a:p>
        </p:txBody>
      </p:sp>
    </p:spTree>
    <p:extLst>
      <p:ext uri="{BB962C8B-B14F-4D97-AF65-F5344CB8AC3E}">
        <p14:creationId xmlns:p14="http://schemas.microsoft.com/office/powerpoint/2010/main" val="3791217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i="1" dirty="0">
                <a:effectLst/>
                <a:latin typeface=".AppleSystemUIFont"/>
                <a:ea typeface="Times New Roman" panose="02020603050405020304" pitchFamily="18" charset="0"/>
                <a:cs typeface="Times New Roman" panose="02020603050405020304" pitchFamily="18" charset="0"/>
              </a:rPr>
              <a:t>ROMANS 8:14, 15</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i="1" dirty="0">
                <a:effectLst/>
                <a:latin typeface=".AppleSystemUIFont"/>
                <a:ea typeface="Times New Roman" panose="02020603050405020304" pitchFamily="18" charset="0"/>
                <a:cs typeface="Times New Roman" panose="02020603050405020304" pitchFamily="18" charset="0"/>
              </a:rPr>
              <a:t>For as many as are led by the Spirit of God, they are the sons of God. </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i="1" dirty="0">
                <a:effectLst/>
                <a:latin typeface=".AppleSystemUIFont"/>
                <a:ea typeface="Times New Roman" panose="02020603050405020304" pitchFamily="18" charset="0"/>
                <a:cs typeface="Times New Roman" panose="02020603050405020304" pitchFamily="18" charset="0"/>
              </a:rPr>
              <a:t>For ye have not received the spirit of bondage again to fear; but ye have received the Spirit of adoption, whereby we cry, Abba, Father. </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3E9696-343B-4076-B822-3376A708CABC}" type="slidenum">
              <a:rPr lang="en-US" smtClean="0"/>
              <a:t>29</a:t>
            </a:fld>
            <a:endParaRPr lang="en-US"/>
          </a:p>
        </p:txBody>
      </p:sp>
    </p:spTree>
    <p:extLst>
      <p:ext uri="{BB962C8B-B14F-4D97-AF65-F5344CB8AC3E}">
        <p14:creationId xmlns:p14="http://schemas.microsoft.com/office/powerpoint/2010/main" val="4227742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646CC-7B99-E211-220F-95545AF65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883B6-D979-CB66-334E-9BCED481F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6250A-D3D7-8EE2-FF2F-25E57204D3B5}"/>
              </a:ext>
            </a:extLst>
          </p:cNvPr>
          <p:cNvSpPr>
            <a:spLocks noGrp="1"/>
          </p:cNvSpPr>
          <p:nvPr>
            <p:ph type="body" idx="1"/>
          </p:nvPr>
        </p:nvSpPr>
        <p:spPr/>
        <p:txBody>
          <a:bodyPr/>
          <a:lstStyle/>
          <a:p>
            <a:pPr marL="0" marR="0">
              <a:buNone/>
            </a:pPr>
            <a:r>
              <a:rPr lang="en-US" sz="1800" i="1" dirty="0">
                <a:effectLst/>
                <a:latin typeface=".AppleSystemUIFont"/>
                <a:ea typeface="Times New Roman" panose="02020603050405020304" pitchFamily="18" charset="0"/>
                <a:cs typeface="Times New Roman" panose="02020603050405020304" pitchFamily="18" charset="0"/>
              </a:rPr>
              <a:t>ROMANS 8:14, 15</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i="1" dirty="0">
                <a:effectLst/>
                <a:latin typeface=".AppleSystemUIFont"/>
                <a:ea typeface="Times New Roman" panose="02020603050405020304" pitchFamily="18" charset="0"/>
                <a:cs typeface="Times New Roman" panose="02020603050405020304" pitchFamily="18" charset="0"/>
              </a:rPr>
              <a:t>For as many as are led by the Spirit of God, they are the sons of God. </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i="1" dirty="0">
                <a:effectLst/>
                <a:latin typeface=".AppleSystemUIFont"/>
                <a:ea typeface="Times New Roman" panose="02020603050405020304" pitchFamily="18" charset="0"/>
                <a:cs typeface="Times New Roman" panose="02020603050405020304" pitchFamily="18" charset="0"/>
              </a:rPr>
              <a:t>For ye have not received the spirit of bondage again to fear; but ye have received the Spirit of adoption, whereby we cry, Abba, Father. </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4335989-0D5C-97CD-8588-2D2BCF7F0513}"/>
              </a:ext>
            </a:extLst>
          </p:cNvPr>
          <p:cNvSpPr>
            <a:spLocks noGrp="1"/>
          </p:cNvSpPr>
          <p:nvPr>
            <p:ph type="sldNum" sz="quarter" idx="5"/>
          </p:nvPr>
        </p:nvSpPr>
        <p:spPr/>
        <p:txBody>
          <a:bodyPr/>
          <a:lstStyle/>
          <a:p>
            <a:fld id="{8E3E9696-343B-4076-B822-3376A708CABC}" type="slidenum">
              <a:rPr lang="en-US" smtClean="0"/>
              <a:t>30</a:t>
            </a:fld>
            <a:endParaRPr lang="en-US"/>
          </a:p>
        </p:txBody>
      </p:sp>
    </p:spTree>
    <p:extLst>
      <p:ext uri="{BB962C8B-B14F-4D97-AF65-F5344CB8AC3E}">
        <p14:creationId xmlns:p14="http://schemas.microsoft.com/office/powerpoint/2010/main" val="3293912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745A0-53B8-EE7D-4C48-7A49A05B5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B277F-14D8-4699-0B4B-9E40B35B7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AEEFE-F377-89D4-432C-7DD53B2B4801}"/>
              </a:ext>
            </a:extLst>
          </p:cNvPr>
          <p:cNvSpPr>
            <a:spLocks noGrp="1"/>
          </p:cNvSpPr>
          <p:nvPr>
            <p:ph type="body" idx="1"/>
          </p:nvPr>
        </p:nvSpPr>
        <p:spPr/>
        <p:txBody>
          <a:bodyPr/>
          <a:lstStyle/>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PSALM 127:3 - 5</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3 Lo, children are an heritage of the LORD: and the fruit of the womb is his reward.</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4 As arrows are in the hand of a mighty man; so are children of the youth.</a:t>
            </a:r>
          </a:p>
          <a:p>
            <a:pPr marL="0" marR="0">
              <a:buNone/>
            </a:pPr>
            <a:r>
              <a:rPr lang="en-US" sz="1800" b="0" i="1" dirty="0">
                <a:effectLst/>
                <a:latin typeface="UICTFontTextStyleBody"/>
                <a:ea typeface="Times New Roman" panose="02020603050405020304" pitchFamily="18" charset="0"/>
                <a:cs typeface="Times New Roman" panose="02020603050405020304" pitchFamily="18" charset="0"/>
              </a:rPr>
              <a:t>5 Happy is the man that hath his quiver full of them: they shall not be ashamed, but they shall speak with the enemies in the gate.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A72D35-EDA9-6497-755F-E41F5BA44177}"/>
              </a:ext>
            </a:extLst>
          </p:cNvPr>
          <p:cNvSpPr>
            <a:spLocks noGrp="1"/>
          </p:cNvSpPr>
          <p:nvPr>
            <p:ph type="sldNum" sz="quarter" idx="5"/>
          </p:nvPr>
        </p:nvSpPr>
        <p:spPr/>
        <p:txBody>
          <a:bodyPr/>
          <a:lstStyle/>
          <a:p>
            <a:fld id="{8E3E9696-343B-4076-B822-3376A708CABC}" type="slidenum">
              <a:rPr lang="en-US" smtClean="0"/>
              <a:t>4</a:t>
            </a:fld>
            <a:endParaRPr lang="en-US"/>
          </a:p>
        </p:txBody>
      </p:sp>
    </p:spTree>
    <p:extLst>
      <p:ext uri="{BB962C8B-B14F-4D97-AF65-F5344CB8AC3E}">
        <p14:creationId xmlns:p14="http://schemas.microsoft.com/office/powerpoint/2010/main" val="352185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i="0" dirty="0">
                <a:effectLst/>
                <a:latin typeface="UICTFontTextStyleBody"/>
                <a:ea typeface="Times New Roman" panose="02020603050405020304" pitchFamily="18" charset="0"/>
                <a:cs typeface="Times New Roman" panose="02020603050405020304" pitchFamily="18" charset="0"/>
              </a:rPr>
              <a:t>What if you're in defend mode so much you're in defend mode from God?</a:t>
            </a:r>
            <a:endParaRPr lang="en-US" sz="1800" dirty="0">
              <a:effectLst/>
              <a:latin typeface=".AppleSystemUIFon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3E9696-343B-4076-B822-3376A708CABC}" type="slidenum">
              <a:rPr lang="en-US" smtClean="0"/>
              <a:t>31</a:t>
            </a:fld>
            <a:endParaRPr lang="en-US"/>
          </a:p>
        </p:txBody>
      </p:sp>
    </p:spTree>
    <p:extLst>
      <p:ext uri="{BB962C8B-B14F-4D97-AF65-F5344CB8AC3E}">
        <p14:creationId xmlns:p14="http://schemas.microsoft.com/office/powerpoint/2010/main" val="2269146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134CB-8575-CBA3-9E61-4BCB7AD05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2C5FE-2D1F-66C2-5DC0-1623A9E2B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76D5D-B216-04D3-1836-892A006ED1F2}"/>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i="0" dirty="0">
                <a:effectLst/>
                <a:latin typeface="UICTFontTextStyleBody"/>
                <a:ea typeface="Times New Roman" panose="02020603050405020304" pitchFamily="18" charset="0"/>
                <a:cs typeface="Times New Roman" panose="02020603050405020304" pitchFamily="18" charset="0"/>
              </a:rPr>
              <a:t>What if you're in defend mode so much you're in defend mode from God?</a:t>
            </a:r>
            <a:endParaRPr lang="en-US" sz="1800" dirty="0">
              <a:effectLst/>
              <a:latin typeface=".AppleSystemUIFon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68492A6-C3AC-7622-77ED-235ED8079F6F}"/>
              </a:ext>
            </a:extLst>
          </p:cNvPr>
          <p:cNvSpPr>
            <a:spLocks noGrp="1"/>
          </p:cNvSpPr>
          <p:nvPr>
            <p:ph type="sldNum" sz="quarter" idx="5"/>
          </p:nvPr>
        </p:nvSpPr>
        <p:spPr/>
        <p:txBody>
          <a:bodyPr/>
          <a:lstStyle/>
          <a:p>
            <a:fld id="{8E3E9696-343B-4076-B822-3376A708CABC}" type="slidenum">
              <a:rPr lang="en-US" smtClean="0"/>
              <a:t>32</a:t>
            </a:fld>
            <a:endParaRPr lang="en-US"/>
          </a:p>
        </p:txBody>
      </p:sp>
    </p:spTree>
    <p:extLst>
      <p:ext uri="{BB962C8B-B14F-4D97-AF65-F5344CB8AC3E}">
        <p14:creationId xmlns:p14="http://schemas.microsoft.com/office/powerpoint/2010/main" val="3544635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FA802-BB63-70CC-CBDE-A54F59537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DD456-3E56-A82A-B6D1-A9908E615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CB70D-E514-4D74-FF32-C1343131D60D}"/>
              </a:ext>
            </a:extLst>
          </p:cNvPr>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66473CB-12AF-FDB4-1BB8-966461EA99C3}"/>
              </a:ext>
            </a:extLst>
          </p:cNvPr>
          <p:cNvSpPr>
            <a:spLocks noGrp="1"/>
          </p:cNvSpPr>
          <p:nvPr>
            <p:ph type="sldNum" sz="quarter" idx="5"/>
          </p:nvPr>
        </p:nvSpPr>
        <p:spPr/>
        <p:txBody>
          <a:bodyPr/>
          <a:lstStyle/>
          <a:p>
            <a:fld id="{8E3E9696-343B-4076-B822-3376A708CABC}" type="slidenum">
              <a:rPr lang="en-US" smtClean="0"/>
              <a:t>33</a:t>
            </a:fld>
            <a:endParaRPr lang="en-US"/>
          </a:p>
        </p:txBody>
      </p:sp>
    </p:spTree>
    <p:extLst>
      <p:ext uri="{BB962C8B-B14F-4D97-AF65-F5344CB8AC3E}">
        <p14:creationId xmlns:p14="http://schemas.microsoft.com/office/powerpoint/2010/main" val="535639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BF64-AD56-82A0-98CC-89D261000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4F5E6-90E0-BEA8-9E01-A025827D5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236F5-DA30-6178-DE17-6C98D08F0D63}"/>
              </a:ext>
            </a:extLst>
          </p:cNvPr>
          <p:cNvSpPr>
            <a:spLocks noGrp="1"/>
          </p:cNvSpPr>
          <p:nvPr>
            <p:ph type="body" idx="1"/>
          </p:nvPr>
        </p:nvSpPr>
        <p:spPr/>
        <p:txBody>
          <a:bodyPr/>
          <a:lstStyle/>
          <a:p>
            <a:pPr marL="0" marR="0">
              <a:buNone/>
            </a:pPr>
            <a:r>
              <a:rPr lang="en-US" sz="1800" dirty="0">
                <a:effectLst/>
                <a:latin typeface="UICTFontTextStyleBody"/>
                <a:ea typeface="Times New Roman" panose="02020603050405020304" pitchFamily="18" charset="0"/>
                <a:cs typeface="Times New Roman" panose="02020603050405020304" pitchFamily="18" charset="0"/>
              </a:rPr>
              <a:t>54-0814  The Unconditional Covenant That God Made With The People</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dirty="0">
                <a:effectLst/>
                <a:latin typeface=".AppleSystemUIFont"/>
                <a:ea typeface="Times New Roman" panose="02020603050405020304" pitchFamily="18" charset="0"/>
                <a:cs typeface="Times New Roman" panose="02020603050405020304" pitchFamily="18" charset="0"/>
              </a:rPr>
              <a:t>Don't give you permission to sin, now, remember that, but what I'm trying to get is the fear knocked out of you. You're always scared about something. Don't be scared. God has promised, God has got to do it, if you believe it, if you're the seed of Abraham. Someone said to me, like my Baptist friends used to say, "What difference does it make?" (The one that went off into eternal security.) They said, "Why--why, don't make any </a:t>
            </a:r>
            <a:r>
              <a:rPr lang="en-US" sz="1800" dirty="0" err="1">
                <a:effectLst/>
                <a:latin typeface=".AppleSystemUIFont"/>
                <a:ea typeface="Times New Roman" panose="02020603050405020304" pitchFamily="18" charset="0"/>
                <a:cs typeface="Times New Roman" panose="02020603050405020304" pitchFamily="18" charset="0"/>
              </a:rPr>
              <a:t>differen</a:t>
            </a:r>
            <a:r>
              <a:rPr lang="en-US" sz="1800" dirty="0">
                <a:effectLst/>
                <a:latin typeface=".AppleSystemUIFont"/>
                <a:ea typeface="Times New Roman" panose="02020603050405020304" pitchFamily="18" charset="0"/>
                <a:cs typeface="Times New Roman" panose="02020603050405020304" pitchFamily="18" charset="0"/>
              </a:rPr>
              <a:t> to me, I'm saved, Glory to God, I can do what I want to." That just shows you're not saved. That's right. That's right. If you're saved, you don't want to do those things. That's right.</a:t>
            </a:r>
          </a:p>
        </p:txBody>
      </p:sp>
      <p:sp>
        <p:nvSpPr>
          <p:cNvPr id="4" name="Slide Number Placeholder 3">
            <a:extLst>
              <a:ext uri="{FF2B5EF4-FFF2-40B4-BE49-F238E27FC236}">
                <a16:creationId xmlns:a16="http://schemas.microsoft.com/office/drawing/2014/main" id="{373ED70E-683B-6DA8-985F-D414F6E7B2B3}"/>
              </a:ext>
            </a:extLst>
          </p:cNvPr>
          <p:cNvSpPr>
            <a:spLocks noGrp="1"/>
          </p:cNvSpPr>
          <p:nvPr>
            <p:ph type="sldNum" sz="quarter" idx="10"/>
          </p:nvPr>
        </p:nvSpPr>
        <p:spPr/>
        <p:txBody>
          <a:bodyPr/>
          <a:lstStyle/>
          <a:p>
            <a:fld id="{01F2A70B-78F2-4DCF-B53B-C990D2FAFB8A}" type="slidenum">
              <a:rPr lang="en-US" smtClean="0"/>
              <a:t>34</a:t>
            </a:fld>
            <a:endParaRPr lang="en-US"/>
          </a:p>
        </p:txBody>
      </p:sp>
    </p:spTree>
    <p:extLst>
      <p:ext uri="{BB962C8B-B14F-4D97-AF65-F5344CB8AC3E}">
        <p14:creationId xmlns:p14="http://schemas.microsoft.com/office/powerpoint/2010/main" val="3031526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A3803-61B7-B113-4976-A734B6918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092CE-6C45-D2DF-06F7-1B4BAC4FD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C85FF-E4CA-8D64-CC31-8DB18E276DC8}"/>
              </a:ext>
            </a:extLst>
          </p:cNvPr>
          <p:cNvSpPr>
            <a:spLocks noGrp="1"/>
          </p:cNvSpPr>
          <p:nvPr>
            <p:ph type="body" idx="1"/>
          </p:nvPr>
        </p:nvSpPr>
        <p:spPr/>
        <p:txBody>
          <a:bodyPr/>
          <a:lstStyle/>
          <a:p>
            <a:pPr marL="0" marR="0">
              <a:buNone/>
            </a:pPr>
            <a:r>
              <a:rPr lang="en-US" sz="1800" dirty="0">
                <a:effectLst/>
                <a:latin typeface="UICTFontTextStyleBody"/>
                <a:ea typeface="Times New Roman" panose="02020603050405020304" pitchFamily="18" charset="0"/>
                <a:cs typeface="Times New Roman" panose="02020603050405020304" pitchFamily="18" charset="0"/>
              </a:rPr>
              <a:t>54-0814  The Unconditional Covenant That God Made With The People</a:t>
            </a:r>
            <a:endParaRPr lang="en-US" sz="1800" dirty="0">
              <a:effectLst/>
              <a:latin typeface=".AppleSystemUIFont"/>
              <a:ea typeface="Times New Roman" panose="02020603050405020304" pitchFamily="18" charset="0"/>
              <a:cs typeface="Times New Roman" panose="02020603050405020304" pitchFamily="18" charset="0"/>
            </a:endParaRPr>
          </a:p>
          <a:p>
            <a:pPr marL="0" marR="0"/>
            <a:r>
              <a:rPr lang="en-US" sz="1800" dirty="0">
                <a:effectLst/>
                <a:latin typeface=".AppleSystemUIFont"/>
                <a:ea typeface="Times New Roman" panose="02020603050405020304" pitchFamily="18" charset="0"/>
                <a:cs typeface="Times New Roman" panose="02020603050405020304" pitchFamily="18" charset="0"/>
              </a:rPr>
              <a:t>Don't give you permission to sin, now, remember that, but what I'm trying to get is the fear knocked out of you. You're always scared about something. Don't be scared. God has promised, God has got to do it, if you believe it, if you're the seed of Abraham. Someone said to me, like my Baptist friends used to say, "What difference does it make?" (The one that went off into eternal security.) They said, "Why--why, don't make any </a:t>
            </a:r>
            <a:r>
              <a:rPr lang="en-US" sz="1800" dirty="0" err="1">
                <a:effectLst/>
                <a:latin typeface=".AppleSystemUIFont"/>
                <a:ea typeface="Times New Roman" panose="02020603050405020304" pitchFamily="18" charset="0"/>
                <a:cs typeface="Times New Roman" panose="02020603050405020304" pitchFamily="18" charset="0"/>
              </a:rPr>
              <a:t>differen</a:t>
            </a:r>
            <a:r>
              <a:rPr lang="en-US" sz="1800" dirty="0">
                <a:effectLst/>
                <a:latin typeface=".AppleSystemUIFont"/>
                <a:ea typeface="Times New Roman" panose="02020603050405020304" pitchFamily="18" charset="0"/>
                <a:cs typeface="Times New Roman" panose="02020603050405020304" pitchFamily="18" charset="0"/>
              </a:rPr>
              <a:t> to me, I'm saved, Glory to God, I can do what I want to." That just shows you're not saved. That's right. That's right. If you're saved, you don't want to do those things. That's right.</a:t>
            </a:r>
          </a:p>
        </p:txBody>
      </p:sp>
      <p:sp>
        <p:nvSpPr>
          <p:cNvPr id="4" name="Slide Number Placeholder 3">
            <a:extLst>
              <a:ext uri="{FF2B5EF4-FFF2-40B4-BE49-F238E27FC236}">
                <a16:creationId xmlns:a16="http://schemas.microsoft.com/office/drawing/2014/main" id="{FCC4E3EB-5E26-2863-758E-76D371C148C4}"/>
              </a:ext>
            </a:extLst>
          </p:cNvPr>
          <p:cNvSpPr>
            <a:spLocks noGrp="1"/>
          </p:cNvSpPr>
          <p:nvPr>
            <p:ph type="sldNum" sz="quarter" idx="10"/>
          </p:nvPr>
        </p:nvSpPr>
        <p:spPr/>
        <p:txBody>
          <a:bodyPr/>
          <a:lstStyle/>
          <a:p>
            <a:fld id="{01F2A70B-78F2-4DCF-B53B-C990D2FAFB8A}" type="slidenum">
              <a:rPr lang="en-US" smtClean="0"/>
              <a:t>35</a:t>
            </a:fld>
            <a:endParaRPr lang="en-US"/>
          </a:p>
        </p:txBody>
      </p:sp>
    </p:spTree>
    <p:extLst>
      <p:ext uri="{BB962C8B-B14F-4D97-AF65-F5344CB8AC3E}">
        <p14:creationId xmlns:p14="http://schemas.microsoft.com/office/powerpoint/2010/main" val="200002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53D2B-A7CC-D78F-4CBC-485D06421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A5C9A-2F8F-7246-8A91-985EF3CAD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45F0E-4800-4977-3F5F-8E3E12B86F8F}"/>
              </a:ext>
            </a:extLst>
          </p:cNvPr>
          <p:cNvSpPr>
            <a:spLocks noGrp="1"/>
          </p:cNvSpPr>
          <p:nvPr>
            <p:ph type="body" idx="1"/>
          </p:nvPr>
        </p:nvSpPr>
        <p:spPr/>
        <p:txBody>
          <a:bodyPr/>
          <a:lstStyle/>
          <a:p>
            <a:pPr marL="0" marR="0">
              <a:buNone/>
            </a:pPr>
            <a:endParaRPr lang="en-US" sz="1800" dirty="0">
              <a:effectLst/>
              <a:latin typeface="UICTFontTextStyleBody"/>
              <a:ea typeface="Times New Roman" panose="02020603050405020304" pitchFamily="18" charset="0"/>
              <a:cs typeface="Times New Roman" panose="02020603050405020304" pitchFamily="18" charset="0"/>
            </a:endParaRPr>
          </a:p>
          <a:p>
            <a:pPr marL="0" marR="0">
              <a:buNone/>
            </a:pPr>
            <a:r>
              <a:rPr lang="en-US" sz="1800" dirty="0">
                <a:effectLst/>
                <a:latin typeface="UICTFontTextStyleBody"/>
                <a:ea typeface="Times New Roman" panose="02020603050405020304" pitchFamily="18" charset="0"/>
                <a:cs typeface="Times New Roman" panose="02020603050405020304" pitchFamily="18" charset="0"/>
              </a:rPr>
              <a:t>56-1208  Abraham</a:t>
            </a:r>
          </a:p>
          <a:p>
            <a:pPr marL="0" marR="0">
              <a:buNone/>
            </a:pPr>
            <a:r>
              <a:rPr lang="en-US" sz="1800" dirty="0">
                <a:effectLst/>
                <a:latin typeface="UICTFontTextStyleBody"/>
                <a:ea typeface="Times New Roman" panose="02020603050405020304" pitchFamily="18" charset="0"/>
                <a:cs typeface="Times New Roman" panose="02020603050405020304" pitchFamily="18" charset="0"/>
              </a:rPr>
              <a:t>If you can ever get the scare out of the church and let them realize who they are and what they are positionally, healing will be the simplest message to be preached, or anything else. But you're scared. You're afraid. You don't realize that you're sons and daughters of God; and now, not we will be. We are now sons and daughters of God, not way off in the future. And we won't sometime in the future set in heavenly places; now we're seated in heavenly places, right now. And now we are the sons and daughters of God. It does not yet appear what we shall be in the end, but we know we'll see Him, for we'll have a body like His. We'll see Him as He is.</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806361E-206C-244F-6955-732DBF508DAB}"/>
              </a:ext>
            </a:extLst>
          </p:cNvPr>
          <p:cNvSpPr>
            <a:spLocks noGrp="1"/>
          </p:cNvSpPr>
          <p:nvPr>
            <p:ph type="sldNum" sz="quarter" idx="10"/>
          </p:nvPr>
        </p:nvSpPr>
        <p:spPr/>
        <p:txBody>
          <a:bodyPr/>
          <a:lstStyle/>
          <a:p>
            <a:fld id="{01F2A70B-78F2-4DCF-B53B-C990D2FAFB8A}" type="slidenum">
              <a:rPr lang="en-US" smtClean="0"/>
              <a:t>36</a:t>
            </a:fld>
            <a:endParaRPr lang="en-US"/>
          </a:p>
        </p:txBody>
      </p:sp>
    </p:spTree>
    <p:extLst>
      <p:ext uri="{BB962C8B-B14F-4D97-AF65-F5344CB8AC3E}">
        <p14:creationId xmlns:p14="http://schemas.microsoft.com/office/powerpoint/2010/main" val="3826906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9BA3-7483-4933-A798-B583865B2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AEA06-5E27-4D21-A913-E82587E33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E968F-6964-64A6-4AC2-EBD52F6F43A3}"/>
              </a:ext>
            </a:extLst>
          </p:cNvPr>
          <p:cNvSpPr>
            <a:spLocks noGrp="1"/>
          </p:cNvSpPr>
          <p:nvPr>
            <p:ph type="body" idx="1"/>
          </p:nvPr>
        </p:nvSpPr>
        <p:spPr/>
        <p:txBody>
          <a:bodyPr/>
          <a:lstStyle/>
          <a:p>
            <a:pPr marL="0" marR="0">
              <a:buNone/>
            </a:pPr>
            <a:endParaRPr lang="en-US" sz="1800" dirty="0">
              <a:effectLst/>
              <a:latin typeface="UICTFontTextStyleBody"/>
              <a:ea typeface="Times New Roman" panose="02020603050405020304" pitchFamily="18" charset="0"/>
              <a:cs typeface="Times New Roman" panose="02020603050405020304" pitchFamily="18" charset="0"/>
            </a:endParaRPr>
          </a:p>
          <a:p>
            <a:pPr marL="0" marR="0">
              <a:buNone/>
            </a:pPr>
            <a:r>
              <a:rPr lang="en-US" sz="1800" dirty="0">
                <a:effectLst/>
                <a:latin typeface="UICTFontTextStyleBody"/>
                <a:ea typeface="Times New Roman" panose="02020603050405020304" pitchFamily="18" charset="0"/>
                <a:cs typeface="Times New Roman" panose="02020603050405020304" pitchFamily="18" charset="0"/>
              </a:rPr>
              <a:t>56-1208  Abraham</a:t>
            </a:r>
          </a:p>
          <a:p>
            <a:pPr marL="0" marR="0">
              <a:buNone/>
            </a:pPr>
            <a:r>
              <a:rPr lang="en-US" sz="1800" dirty="0">
                <a:effectLst/>
                <a:latin typeface="UICTFontTextStyleBody"/>
                <a:ea typeface="Times New Roman" panose="02020603050405020304" pitchFamily="18" charset="0"/>
                <a:cs typeface="Times New Roman" panose="02020603050405020304" pitchFamily="18" charset="0"/>
              </a:rPr>
              <a:t>If you can ever get the scare out of the church and let them realize who they are and what they are positionally, healing will be the simplest message to be preached, or anything else. But you're scared. You're afraid. You don't realize that you're sons and daughters of God; and now, not we will be. We are now sons and daughters of God, not way off in the future. And we won't sometime in the future set in heavenly places; now we're seated in heavenly places, right now. And now we are the sons and daughters of God. It does not yet appear what we shall be in the end, but we know we'll see Him, for we'll have a body like His. We'll see Him as He is.</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5DB81D4-EE67-9CA7-93B8-401D5D804E7A}"/>
              </a:ext>
            </a:extLst>
          </p:cNvPr>
          <p:cNvSpPr>
            <a:spLocks noGrp="1"/>
          </p:cNvSpPr>
          <p:nvPr>
            <p:ph type="sldNum" sz="quarter" idx="10"/>
          </p:nvPr>
        </p:nvSpPr>
        <p:spPr/>
        <p:txBody>
          <a:bodyPr/>
          <a:lstStyle/>
          <a:p>
            <a:fld id="{01F2A70B-78F2-4DCF-B53B-C990D2FAFB8A}" type="slidenum">
              <a:rPr lang="en-US" smtClean="0"/>
              <a:t>37</a:t>
            </a:fld>
            <a:endParaRPr lang="en-US"/>
          </a:p>
        </p:txBody>
      </p:sp>
    </p:spTree>
    <p:extLst>
      <p:ext uri="{BB962C8B-B14F-4D97-AF65-F5344CB8AC3E}">
        <p14:creationId xmlns:p14="http://schemas.microsoft.com/office/powerpoint/2010/main" val="3891866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3301-1A14-0E1B-7D17-CC454B0E1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FB2F9-2119-D0A3-8E59-BDCCBA1B9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0B400-BDC7-62E0-CE02-B47148ACD3EA}"/>
              </a:ext>
            </a:extLst>
          </p:cNvPr>
          <p:cNvSpPr>
            <a:spLocks noGrp="1"/>
          </p:cNvSpPr>
          <p:nvPr>
            <p:ph type="body" idx="1"/>
          </p:nvPr>
        </p:nvSpPr>
        <p:spPr/>
        <p:txBody>
          <a:bodyPr/>
          <a:lstStyle/>
          <a:p>
            <a:pPr marL="0" marR="0">
              <a:buNone/>
            </a:pPr>
            <a:endParaRPr lang="en-US" sz="1800" dirty="0">
              <a:effectLst/>
              <a:latin typeface="UICTFontTextStyleBody"/>
              <a:ea typeface="Times New Roman" panose="02020603050405020304" pitchFamily="18" charset="0"/>
              <a:cs typeface="Times New Roman" panose="02020603050405020304" pitchFamily="18" charset="0"/>
            </a:endParaRPr>
          </a:p>
          <a:p>
            <a:pPr marL="0" marR="0">
              <a:buNone/>
            </a:pPr>
            <a:r>
              <a:rPr lang="en-US" sz="1800" dirty="0">
                <a:effectLst/>
                <a:latin typeface="UICTFontTextStyleBody"/>
                <a:ea typeface="Times New Roman" panose="02020603050405020304" pitchFamily="18" charset="0"/>
                <a:cs typeface="Times New Roman" panose="02020603050405020304" pitchFamily="18" charset="0"/>
              </a:rPr>
              <a:t>56-1208  Abraham</a:t>
            </a:r>
          </a:p>
          <a:p>
            <a:pPr marL="0" marR="0">
              <a:buNone/>
            </a:pPr>
            <a:r>
              <a:rPr lang="en-US" sz="1800" dirty="0">
                <a:effectLst/>
                <a:latin typeface="UICTFontTextStyleBody"/>
                <a:ea typeface="Times New Roman" panose="02020603050405020304" pitchFamily="18" charset="0"/>
                <a:cs typeface="Times New Roman" panose="02020603050405020304" pitchFamily="18" charset="0"/>
              </a:rPr>
              <a:t>If you can ever get the scare out of the church and let them realize who they are and what they are positionally, healing will be the simplest message to be preached, or anything else. But you're scared. You're afraid. You don't realize that you're sons and daughters of God; and now, not we will be. We are now sons and daughters of God, not way off in the future. And we won't sometime in the future set in heavenly places; now we're seated in heavenly places, right now. And now we are the sons and daughters of God. It does not yet appear what we shall be in the end, but we know we'll see Him, for we'll have a body like His. We'll see Him as He is.</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3D6FDB7-A728-BD22-A1BB-E9EF0D9ABF43}"/>
              </a:ext>
            </a:extLst>
          </p:cNvPr>
          <p:cNvSpPr>
            <a:spLocks noGrp="1"/>
          </p:cNvSpPr>
          <p:nvPr>
            <p:ph type="sldNum" sz="quarter" idx="10"/>
          </p:nvPr>
        </p:nvSpPr>
        <p:spPr/>
        <p:txBody>
          <a:bodyPr/>
          <a:lstStyle/>
          <a:p>
            <a:fld id="{01F2A70B-78F2-4DCF-B53B-C990D2FAFB8A}" type="slidenum">
              <a:rPr lang="en-US" smtClean="0"/>
              <a:t>38</a:t>
            </a:fld>
            <a:endParaRPr lang="en-US"/>
          </a:p>
        </p:txBody>
      </p:sp>
    </p:spTree>
    <p:extLst>
      <p:ext uri="{BB962C8B-B14F-4D97-AF65-F5344CB8AC3E}">
        <p14:creationId xmlns:p14="http://schemas.microsoft.com/office/powerpoint/2010/main" val="119797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52A6-C38B-B375-8A65-D319ACC00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9E4AC-8D72-4E22-E952-D5164ACF5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C7932-4489-D86D-B366-62179047D5D7}"/>
              </a:ext>
            </a:extLst>
          </p:cNvPr>
          <p:cNvSpPr>
            <a:spLocks noGrp="1"/>
          </p:cNvSpPr>
          <p:nvPr>
            <p:ph type="body" idx="1"/>
          </p:nvPr>
        </p:nvSpPr>
        <p:spPr/>
        <p:txBody>
          <a:bodyPr/>
          <a:lstStyle/>
          <a:p>
            <a:pPr marL="0" marR="0">
              <a:buNone/>
            </a:pPr>
            <a:r>
              <a:rPr lang="en-US" sz="1800" dirty="0">
                <a:effectLst/>
                <a:latin typeface="UICTFontTextStyleBody"/>
                <a:ea typeface="Times New Roman" panose="02020603050405020304" pitchFamily="18" charset="0"/>
                <a:cs typeface="Times New Roman" panose="02020603050405020304" pitchFamily="18" charset="0"/>
              </a:rPr>
              <a:t>Do we want this for our children?  To get the scare out of them?</a:t>
            </a:r>
          </a:p>
          <a:p>
            <a:pPr marL="0" marR="0">
              <a:buNone/>
            </a:pPr>
            <a:br>
              <a:rPr lang="en-US" sz="1800" dirty="0">
                <a:effectLst/>
                <a:latin typeface="UICTFontTextStyleBody"/>
                <a:ea typeface="Times New Roman" panose="02020603050405020304" pitchFamily="18" charset="0"/>
                <a:cs typeface="Times New Roman" panose="02020603050405020304" pitchFamily="18" charset="0"/>
              </a:rPr>
            </a:br>
            <a:r>
              <a:rPr lang="en-US" sz="1800" dirty="0">
                <a:effectLst/>
                <a:latin typeface="UICTFontTextStyleBody"/>
                <a:ea typeface="Times New Roman" panose="02020603050405020304" pitchFamily="18" charset="0"/>
                <a:cs typeface="Times New Roman" panose="02020603050405020304" pitchFamily="18" charset="0"/>
              </a:rPr>
              <a:t>Then we should come along side them to see that God is powerful, our shield, our protector.</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4A1277-CAB0-8A4B-E080-66EFF755BB61}"/>
              </a:ext>
            </a:extLst>
          </p:cNvPr>
          <p:cNvSpPr>
            <a:spLocks noGrp="1"/>
          </p:cNvSpPr>
          <p:nvPr>
            <p:ph type="sldNum" sz="quarter" idx="10"/>
          </p:nvPr>
        </p:nvSpPr>
        <p:spPr/>
        <p:txBody>
          <a:bodyPr/>
          <a:lstStyle/>
          <a:p>
            <a:fld id="{01F2A70B-78F2-4DCF-B53B-C990D2FAFB8A}" type="slidenum">
              <a:rPr lang="en-US" smtClean="0"/>
              <a:t>39</a:t>
            </a:fld>
            <a:endParaRPr lang="en-US"/>
          </a:p>
        </p:txBody>
      </p:sp>
    </p:spTree>
    <p:extLst>
      <p:ext uri="{BB962C8B-B14F-4D97-AF65-F5344CB8AC3E}">
        <p14:creationId xmlns:p14="http://schemas.microsoft.com/office/powerpoint/2010/main" val="2432019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D44D0-4EF0-5ECF-3B9C-C13ABC4B6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05392-4010-F9A7-5340-0D45E0EC9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EED3C-F2DB-9727-B496-3089E4A0A8A4}"/>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We should be a “secure base” for our children.  That they can COME TO and be SECURE.  </a:t>
            </a:r>
          </a:p>
          <a:p>
            <a:pPr marL="0" marR="0">
              <a:buNone/>
            </a:pP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We should not MANDATE security, we should PROVIDE security.</a:t>
            </a:r>
          </a:p>
        </p:txBody>
      </p:sp>
      <p:sp>
        <p:nvSpPr>
          <p:cNvPr id="4" name="Slide Number Placeholder 3">
            <a:extLst>
              <a:ext uri="{FF2B5EF4-FFF2-40B4-BE49-F238E27FC236}">
                <a16:creationId xmlns:a16="http://schemas.microsoft.com/office/drawing/2014/main" id="{C34D3724-BE22-ED66-61E2-E78ECE4CF518}"/>
              </a:ext>
            </a:extLst>
          </p:cNvPr>
          <p:cNvSpPr>
            <a:spLocks noGrp="1"/>
          </p:cNvSpPr>
          <p:nvPr>
            <p:ph type="sldNum" sz="quarter" idx="10"/>
          </p:nvPr>
        </p:nvSpPr>
        <p:spPr/>
        <p:txBody>
          <a:bodyPr/>
          <a:lstStyle/>
          <a:p>
            <a:fld id="{01F2A70B-78F2-4DCF-B53B-C990D2FAFB8A}" type="slidenum">
              <a:rPr lang="en-US" smtClean="0"/>
              <a:t>40</a:t>
            </a:fld>
            <a:endParaRPr lang="en-US"/>
          </a:p>
        </p:txBody>
      </p:sp>
    </p:spTree>
    <p:extLst>
      <p:ext uri="{BB962C8B-B14F-4D97-AF65-F5344CB8AC3E}">
        <p14:creationId xmlns:p14="http://schemas.microsoft.com/office/powerpoint/2010/main" val="259233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E3E9696-343B-4076-B822-3376A708CABC}" type="slidenum">
              <a:rPr lang="en-US" smtClean="0"/>
              <a:t>5</a:t>
            </a:fld>
            <a:endParaRPr lang="en-US"/>
          </a:p>
        </p:txBody>
      </p:sp>
    </p:spTree>
    <p:extLst>
      <p:ext uri="{BB962C8B-B14F-4D97-AF65-F5344CB8AC3E}">
        <p14:creationId xmlns:p14="http://schemas.microsoft.com/office/powerpoint/2010/main" val="3402223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0B042-234A-7B7B-3A7A-EE1CAE9AC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A6ACB-D14D-36EE-F8E9-F1FFC1DAA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2B442-4E9E-FB4F-3EDB-35A8DF83D41D}"/>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Let them grow into strong young people.  Screens will </a:t>
            </a:r>
            <a:r>
              <a:rPr lang="en-US" sz="1800">
                <a:effectLst/>
                <a:latin typeface=".AppleSystemUIFont"/>
                <a:ea typeface="Times New Roman" panose="02020603050405020304" pitchFamily="18" charset="0"/>
                <a:cs typeface="Times New Roman" panose="02020603050405020304" pitchFamily="18" charset="0"/>
              </a:rPr>
              <a:t>NOT help that.</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F6DFD14-ECB3-B94B-0923-808FD475E5E7}"/>
              </a:ext>
            </a:extLst>
          </p:cNvPr>
          <p:cNvSpPr>
            <a:spLocks noGrp="1"/>
          </p:cNvSpPr>
          <p:nvPr>
            <p:ph type="sldNum" sz="quarter" idx="10"/>
          </p:nvPr>
        </p:nvSpPr>
        <p:spPr/>
        <p:txBody>
          <a:bodyPr/>
          <a:lstStyle/>
          <a:p>
            <a:fld id="{01F2A70B-78F2-4DCF-B53B-C990D2FAFB8A}" type="slidenum">
              <a:rPr lang="en-US" smtClean="0"/>
              <a:t>41</a:t>
            </a:fld>
            <a:endParaRPr lang="en-US"/>
          </a:p>
        </p:txBody>
      </p:sp>
    </p:spTree>
    <p:extLst>
      <p:ext uri="{BB962C8B-B14F-4D97-AF65-F5344CB8AC3E}">
        <p14:creationId xmlns:p14="http://schemas.microsoft.com/office/powerpoint/2010/main" val="352599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46364-B8EF-9345-8693-EA6DD0E3D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CEE5C-244B-9C34-DC37-263F89F2D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EB20C-53A0-8A40-E0E7-C772618855B2}"/>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6D43FB47-5AAC-0ED5-B9AF-396D8F5EE053}"/>
              </a:ext>
            </a:extLst>
          </p:cNvPr>
          <p:cNvSpPr>
            <a:spLocks noGrp="1"/>
          </p:cNvSpPr>
          <p:nvPr>
            <p:ph type="sldNum" sz="quarter" idx="5"/>
          </p:nvPr>
        </p:nvSpPr>
        <p:spPr/>
        <p:txBody>
          <a:bodyPr/>
          <a:lstStyle/>
          <a:p>
            <a:fld id="{8E3E9696-343B-4076-B822-3376A708CABC}" type="slidenum">
              <a:rPr lang="en-US" smtClean="0"/>
              <a:t>6</a:t>
            </a:fld>
            <a:endParaRPr lang="en-US"/>
          </a:p>
        </p:txBody>
      </p:sp>
    </p:spTree>
    <p:extLst>
      <p:ext uri="{BB962C8B-B14F-4D97-AF65-F5344CB8AC3E}">
        <p14:creationId xmlns:p14="http://schemas.microsoft.com/office/powerpoint/2010/main" val="305222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7618-5649-35ED-6E62-2B2C443B2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E84C7-0F38-06F9-D9E6-5460D2D10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96C8A-92BA-5485-22A8-00009E9A8446}"/>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0EDF5F03-9540-F425-0BA0-11490DE25257}"/>
              </a:ext>
            </a:extLst>
          </p:cNvPr>
          <p:cNvSpPr>
            <a:spLocks noGrp="1"/>
          </p:cNvSpPr>
          <p:nvPr>
            <p:ph type="sldNum" sz="quarter" idx="5"/>
          </p:nvPr>
        </p:nvSpPr>
        <p:spPr/>
        <p:txBody>
          <a:bodyPr/>
          <a:lstStyle/>
          <a:p>
            <a:fld id="{8E3E9696-343B-4076-B822-3376A708CABC}" type="slidenum">
              <a:rPr lang="en-US" smtClean="0"/>
              <a:t>7</a:t>
            </a:fld>
            <a:endParaRPr lang="en-US"/>
          </a:p>
        </p:txBody>
      </p:sp>
    </p:spTree>
    <p:extLst>
      <p:ext uri="{BB962C8B-B14F-4D97-AF65-F5344CB8AC3E}">
        <p14:creationId xmlns:p14="http://schemas.microsoft.com/office/powerpoint/2010/main" val="401719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346D-8482-4330-61E4-3E13BAF3B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E3681-8863-BF1D-59F3-6CF871A81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DD2AB-128B-1C0A-5251-D67429698265}"/>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Many of our home grown youth are now 17.</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They have been sheltered well, raised in church.</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Worldliness is starting to creep in as they go through this phase:</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"Every kid has to go through that. Practically everyone goes through that age. You did; I did. And we got to think their thoughts."</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342900" marR="0" lvl="0" indent="-342900">
              <a:buNone/>
              <a:tabLst>
                <a:tab pos="457200" algn="l"/>
              </a:tabLst>
            </a:pP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Youth.</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We see it.</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We desire better for you.</a:t>
            </a:r>
            <a:endParaRPr lang="en-US" sz="1800" dirty="0">
              <a:effectLst/>
              <a:latin typeface=".AppleSystemUIFont"/>
              <a:ea typeface="Times New Roman" panose="02020603050405020304" pitchFamily="18" charset="0"/>
              <a:cs typeface="Times New Roman" panose="02020603050405020304" pitchFamily="18" charset="0"/>
            </a:endParaRPr>
          </a:p>
          <a:p>
            <a:pPr marL="342900" marR="0" lvl="0" indent="-342900">
              <a:tabLst>
                <a:tab pos="457200" algn="l"/>
              </a:tabLst>
            </a:pPr>
            <a:r>
              <a:rPr lang="en-US" sz="1800" b="0" i="0" dirty="0">
                <a:effectLst/>
                <a:latin typeface="UICTFontTextStyleBody"/>
                <a:ea typeface="Times New Roman" panose="02020603050405020304" pitchFamily="18" charset="0"/>
                <a:cs typeface="Times New Roman" panose="02020603050405020304" pitchFamily="18" charset="0"/>
              </a:rPr>
              <a:t>Parents: we </a:t>
            </a:r>
            <a:r>
              <a:rPr lang="en-US" sz="1800" b="0" i="0" dirty="0" err="1">
                <a:effectLst/>
                <a:latin typeface="UICTFontTextStyleBody"/>
                <a:ea typeface="Times New Roman" panose="02020603050405020304" pitchFamily="18" charset="0"/>
                <a:cs typeface="Times New Roman" panose="02020603050405020304" pitchFamily="18" charset="0"/>
              </a:rPr>
              <a:t>gotta</a:t>
            </a:r>
            <a:r>
              <a:rPr lang="en-US" sz="1800" b="0" i="0" dirty="0">
                <a:effectLst/>
                <a:latin typeface="UICTFontTextStyleBody"/>
                <a:ea typeface="Times New Roman" panose="02020603050405020304" pitchFamily="18" charset="0"/>
                <a:cs typeface="Times New Roman" panose="02020603050405020304" pitchFamily="18" charset="0"/>
              </a:rPr>
              <a:t> help them with this phase</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144851F-84AC-62FA-3BAE-DB5459028B71}"/>
              </a:ext>
            </a:extLst>
          </p:cNvPr>
          <p:cNvSpPr>
            <a:spLocks noGrp="1"/>
          </p:cNvSpPr>
          <p:nvPr>
            <p:ph type="sldNum" sz="quarter" idx="10"/>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248272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CEDF5-F288-439C-EAE3-DCFF31293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0CFED-A5DA-B211-C97D-984C5222F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6B954-0C51-9A1B-F806-611A801A12FE}"/>
              </a:ext>
            </a:extLst>
          </p:cNvPr>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Many of our home grown youth are now 17.</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They have been sheltered well, raised in church.</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Worldliness is starting to creep in as they go through this phase:</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"Every kid has to go through that. Practically everyone goes through that age. You did; I did. And we got to think their thoughts."</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342900" marR="0" lvl="0" indent="-342900">
              <a:buNone/>
              <a:tabLst>
                <a:tab pos="457200" algn="l"/>
              </a:tabLst>
            </a:pP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Youth.</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We see it.</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We desire better for you.</a:t>
            </a:r>
            <a:endParaRPr lang="en-US" sz="1800" dirty="0">
              <a:effectLst/>
              <a:latin typeface=".AppleSystemUIFont"/>
              <a:ea typeface="Times New Roman" panose="02020603050405020304" pitchFamily="18" charset="0"/>
              <a:cs typeface="Times New Roman" panose="02020603050405020304" pitchFamily="18" charset="0"/>
            </a:endParaRPr>
          </a:p>
          <a:p>
            <a:pPr marL="342900" marR="0" lvl="0" indent="-342900">
              <a:tabLst>
                <a:tab pos="457200" algn="l"/>
              </a:tabLst>
            </a:pPr>
            <a:r>
              <a:rPr lang="en-US" sz="1800" b="0" i="0" dirty="0">
                <a:effectLst/>
                <a:latin typeface="UICTFontTextStyleBody"/>
                <a:ea typeface="Times New Roman" panose="02020603050405020304" pitchFamily="18" charset="0"/>
                <a:cs typeface="Times New Roman" panose="02020603050405020304" pitchFamily="18" charset="0"/>
              </a:rPr>
              <a:t>Parents: we </a:t>
            </a:r>
            <a:r>
              <a:rPr lang="en-US" sz="1800" b="0" i="0" dirty="0" err="1">
                <a:effectLst/>
                <a:latin typeface="UICTFontTextStyleBody"/>
                <a:ea typeface="Times New Roman" panose="02020603050405020304" pitchFamily="18" charset="0"/>
                <a:cs typeface="Times New Roman" panose="02020603050405020304" pitchFamily="18" charset="0"/>
              </a:rPr>
              <a:t>gotta</a:t>
            </a:r>
            <a:r>
              <a:rPr lang="en-US" sz="1800" b="0" i="0" dirty="0">
                <a:effectLst/>
                <a:latin typeface="UICTFontTextStyleBody"/>
                <a:ea typeface="Times New Roman" panose="02020603050405020304" pitchFamily="18" charset="0"/>
                <a:cs typeface="Times New Roman" panose="02020603050405020304" pitchFamily="18" charset="0"/>
              </a:rPr>
              <a:t> help them with this phase</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6B8835F-0BE8-3136-3786-51AE8F2D85F9}"/>
              </a:ext>
            </a:extLst>
          </p:cNvPr>
          <p:cNvSpPr>
            <a:spLocks noGrp="1"/>
          </p:cNvSpPr>
          <p:nvPr>
            <p:ph type="sldNum" sz="quarter" idx="10"/>
          </p:nvPr>
        </p:nvSpPr>
        <p:spPr/>
        <p:txBody>
          <a:bodyPr/>
          <a:lstStyle/>
          <a:p>
            <a:fld id="{01F2A70B-78F2-4DCF-B53B-C990D2FAFB8A}" type="slidenum">
              <a:rPr lang="en-US" smtClean="0"/>
              <a:t>9</a:t>
            </a:fld>
            <a:endParaRPr lang="en-US"/>
          </a:p>
        </p:txBody>
      </p:sp>
    </p:spTree>
    <p:extLst>
      <p:ext uri="{BB962C8B-B14F-4D97-AF65-F5344CB8AC3E}">
        <p14:creationId xmlns:p14="http://schemas.microsoft.com/office/powerpoint/2010/main" val="300657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Many of our home grown youth are now 17.</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They have been sheltered well, raised in church.</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Worldliness is starting to creep in as they go through this phase:</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0" marR="0">
              <a:buNone/>
            </a:pPr>
            <a:r>
              <a:rPr lang="en-US" sz="1800" b="0" i="0" dirty="0">
                <a:effectLst/>
                <a:latin typeface="UICTFontTextStyleBody"/>
                <a:ea typeface="Times New Roman" panose="02020603050405020304" pitchFamily="18" charset="0"/>
                <a:cs typeface="Times New Roman" panose="02020603050405020304" pitchFamily="18" charset="0"/>
              </a:rPr>
              <a:t>"Every kid has to go through that. Practically everyone goes through that age. You did; I did. And we got to think their thoughts."</a:t>
            </a:r>
            <a:endParaRPr lang="en-US" sz="1800" dirty="0">
              <a:effectLst/>
              <a:latin typeface=".AppleSystemUIFont"/>
              <a:ea typeface="Times New Roman" panose="02020603050405020304" pitchFamily="18" charset="0"/>
              <a:cs typeface="Times New Roman" panose="02020603050405020304" pitchFamily="18" charset="0"/>
            </a:endParaRPr>
          </a:p>
          <a:p>
            <a:pPr marL="0" marR="0">
              <a:buNone/>
            </a:pPr>
            <a:r>
              <a:rPr lang="en-US" sz="1800" dirty="0">
                <a:effectLst/>
                <a:latin typeface=".AppleSystemUIFont"/>
                <a:ea typeface="Times New Roman" panose="02020603050405020304" pitchFamily="18" charset="0"/>
                <a:cs typeface="Times New Roman" panose="02020603050405020304" pitchFamily="18" charset="0"/>
              </a:rPr>
              <a:t> </a:t>
            </a:r>
          </a:p>
          <a:p>
            <a:pPr marL="342900" marR="0" lvl="0" indent="-342900">
              <a:buNone/>
              <a:tabLst>
                <a:tab pos="457200" algn="l"/>
              </a:tabLst>
            </a:pP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Youth.</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We see it.</a:t>
            </a:r>
            <a:r>
              <a:rPr lang="en-US" sz="1800" dirty="0">
                <a:effectLst/>
                <a:latin typeface="UICTFontTextStyleBody"/>
                <a:ea typeface="Times New Roman" panose="02020603050405020304" pitchFamily="18" charset="0"/>
                <a:cs typeface="Times New Roman" panose="02020603050405020304" pitchFamily="18" charset="0"/>
              </a:rPr>
              <a:t>  </a:t>
            </a:r>
            <a:r>
              <a:rPr lang="en-US" sz="1800" b="0" i="0" dirty="0">
                <a:effectLst/>
                <a:latin typeface="UICTFontTextStyleBody"/>
                <a:ea typeface="Times New Roman" panose="02020603050405020304" pitchFamily="18" charset="0"/>
                <a:cs typeface="Times New Roman" panose="02020603050405020304" pitchFamily="18" charset="0"/>
              </a:rPr>
              <a:t>We desire better for you.</a:t>
            </a:r>
            <a:endParaRPr lang="en-US" sz="1800" dirty="0">
              <a:effectLst/>
              <a:latin typeface=".AppleSystemUIFont"/>
              <a:ea typeface="Times New Roman" panose="02020603050405020304" pitchFamily="18" charset="0"/>
              <a:cs typeface="Times New Roman" panose="02020603050405020304" pitchFamily="18" charset="0"/>
            </a:endParaRPr>
          </a:p>
          <a:p>
            <a:pPr marL="342900" marR="0" lvl="0" indent="-342900">
              <a:tabLst>
                <a:tab pos="457200" algn="l"/>
              </a:tabLst>
            </a:pPr>
            <a:r>
              <a:rPr lang="en-US" sz="1800" b="0" i="0" dirty="0">
                <a:effectLst/>
                <a:latin typeface="UICTFontTextStyleBody"/>
                <a:ea typeface="Times New Roman" panose="02020603050405020304" pitchFamily="18" charset="0"/>
                <a:cs typeface="Times New Roman" panose="02020603050405020304" pitchFamily="18" charset="0"/>
              </a:rPr>
              <a:t>Parents: we </a:t>
            </a:r>
            <a:r>
              <a:rPr lang="en-US" sz="1800" b="0" i="0" dirty="0" err="1">
                <a:effectLst/>
                <a:latin typeface="UICTFontTextStyleBody"/>
                <a:ea typeface="Times New Roman" panose="02020603050405020304" pitchFamily="18" charset="0"/>
                <a:cs typeface="Times New Roman" panose="02020603050405020304" pitchFamily="18" charset="0"/>
              </a:rPr>
              <a:t>gotta</a:t>
            </a:r>
            <a:r>
              <a:rPr lang="en-US" sz="1800" b="0" i="0" dirty="0">
                <a:effectLst/>
                <a:latin typeface="UICTFontTextStyleBody"/>
                <a:ea typeface="Times New Roman" panose="02020603050405020304" pitchFamily="18" charset="0"/>
                <a:cs typeface="Times New Roman" panose="02020603050405020304" pitchFamily="18" charset="0"/>
              </a:rPr>
              <a:t> help them with this phase</a:t>
            </a:r>
            <a:endParaRPr lang="en-US" sz="1800" dirty="0">
              <a:effectLst/>
              <a:latin typeface=".AppleSystemUIFon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1F2A70B-78F2-4DCF-B53B-C990D2FAFB8A}" type="slidenum">
              <a:rPr lang="en-US" smtClean="0"/>
              <a:t>10</a:t>
            </a:fld>
            <a:endParaRPr lang="en-US"/>
          </a:p>
        </p:txBody>
      </p:sp>
    </p:spTree>
    <p:extLst>
      <p:ext uri="{BB962C8B-B14F-4D97-AF65-F5344CB8AC3E}">
        <p14:creationId xmlns:p14="http://schemas.microsoft.com/office/powerpoint/2010/main" val="58954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37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65714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927668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66083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09312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0218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69639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0374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3738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4221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558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264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71043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0222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0085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89882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t>11/15/2025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4122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11/15/2025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19316551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15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D3E87-AF57-42DD-82C8-5313F122A85B}"/>
              </a:ext>
            </a:extLst>
          </p:cNvPr>
          <p:cNvSpPr txBox="1"/>
          <p:nvPr/>
        </p:nvSpPr>
        <p:spPr>
          <a:xfrm>
            <a:off x="112295" y="1197429"/>
            <a:ext cx="11967410" cy="923330"/>
          </a:xfrm>
          <a:prstGeom prst="rect">
            <a:avLst/>
          </a:prstGeom>
          <a:noFill/>
        </p:spPr>
        <p:txBody>
          <a:bodyPr wrap="square">
            <a:spAutoFit/>
          </a:bodyPr>
          <a:lstStyle/>
          <a:p>
            <a:pPr lvl="0" algn="ctr"/>
            <a:r>
              <a:rPr lang="en-US" sz="5400" b="1" dirty="0">
                <a:solidFill>
                  <a:schemeClr val="accent4">
                    <a:lumMod val="40000"/>
                    <a:lumOff val="60000"/>
                  </a:schemeClr>
                </a:solidFill>
                <a:effectLst>
                  <a:outerShdw blurRad="38100" dist="38100" dir="2700000" algn="tl">
                    <a:srgbClr val="000000">
                      <a:alpha val="43137"/>
                    </a:srgbClr>
                  </a:outerShdw>
                </a:effectLst>
              </a:rPr>
              <a:t>The GRAY Zone</a:t>
            </a:r>
          </a:p>
        </p:txBody>
      </p:sp>
      <p:pic>
        <p:nvPicPr>
          <p:cNvPr id="6" name="Picture 5" descr="A close-up of a color bar&#10;&#10;AI-generated content may be incorrect.">
            <a:extLst>
              <a:ext uri="{FF2B5EF4-FFF2-40B4-BE49-F238E27FC236}">
                <a16:creationId xmlns:a16="http://schemas.microsoft.com/office/drawing/2014/main" id="{07D05456-E805-5352-4E24-10D5B9FA6F27}"/>
              </a:ext>
            </a:extLst>
          </p:cNvPr>
          <p:cNvPicPr>
            <a:picLocks noChangeAspect="1"/>
          </p:cNvPicPr>
          <p:nvPr/>
        </p:nvPicPr>
        <p:blipFill>
          <a:blip r:embed="rId3"/>
          <a:srcRect l="20621" r="20198"/>
          <a:stretch/>
        </p:blipFill>
        <p:spPr>
          <a:xfrm>
            <a:off x="3447333" y="2692400"/>
            <a:ext cx="5072743" cy="3715657"/>
          </a:xfrm>
          <a:prstGeom prst="rect">
            <a:avLst/>
          </a:prstGeom>
          <a:effectLst>
            <a:glow rad="63500">
              <a:schemeClr val="tx1"/>
            </a:glow>
            <a:softEdge rad="25400"/>
          </a:effectLst>
        </p:spPr>
      </p:pic>
    </p:spTree>
    <p:extLst>
      <p:ext uri="{BB962C8B-B14F-4D97-AF65-F5344CB8AC3E}">
        <p14:creationId xmlns:p14="http://schemas.microsoft.com/office/powerpoint/2010/main" val="391724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19DE9-41BA-2F22-A3E1-08C284D31F6F}"/>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D1548ED-4541-8708-596A-14BD9496BA22}"/>
              </a:ext>
            </a:extLst>
          </p:cNvPr>
          <p:cNvSpPr txBox="1">
            <a:spLocks/>
          </p:cNvSpPr>
          <p:nvPr/>
        </p:nvSpPr>
        <p:spPr>
          <a:xfrm>
            <a:off x="812800" y="1971302"/>
            <a:ext cx="10714319" cy="194359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5998" b="1" dirty="0">
                <a:solidFill>
                  <a:schemeClr val="accent4">
                    <a:lumMod val="40000"/>
                    <a:lumOff val="60000"/>
                  </a:schemeClr>
                </a:solidFill>
              </a:rPr>
              <a:t>Why do we parent?</a:t>
            </a:r>
          </a:p>
        </p:txBody>
      </p:sp>
    </p:spTree>
    <p:extLst>
      <p:ext uri="{BB962C8B-B14F-4D97-AF65-F5344CB8AC3E}">
        <p14:creationId xmlns:p14="http://schemas.microsoft.com/office/powerpoint/2010/main" val="242988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D3E87-AF57-42DD-82C8-5313F122A85B}"/>
              </a:ext>
            </a:extLst>
          </p:cNvPr>
          <p:cNvSpPr txBox="1"/>
          <p:nvPr/>
        </p:nvSpPr>
        <p:spPr>
          <a:xfrm>
            <a:off x="112295" y="152400"/>
            <a:ext cx="11967410" cy="923330"/>
          </a:xfrm>
          <a:prstGeom prst="rect">
            <a:avLst/>
          </a:prstGeom>
          <a:noFill/>
        </p:spPr>
        <p:txBody>
          <a:bodyPr wrap="square">
            <a:spAutoFit/>
          </a:bodyPr>
          <a:lstStyle/>
          <a:p>
            <a:pPr lvl="0" algn="ctr"/>
            <a:r>
              <a:rPr lang="en-US" sz="5400" b="1" dirty="0">
                <a:solidFill>
                  <a:schemeClr val="accent4">
                    <a:lumMod val="40000"/>
                    <a:lumOff val="60000"/>
                  </a:schemeClr>
                </a:solidFill>
              </a:rPr>
              <a:t>2025 Reasons for Parenting (Bad) </a:t>
            </a:r>
          </a:p>
        </p:txBody>
      </p:sp>
      <p:sp>
        <p:nvSpPr>
          <p:cNvPr id="4" name="TextBox 3">
            <a:extLst>
              <a:ext uri="{FF2B5EF4-FFF2-40B4-BE49-F238E27FC236}">
                <a16:creationId xmlns:a16="http://schemas.microsoft.com/office/drawing/2014/main" id="{82941917-E88A-7926-AEB8-8053585285C9}"/>
              </a:ext>
            </a:extLst>
          </p:cNvPr>
          <p:cNvSpPr txBox="1"/>
          <p:nvPr/>
        </p:nvSpPr>
        <p:spPr>
          <a:xfrm>
            <a:off x="224590" y="1342572"/>
            <a:ext cx="11749696" cy="5447645"/>
          </a:xfrm>
          <a:prstGeom prst="rect">
            <a:avLst/>
          </a:prstGeom>
          <a:noFill/>
        </p:spPr>
        <p:txBody>
          <a:bodyPr wrap="square">
            <a:spAutoFit/>
          </a:bodyPr>
          <a:lstStyle/>
          <a:p>
            <a:pPr marL="914400" lvl="0" indent="-914400">
              <a:buAutoNum type="arabicParenR"/>
            </a:pPr>
            <a:r>
              <a:rPr lang="en-US" sz="5400" dirty="0">
                <a:solidFill>
                  <a:schemeClr val="accent4">
                    <a:lumMod val="40000"/>
                    <a:lumOff val="60000"/>
                  </a:schemeClr>
                </a:solidFill>
              </a:rPr>
              <a:t>Makes me look good on the ‘gram</a:t>
            </a:r>
          </a:p>
          <a:p>
            <a:pPr marL="914400" lvl="0" indent="-914400">
              <a:buAutoNum type="arabicParenR"/>
            </a:pPr>
            <a:r>
              <a:rPr lang="en-US" sz="6000" dirty="0">
                <a:solidFill>
                  <a:schemeClr val="accent4">
                    <a:lumMod val="40000"/>
                    <a:lumOff val="60000"/>
                  </a:schemeClr>
                </a:solidFill>
              </a:rPr>
              <a:t>That’s what we’re supposed to do.</a:t>
            </a:r>
          </a:p>
          <a:p>
            <a:pPr marL="914400" lvl="0" indent="-914400">
              <a:buAutoNum type="arabicParenR"/>
            </a:pPr>
            <a:r>
              <a:rPr lang="en-US" sz="6000" dirty="0">
                <a:solidFill>
                  <a:schemeClr val="accent4">
                    <a:lumMod val="40000"/>
                    <a:lumOff val="60000"/>
                  </a:schemeClr>
                </a:solidFill>
              </a:rPr>
              <a:t>Natural Product of being married</a:t>
            </a:r>
          </a:p>
        </p:txBody>
      </p:sp>
    </p:spTree>
    <p:extLst>
      <p:ext uri="{BB962C8B-B14F-4D97-AF65-F5344CB8AC3E}">
        <p14:creationId xmlns:p14="http://schemas.microsoft.com/office/powerpoint/2010/main" val="2539705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2ED4F21D-2133-BDCA-8A80-087A4E8F1C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577B33-0CD2-17F8-ABDF-3D0D2870496F}"/>
              </a:ext>
            </a:extLst>
          </p:cNvPr>
          <p:cNvSpPr txBox="1"/>
          <p:nvPr/>
        </p:nvSpPr>
        <p:spPr>
          <a:xfrm>
            <a:off x="112295" y="152400"/>
            <a:ext cx="11967410" cy="1754326"/>
          </a:xfrm>
          <a:prstGeom prst="rect">
            <a:avLst/>
          </a:prstGeom>
          <a:noFill/>
        </p:spPr>
        <p:txBody>
          <a:bodyPr wrap="square">
            <a:spAutoFit/>
          </a:bodyPr>
          <a:lstStyle/>
          <a:p>
            <a:pPr lvl="0" algn="ctr"/>
            <a:r>
              <a:rPr lang="en-US" sz="5400" b="1" dirty="0">
                <a:solidFill>
                  <a:schemeClr val="accent4">
                    <a:lumMod val="40000"/>
                    <a:lumOff val="60000"/>
                  </a:schemeClr>
                </a:solidFill>
              </a:rPr>
              <a:t>How do we parent with those reasons?</a:t>
            </a:r>
          </a:p>
        </p:txBody>
      </p:sp>
      <p:sp>
        <p:nvSpPr>
          <p:cNvPr id="4" name="TextBox 3">
            <a:extLst>
              <a:ext uri="{FF2B5EF4-FFF2-40B4-BE49-F238E27FC236}">
                <a16:creationId xmlns:a16="http://schemas.microsoft.com/office/drawing/2014/main" id="{BAE23125-4387-6086-EECF-00093F60013B}"/>
              </a:ext>
            </a:extLst>
          </p:cNvPr>
          <p:cNvSpPr txBox="1"/>
          <p:nvPr/>
        </p:nvSpPr>
        <p:spPr>
          <a:xfrm>
            <a:off x="112295" y="2177144"/>
            <a:ext cx="11967410" cy="4154984"/>
          </a:xfrm>
          <a:prstGeom prst="rect">
            <a:avLst/>
          </a:prstGeom>
          <a:noFill/>
        </p:spPr>
        <p:txBody>
          <a:bodyPr wrap="square">
            <a:spAutoFit/>
          </a:bodyPr>
          <a:lstStyle/>
          <a:p>
            <a:pPr marL="914400" lvl="0" indent="-914400">
              <a:buAutoNum type="arabicParenR"/>
            </a:pPr>
            <a:r>
              <a:rPr lang="en-US" sz="4800" dirty="0">
                <a:solidFill>
                  <a:schemeClr val="accent4">
                    <a:lumMod val="40000"/>
                    <a:lumOff val="60000"/>
                  </a:schemeClr>
                </a:solidFill>
              </a:rPr>
              <a:t>Maximum impact of our image</a:t>
            </a:r>
          </a:p>
          <a:p>
            <a:pPr marL="914400" lvl="0" indent="-914400">
              <a:buAutoNum type="arabicParenR"/>
            </a:pPr>
            <a:r>
              <a:rPr lang="en-US" sz="5400" dirty="0">
                <a:solidFill>
                  <a:schemeClr val="accent4">
                    <a:lumMod val="40000"/>
                    <a:lumOff val="60000"/>
                  </a:schemeClr>
                </a:solidFill>
              </a:rPr>
              <a:t>Maximum impact of them doing what they are supposed to do.</a:t>
            </a:r>
          </a:p>
          <a:p>
            <a:pPr marL="914400" lvl="0" indent="-914400">
              <a:buAutoNum type="arabicParenR"/>
            </a:pPr>
            <a:r>
              <a:rPr lang="en-US" sz="5400" dirty="0">
                <a:solidFill>
                  <a:schemeClr val="accent4">
                    <a:lumMod val="40000"/>
                    <a:lumOff val="60000"/>
                  </a:schemeClr>
                </a:solidFill>
              </a:rPr>
              <a:t>Maximum impact of removing the inconvenience</a:t>
            </a:r>
          </a:p>
        </p:txBody>
      </p:sp>
    </p:spTree>
    <p:extLst>
      <p:ext uri="{BB962C8B-B14F-4D97-AF65-F5344CB8AC3E}">
        <p14:creationId xmlns:p14="http://schemas.microsoft.com/office/powerpoint/2010/main" val="8788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D3E87-AF57-42DD-82C8-5313F122A85B}"/>
              </a:ext>
            </a:extLst>
          </p:cNvPr>
          <p:cNvSpPr txBox="1"/>
          <p:nvPr/>
        </p:nvSpPr>
        <p:spPr>
          <a:xfrm>
            <a:off x="336755" y="391887"/>
            <a:ext cx="11518490" cy="5909310"/>
          </a:xfrm>
          <a:prstGeom prst="rect">
            <a:avLst/>
          </a:prstGeom>
          <a:noFill/>
        </p:spPr>
        <p:txBody>
          <a:bodyPr wrap="square">
            <a:spAutoFit/>
          </a:bodyPr>
          <a:lstStyle/>
          <a:p>
            <a:pPr lvl="0" algn="ctr"/>
            <a:r>
              <a:rPr lang="en-US" sz="5400" dirty="0">
                <a:solidFill>
                  <a:schemeClr val="accent4">
                    <a:lumMod val="40000"/>
                    <a:lumOff val="60000"/>
                  </a:schemeClr>
                </a:solidFill>
              </a:rPr>
              <a:t>The Final Parenting Stages</a:t>
            </a:r>
          </a:p>
          <a:p>
            <a:pPr lvl="0" algn="ctr"/>
            <a:endParaRPr lang="en-US" sz="5400" dirty="0">
              <a:solidFill>
                <a:schemeClr val="accent4">
                  <a:lumMod val="40000"/>
                  <a:lumOff val="60000"/>
                </a:schemeClr>
              </a:solidFill>
            </a:endParaRPr>
          </a:p>
          <a:p>
            <a:pPr lvl="0" algn="ctr"/>
            <a:r>
              <a:rPr lang="en-US" sz="5400" i="1" dirty="0">
                <a:solidFill>
                  <a:schemeClr val="accent4">
                    <a:lumMod val="40000"/>
                    <a:lumOff val="60000"/>
                  </a:schemeClr>
                </a:solidFill>
              </a:rPr>
              <a:t>"She needs a buddy, and you’re the one to be her buddy, you and I. We’re her parents.”</a:t>
            </a:r>
          </a:p>
          <a:p>
            <a:pPr lvl="0" algn="ctr"/>
            <a:endParaRPr lang="en-US" sz="5400" dirty="0">
              <a:solidFill>
                <a:schemeClr val="accent4">
                  <a:lumMod val="40000"/>
                  <a:lumOff val="60000"/>
                </a:schemeClr>
              </a:solidFill>
            </a:endParaRPr>
          </a:p>
          <a:p>
            <a:pPr lvl="0" algn="ctr"/>
            <a:r>
              <a:rPr lang="en-US" sz="5400" dirty="0">
                <a:solidFill>
                  <a:schemeClr val="accent4">
                    <a:lumMod val="40000"/>
                    <a:lumOff val="60000"/>
                  </a:schemeClr>
                </a:solidFill>
              </a:rPr>
              <a:t>64-0823M - "Q And A #1"</a:t>
            </a:r>
          </a:p>
        </p:txBody>
      </p:sp>
    </p:spTree>
    <p:extLst>
      <p:ext uri="{BB962C8B-B14F-4D97-AF65-F5344CB8AC3E}">
        <p14:creationId xmlns:p14="http://schemas.microsoft.com/office/powerpoint/2010/main" val="464095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1CA950F4-4350-2253-AB06-0AAF2AA0CF98}"/>
            </a:ext>
          </a:extLst>
        </p:cNvPr>
        <p:cNvGrpSpPr/>
        <p:nvPr/>
      </p:nvGrpSpPr>
      <p:grpSpPr>
        <a:xfrm>
          <a:off x="0" y="0"/>
          <a:ext cx="0" cy="0"/>
          <a:chOff x="0" y="0"/>
          <a:chExt cx="0" cy="0"/>
        </a:xfrm>
      </p:grpSpPr>
      <p:pic>
        <p:nvPicPr>
          <p:cNvPr id="2" name="ParentingClip">
            <a:hlinkClick r:id="" action="ppaction://media"/>
            <a:extLst>
              <a:ext uri="{FF2B5EF4-FFF2-40B4-BE49-F238E27FC236}">
                <a16:creationId xmlns:a16="http://schemas.microsoft.com/office/drawing/2014/main" id="{B0303DAD-7933-1B07-F55C-686014FCC0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9700"/>
            <a:ext cx="12192000" cy="6578600"/>
          </a:xfrm>
          <a:prstGeom prst="rect">
            <a:avLst/>
          </a:prstGeom>
        </p:spPr>
      </p:pic>
    </p:spTree>
    <p:extLst>
      <p:ext uri="{BB962C8B-B14F-4D97-AF65-F5344CB8AC3E}">
        <p14:creationId xmlns:p14="http://schemas.microsoft.com/office/powerpoint/2010/main" val="13977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77546DAB-D7D8-6AE8-7F40-6EA97EBD1B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6CF49B-60F5-1578-57FF-852886C97CA5}"/>
              </a:ext>
            </a:extLst>
          </p:cNvPr>
          <p:cNvSpPr txBox="1"/>
          <p:nvPr/>
        </p:nvSpPr>
        <p:spPr>
          <a:xfrm>
            <a:off x="112295" y="152400"/>
            <a:ext cx="11967410" cy="923330"/>
          </a:xfrm>
          <a:prstGeom prst="rect">
            <a:avLst/>
          </a:prstGeom>
          <a:noFill/>
        </p:spPr>
        <p:txBody>
          <a:bodyPr wrap="square">
            <a:spAutoFit/>
          </a:bodyPr>
          <a:lstStyle/>
          <a:p>
            <a:pPr lvl="0" algn="ctr"/>
            <a:r>
              <a:rPr lang="en-US" sz="5400" b="1" dirty="0">
                <a:solidFill>
                  <a:schemeClr val="accent4">
                    <a:lumMod val="40000"/>
                    <a:lumOff val="60000"/>
                  </a:schemeClr>
                </a:solidFill>
              </a:rPr>
              <a:t>Reasons for Parenting (Godly) </a:t>
            </a:r>
          </a:p>
        </p:txBody>
      </p:sp>
      <p:sp>
        <p:nvSpPr>
          <p:cNvPr id="4" name="TextBox 3">
            <a:extLst>
              <a:ext uri="{FF2B5EF4-FFF2-40B4-BE49-F238E27FC236}">
                <a16:creationId xmlns:a16="http://schemas.microsoft.com/office/drawing/2014/main" id="{D855F50D-6391-0C51-9166-4431A08D82D4}"/>
              </a:ext>
            </a:extLst>
          </p:cNvPr>
          <p:cNvSpPr txBox="1"/>
          <p:nvPr/>
        </p:nvSpPr>
        <p:spPr>
          <a:xfrm>
            <a:off x="224590" y="1727200"/>
            <a:ext cx="11967410" cy="3508653"/>
          </a:xfrm>
          <a:prstGeom prst="rect">
            <a:avLst/>
          </a:prstGeom>
          <a:noFill/>
        </p:spPr>
        <p:txBody>
          <a:bodyPr wrap="square">
            <a:spAutoFit/>
          </a:bodyPr>
          <a:lstStyle/>
          <a:p>
            <a:pPr marL="914400" lvl="0" indent="-914400">
              <a:buAutoNum type="arabicParenR"/>
            </a:pPr>
            <a:r>
              <a:rPr lang="en-US" sz="5400" dirty="0">
                <a:solidFill>
                  <a:schemeClr val="accent4">
                    <a:lumMod val="40000"/>
                    <a:lumOff val="60000"/>
                  </a:schemeClr>
                </a:solidFill>
              </a:rPr>
              <a:t>To raise sons and daughters of God</a:t>
            </a:r>
          </a:p>
          <a:p>
            <a:pPr marL="914400" lvl="0" indent="-914400">
              <a:buAutoNum type="arabicParenR"/>
            </a:pPr>
            <a:r>
              <a:rPr lang="en-US" sz="5400" dirty="0">
                <a:solidFill>
                  <a:schemeClr val="accent4">
                    <a:lumMod val="40000"/>
                    <a:lumOff val="60000"/>
                  </a:schemeClr>
                </a:solidFill>
              </a:rPr>
              <a:t>To raise Godly friends.</a:t>
            </a:r>
          </a:p>
          <a:p>
            <a:pPr marL="914400" lvl="0" indent="-914400">
              <a:buAutoNum type="arabicParenR"/>
            </a:pPr>
            <a:r>
              <a:rPr lang="en-US" sz="5400" dirty="0">
                <a:solidFill>
                  <a:schemeClr val="accent4">
                    <a:lumMod val="40000"/>
                    <a:lumOff val="60000"/>
                  </a:schemeClr>
                </a:solidFill>
              </a:rPr>
              <a:t>To Glorify God</a:t>
            </a:r>
            <a:endParaRPr lang="en-US" sz="6000" dirty="0">
              <a:solidFill>
                <a:schemeClr val="accent4">
                  <a:lumMod val="40000"/>
                  <a:lumOff val="60000"/>
                </a:schemeClr>
              </a:solidFill>
            </a:endParaRPr>
          </a:p>
        </p:txBody>
      </p:sp>
    </p:spTree>
    <p:extLst>
      <p:ext uri="{BB962C8B-B14F-4D97-AF65-F5344CB8AC3E}">
        <p14:creationId xmlns:p14="http://schemas.microsoft.com/office/powerpoint/2010/main" val="130751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D3E87-AF57-42DD-82C8-5313F122A85B}"/>
              </a:ext>
            </a:extLst>
          </p:cNvPr>
          <p:cNvSpPr txBox="1"/>
          <p:nvPr/>
        </p:nvSpPr>
        <p:spPr>
          <a:xfrm>
            <a:off x="336754" y="1524000"/>
            <a:ext cx="11405303" cy="5056541"/>
          </a:xfrm>
          <a:prstGeom prst="rect">
            <a:avLst/>
          </a:prstGeom>
          <a:noFill/>
        </p:spPr>
        <p:txBody>
          <a:bodyPr wrap="square">
            <a:spAutoFit/>
          </a:bodyPr>
          <a:lstStyle/>
          <a:p>
            <a:pPr lvl="0"/>
            <a:r>
              <a:rPr lang="en-US" sz="5400" dirty="0">
                <a:solidFill>
                  <a:schemeClr val="accent4">
                    <a:lumMod val="40000"/>
                    <a:lumOff val="60000"/>
                  </a:schemeClr>
                </a:solidFill>
              </a:rPr>
              <a:t>If the goal of parenting is to produce brothers and sisters in Christ, and good friends.</a:t>
            </a:r>
          </a:p>
          <a:p>
            <a:pPr lvl="0"/>
            <a:endParaRPr lang="en-US" sz="5400" dirty="0">
              <a:solidFill>
                <a:schemeClr val="accent4">
                  <a:lumMod val="40000"/>
                  <a:lumOff val="60000"/>
                </a:schemeClr>
              </a:solidFill>
            </a:endParaRPr>
          </a:p>
          <a:p>
            <a:pPr lvl="0"/>
            <a:r>
              <a:rPr lang="en-US" sz="5400" dirty="0">
                <a:solidFill>
                  <a:schemeClr val="accent4">
                    <a:lumMod val="40000"/>
                    <a:lumOff val="60000"/>
                  </a:schemeClr>
                </a:solidFill>
              </a:rPr>
              <a:t>Make sure your definition of Friends is Godly.</a:t>
            </a:r>
          </a:p>
        </p:txBody>
      </p:sp>
      <p:sp>
        <p:nvSpPr>
          <p:cNvPr id="4" name="TextBox 3">
            <a:extLst>
              <a:ext uri="{FF2B5EF4-FFF2-40B4-BE49-F238E27FC236}">
                <a16:creationId xmlns:a16="http://schemas.microsoft.com/office/drawing/2014/main" id="{26D22B47-FC95-19EF-0A66-4B52B8AECDB2}"/>
              </a:ext>
            </a:extLst>
          </p:cNvPr>
          <p:cNvSpPr txBox="1"/>
          <p:nvPr/>
        </p:nvSpPr>
        <p:spPr>
          <a:xfrm>
            <a:off x="112295" y="152400"/>
            <a:ext cx="11967410" cy="923330"/>
          </a:xfrm>
          <a:prstGeom prst="rect">
            <a:avLst/>
          </a:prstGeom>
          <a:noFill/>
        </p:spPr>
        <p:txBody>
          <a:bodyPr wrap="square">
            <a:spAutoFit/>
          </a:bodyPr>
          <a:lstStyle/>
          <a:p>
            <a:pPr lvl="0" algn="ctr"/>
            <a:r>
              <a:rPr lang="en-US" sz="5400" b="1" dirty="0">
                <a:solidFill>
                  <a:schemeClr val="accent4">
                    <a:lumMod val="40000"/>
                    <a:lumOff val="60000"/>
                  </a:schemeClr>
                </a:solidFill>
              </a:rPr>
              <a:t>Friendly Caveat</a:t>
            </a:r>
          </a:p>
        </p:txBody>
      </p:sp>
    </p:spTree>
    <p:extLst>
      <p:ext uri="{BB962C8B-B14F-4D97-AF65-F5344CB8AC3E}">
        <p14:creationId xmlns:p14="http://schemas.microsoft.com/office/powerpoint/2010/main" val="745506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16D5E5D0-EF33-343E-D662-5E2EBAFE51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D200E8-1A73-2F68-CA57-AE24687C4E14}"/>
              </a:ext>
            </a:extLst>
          </p:cNvPr>
          <p:cNvSpPr txBox="1"/>
          <p:nvPr/>
        </p:nvSpPr>
        <p:spPr>
          <a:xfrm>
            <a:off x="290285" y="117693"/>
            <a:ext cx="11611429" cy="6740307"/>
          </a:xfrm>
          <a:prstGeom prst="rect">
            <a:avLst/>
          </a:prstGeom>
          <a:noFill/>
        </p:spPr>
        <p:txBody>
          <a:bodyPr wrap="square">
            <a:spAutoFit/>
          </a:bodyPr>
          <a:lstStyle/>
          <a:p>
            <a:pPr lvl="0"/>
            <a:r>
              <a:rPr lang="en-US" sz="5400" dirty="0">
                <a:solidFill>
                  <a:schemeClr val="accent4">
                    <a:lumMod val="40000"/>
                    <a:lumOff val="60000"/>
                  </a:schemeClr>
                </a:solidFill>
              </a:rPr>
              <a:t>64-0830E  Q and A #4</a:t>
            </a:r>
          </a:p>
          <a:p>
            <a:pPr lvl="0"/>
            <a:r>
              <a:rPr lang="en-US" sz="5400" dirty="0">
                <a:solidFill>
                  <a:schemeClr val="accent4">
                    <a:lumMod val="40000"/>
                    <a:lumOff val="60000"/>
                  </a:schemeClr>
                </a:solidFill>
              </a:rPr>
              <a:t>390. Brother Branham, what achievement should we let our </a:t>
            </a:r>
            <a:r>
              <a:rPr lang="en-US" sz="5400" dirty="0" err="1">
                <a:solidFill>
                  <a:schemeClr val="accent4">
                    <a:lumMod val="40000"/>
                    <a:lumOff val="60000"/>
                  </a:schemeClr>
                </a:solidFill>
              </a:rPr>
              <a:t>preteenage</a:t>
            </a:r>
            <a:r>
              <a:rPr lang="en-US" sz="5400" dirty="0">
                <a:solidFill>
                  <a:schemeClr val="accent4">
                    <a:lumMod val="40000"/>
                    <a:lumOff val="60000"/>
                  </a:schemeClr>
                </a:solidFill>
              </a:rPr>
              <a:t> children participate in? (I beg your pardon, it's)--what activities should our preteen children anticipate-- participate in. </a:t>
            </a:r>
          </a:p>
        </p:txBody>
      </p:sp>
    </p:spTree>
    <p:extLst>
      <p:ext uri="{BB962C8B-B14F-4D97-AF65-F5344CB8AC3E}">
        <p14:creationId xmlns:p14="http://schemas.microsoft.com/office/powerpoint/2010/main" val="2640051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7013678F-0F34-4EED-B6AD-9FB7EBED13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426BDA-E4F9-86F4-7598-B63A51E056D3}"/>
              </a:ext>
            </a:extLst>
          </p:cNvPr>
          <p:cNvSpPr txBox="1"/>
          <p:nvPr/>
        </p:nvSpPr>
        <p:spPr>
          <a:xfrm>
            <a:off x="322943" y="377370"/>
            <a:ext cx="11546114" cy="2585323"/>
          </a:xfrm>
          <a:prstGeom prst="rect">
            <a:avLst/>
          </a:prstGeom>
          <a:noFill/>
        </p:spPr>
        <p:txBody>
          <a:bodyPr wrap="square">
            <a:spAutoFit/>
          </a:bodyPr>
          <a:lstStyle/>
          <a:p>
            <a:pPr lvl="0"/>
            <a:r>
              <a:rPr lang="en-US" sz="5400" dirty="0">
                <a:solidFill>
                  <a:schemeClr val="accent4">
                    <a:lumMod val="40000"/>
                    <a:lumOff val="60000"/>
                  </a:schemeClr>
                </a:solidFill>
              </a:rPr>
              <a:t>Also, how should we go about helping them select their associates?</a:t>
            </a:r>
          </a:p>
        </p:txBody>
      </p:sp>
    </p:spTree>
    <p:extLst>
      <p:ext uri="{BB962C8B-B14F-4D97-AF65-F5344CB8AC3E}">
        <p14:creationId xmlns:p14="http://schemas.microsoft.com/office/powerpoint/2010/main" val="280485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4458" y="312057"/>
            <a:ext cx="11139714" cy="6190344"/>
          </a:xfrm>
        </p:spPr>
        <p:txBody>
          <a:bodyPr>
            <a:noAutofit/>
          </a:bodyPr>
          <a:lstStyle/>
          <a:p>
            <a:pPr algn="l"/>
            <a:r>
              <a:rPr lang="en-US" sz="6000" dirty="0">
                <a:solidFill>
                  <a:schemeClr val="accent4">
                    <a:lumMod val="40000"/>
                    <a:lumOff val="60000"/>
                  </a:schemeClr>
                </a:solidFill>
              </a:rPr>
              <a:t>PSALM 127:3 - 5</a:t>
            </a:r>
          </a:p>
          <a:p>
            <a:pPr algn="l"/>
            <a:r>
              <a:rPr lang="en-US" sz="6000" dirty="0">
                <a:solidFill>
                  <a:schemeClr val="accent4">
                    <a:lumMod val="40000"/>
                    <a:lumOff val="60000"/>
                  </a:schemeClr>
                </a:solidFill>
              </a:rPr>
              <a:t>3 Lo, </a:t>
            </a:r>
            <a:r>
              <a:rPr lang="en-US" sz="6000" u="sng" dirty="0">
                <a:solidFill>
                  <a:schemeClr val="accent4">
                    <a:lumMod val="40000"/>
                    <a:lumOff val="60000"/>
                  </a:schemeClr>
                </a:solidFill>
              </a:rPr>
              <a:t>children are an heritage of the LORD</a:t>
            </a:r>
            <a:r>
              <a:rPr lang="en-US" sz="6000" dirty="0">
                <a:solidFill>
                  <a:schemeClr val="accent4">
                    <a:lumMod val="40000"/>
                    <a:lumOff val="60000"/>
                  </a:schemeClr>
                </a:solidFill>
              </a:rPr>
              <a:t>: and the fruit of the womb is </a:t>
            </a:r>
            <a:r>
              <a:rPr lang="en-US" sz="6000" u="sng" dirty="0">
                <a:solidFill>
                  <a:schemeClr val="accent4">
                    <a:lumMod val="40000"/>
                    <a:lumOff val="60000"/>
                  </a:schemeClr>
                </a:solidFill>
              </a:rPr>
              <a:t>his reward</a:t>
            </a:r>
            <a:r>
              <a:rPr lang="en-US" sz="6000" dirty="0">
                <a:solidFill>
                  <a:schemeClr val="accent4">
                    <a:lumMod val="40000"/>
                    <a:lumOff val="60000"/>
                  </a:schemeClr>
                </a:solidFill>
              </a:rPr>
              <a:t>.</a:t>
            </a:r>
          </a:p>
        </p:txBody>
      </p:sp>
    </p:spTree>
    <p:extLst>
      <p:ext uri="{BB962C8B-B14F-4D97-AF65-F5344CB8AC3E}">
        <p14:creationId xmlns:p14="http://schemas.microsoft.com/office/powerpoint/2010/main" val="227958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A6D5FCDB-EC6E-7BD3-6ADE-80E83A795B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233C64-B82E-82F8-8723-CC49DB950B46}"/>
              </a:ext>
            </a:extLst>
          </p:cNvPr>
          <p:cNvSpPr txBox="1"/>
          <p:nvPr/>
        </p:nvSpPr>
        <p:spPr>
          <a:xfrm>
            <a:off x="322943" y="377370"/>
            <a:ext cx="11546114" cy="5909310"/>
          </a:xfrm>
          <a:prstGeom prst="rect">
            <a:avLst/>
          </a:prstGeom>
          <a:noFill/>
        </p:spPr>
        <p:txBody>
          <a:bodyPr wrap="square">
            <a:spAutoFit/>
          </a:bodyPr>
          <a:lstStyle/>
          <a:p>
            <a:pPr lvl="0"/>
            <a:r>
              <a:rPr lang="en-US" sz="5400" dirty="0">
                <a:solidFill>
                  <a:schemeClr val="accent4">
                    <a:lumMod val="40000"/>
                    <a:lumOff val="60000"/>
                  </a:schemeClr>
                </a:solidFill>
              </a:rPr>
              <a:t>Keep them in Christian company as long as you possibly can. Keep them with... If it's a girl, keep her with Christian girls; Christian boys, vice versa. </a:t>
            </a:r>
            <a:r>
              <a:rPr lang="en-US" sz="5400" b="1" u="sng" dirty="0">
                <a:solidFill>
                  <a:schemeClr val="accent4">
                    <a:lumMod val="40000"/>
                    <a:lumOff val="60000"/>
                  </a:schemeClr>
                </a:solidFill>
              </a:rPr>
              <a:t>If she's old enough</a:t>
            </a:r>
            <a:r>
              <a:rPr lang="en-US" sz="5400" dirty="0">
                <a:solidFill>
                  <a:schemeClr val="accent4">
                    <a:lumMod val="40000"/>
                    <a:lumOff val="60000"/>
                  </a:schemeClr>
                </a:solidFill>
              </a:rPr>
              <a:t> to go with a boy, see that she keeps with the right kind of boy. </a:t>
            </a:r>
          </a:p>
        </p:txBody>
      </p:sp>
    </p:spTree>
    <p:extLst>
      <p:ext uri="{BB962C8B-B14F-4D97-AF65-F5344CB8AC3E}">
        <p14:creationId xmlns:p14="http://schemas.microsoft.com/office/powerpoint/2010/main" val="2772305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31657504-7EDE-CE5E-822A-83BB48F1AF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397AAC-FBDD-E3BD-BE4B-5922BA3A23A6}"/>
              </a:ext>
            </a:extLst>
          </p:cNvPr>
          <p:cNvSpPr txBox="1"/>
          <p:nvPr/>
        </p:nvSpPr>
        <p:spPr>
          <a:xfrm>
            <a:off x="322943" y="377370"/>
            <a:ext cx="11546114" cy="4247317"/>
          </a:xfrm>
          <a:prstGeom prst="rect">
            <a:avLst/>
          </a:prstGeom>
          <a:noFill/>
        </p:spPr>
        <p:txBody>
          <a:bodyPr wrap="square">
            <a:spAutoFit/>
          </a:bodyPr>
          <a:lstStyle/>
          <a:p>
            <a:pPr lvl="0"/>
            <a:r>
              <a:rPr lang="en-US" sz="5400" b="1" u="sng" dirty="0">
                <a:solidFill>
                  <a:schemeClr val="accent4">
                    <a:lumMod val="40000"/>
                    <a:lumOff val="60000"/>
                  </a:schemeClr>
                </a:solidFill>
              </a:rPr>
              <a:t>Discourage</a:t>
            </a:r>
            <a:r>
              <a:rPr lang="en-US" sz="5400" dirty="0">
                <a:solidFill>
                  <a:schemeClr val="accent4">
                    <a:lumMod val="40000"/>
                    <a:lumOff val="60000"/>
                  </a:schemeClr>
                </a:solidFill>
              </a:rPr>
              <a:t> her to any boy otherwise, or boy to a girl. If she's going with an unbeliever, try to </a:t>
            </a:r>
            <a:r>
              <a:rPr lang="en-US" sz="5400" b="1" u="sng" dirty="0">
                <a:solidFill>
                  <a:schemeClr val="accent4">
                    <a:lumMod val="40000"/>
                    <a:lumOff val="60000"/>
                  </a:schemeClr>
                </a:solidFill>
              </a:rPr>
              <a:t>encourage</a:t>
            </a:r>
            <a:r>
              <a:rPr lang="en-US" sz="5400" dirty="0">
                <a:solidFill>
                  <a:schemeClr val="accent4">
                    <a:lumMod val="40000"/>
                    <a:lumOff val="60000"/>
                  </a:schemeClr>
                </a:solidFill>
              </a:rPr>
              <a:t> her to go with a believer, and vice versa. </a:t>
            </a:r>
          </a:p>
        </p:txBody>
      </p:sp>
    </p:spTree>
    <p:extLst>
      <p:ext uri="{BB962C8B-B14F-4D97-AF65-F5344CB8AC3E}">
        <p14:creationId xmlns:p14="http://schemas.microsoft.com/office/powerpoint/2010/main" val="683485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B0B3BCC4-BF6A-2771-5B40-C47C5D085A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7EC9BE-C5E1-9733-A820-07F72A4A0721}"/>
              </a:ext>
            </a:extLst>
          </p:cNvPr>
          <p:cNvSpPr txBox="1"/>
          <p:nvPr/>
        </p:nvSpPr>
        <p:spPr>
          <a:xfrm>
            <a:off x="322943" y="377370"/>
            <a:ext cx="11546114" cy="4247317"/>
          </a:xfrm>
          <a:prstGeom prst="rect">
            <a:avLst/>
          </a:prstGeom>
          <a:noFill/>
        </p:spPr>
        <p:txBody>
          <a:bodyPr wrap="square">
            <a:spAutoFit/>
          </a:bodyPr>
          <a:lstStyle/>
          <a:p>
            <a:pPr lvl="0"/>
            <a:r>
              <a:rPr lang="en-US" sz="5400" dirty="0">
                <a:solidFill>
                  <a:schemeClr val="accent4">
                    <a:lumMod val="40000"/>
                    <a:lumOff val="60000"/>
                  </a:schemeClr>
                </a:solidFill>
              </a:rPr>
              <a:t>Make your home nice. Make your home a place where your daughter or son will </a:t>
            </a:r>
            <a:r>
              <a:rPr lang="en-US" sz="5400" b="1" u="sng" dirty="0">
                <a:solidFill>
                  <a:schemeClr val="accent4">
                    <a:lumMod val="40000"/>
                    <a:lumOff val="60000"/>
                  </a:schemeClr>
                </a:solidFill>
              </a:rPr>
              <a:t>not be ashamed</a:t>
            </a:r>
            <a:r>
              <a:rPr lang="en-US" sz="5400" dirty="0">
                <a:solidFill>
                  <a:schemeClr val="accent4">
                    <a:lumMod val="40000"/>
                    <a:lumOff val="60000"/>
                  </a:schemeClr>
                </a:solidFill>
              </a:rPr>
              <a:t> to bring their company before their father and mother, </a:t>
            </a:r>
          </a:p>
        </p:txBody>
      </p:sp>
    </p:spTree>
    <p:extLst>
      <p:ext uri="{BB962C8B-B14F-4D97-AF65-F5344CB8AC3E}">
        <p14:creationId xmlns:p14="http://schemas.microsoft.com/office/powerpoint/2010/main" val="2547571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41E95427-210F-647C-568A-8781C9B30A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7A8290-885B-2C49-5470-DBDF104784F2}"/>
              </a:ext>
            </a:extLst>
          </p:cNvPr>
          <p:cNvSpPr txBox="1"/>
          <p:nvPr/>
        </p:nvSpPr>
        <p:spPr>
          <a:xfrm>
            <a:off x="395515" y="805541"/>
            <a:ext cx="11546114" cy="3416320"/>
          </a:xfrm>
          <a:prstGeom prst="rect">
            <a:avLst/>
          </a:prstGeom>
          <a:noFill/>
        </p:spPr>
        <p:txBody>
          <a:bodyPr wrap="square">
            <a:spAutoFit/>
          </a:bodyPr>
          <a:lstStyle/>
          <a:p>
            <a:pPr lvl="0"/>
            <a:r>
              <a:rPr lang="en-US" sz="5400" dirty="0">
                <a:solidFill>
                  <a:schemeClr val="accent4">
                    <a:lumMod val="40000"/>
                    <a:lumOff val="60000"/>
                  </a:schemeClr>
                </a:solidFill>
              </a:rPr>
              <a:t>and into their house; and make home so happy that </a:t>
            </a:r>
            <a:r>
              <a:rPr lang="en-US" sz="5400" b="1" u="sng" dirty="0">
                <a:solidFill>
                  <a:schemeClr val="accent4">
                    <a:lumMod val="40000"/>
                    <a:lumOff val="60000"/>
                  </a:schemeClr>
                </a:solidFill>
              </a:rPr>
              <a:t>they'll be pleased in their home to stay there</a:t>
            </a:r>
            <a:r>
              <a:rPr lang="en-US" sz="5400" dirty="0">
                <a:solidFill>
                  <a:schemeClr val="accent4">
                    <a:lumMod val="40000"/>
                    <a:lumOff val="60000"/>
                  </a:schemeClr>
                </a:solidFill>
              </a:rPr>
              <a:t>.</a:t>
            </a:r>
          </a:p>
        </p:txBody>
      </p:sp>
    </p:spTree>
    <p:extLst>
      <p:ext uri="{BB962C8B-B14F-4D97-AF65-F5344CB8AC3E}">
        <p14:creationId xmlns:p14="http://schemas.microsoft.com/office/powerpoint/2010/main" val="3779445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028805A7-CC4D-740C-DE0F-6BCE72C09E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71340C-60DD-16D0-68CE-24E74EFA0DCF}"/>
              </a:ext>
            </a:extLst>
          </p:cNvPr>
          <p:cNvSpPr txBox="1"/>
          <p:nvPr/>
        </p:nvSpPr>
        <p:spPr>
          <a:xfrm>
            <a:off x="417286" y="645884"/>
            <a:ext cx="11546114" cy="923330"/>
          </a:xfrm>
          <a:prstGeom prst="rect">
            <a:avLst/>
          </a:prstGeom>
          <a:noFill/>
        </p:spPr>
        <p:txBody>
          <a:bodyPr wrap="square">
            <a:spAutoFit/>
          </a:bodyPr>
          <a:lstStyle/>
          <a:p>
            <a:pPr lvl="0" algn="ctr"/>
            <a:r>
              <a:rPr lang="en-US" sz="5400" dirty="0">
                <a:solidFill>
                  <a:schemeClr val="accent4">
                    <a:lumMod val="40000"/>
                    <a:lumOff val="60000"/>
                  </a:schemeClr>
                </a:solidFill>
              </a:rPr>
              <a:t>Christ-Like means Choosing.</a:t>
            </a:r>
          </a:p>
        </p:txBody>
      </p:sp>
    </p:spTree>
    <p:extLst>
      <p:ext uri="{BB962C8B-B14F-4D97-AF65-F5344CB8AC3E}">
        <p14:creationId xmlns:p14="http://schemas.microsoft.com/office/powerpoint/2010/main" val="173351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19AE8977-2C68-6BAD-8815-AD18F5F40B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E988D05-C2A5-9228-C01B-BCB78A459C83}"/>
              </a:ext>
            </a:extLst>
          </p:cNvPr>
          <p:cNvSpPr txBox="1"/>
          <p:nvPr/>
        </p:nvSpPr>
        <p:spPr>
          <a:xfrm>
            <a:off x="417286" y="645884"/>
            <a:ext cx="11546114" cy="923330"/>
          </a:xfrm>
          <a:prstGeom prst="rect">
            <a:avLst/>
          </a:prstGeom>
          <a:noFill/>
        </p:spPr>
        <p:txBody>
          <a:bodyPr wrap="square">
            <a:spAutoFit/>
          </a:bodyPr>
          <a:lstStyle/>
          <a:p>
            <a:pPr lvl="0" algn="ctr"/>
            <a:r>
              <a:rPr lang="en-US" sz="5400" dirty="0">
                <a:solidFill>
                  <a:schemeClr val="accent4">
                    <a:lumMod val="40000"/>
                    <a:lumOff val="60000"/>
                  </a:schemeClr>
                </a:solidFill>
              </a:rPr>
              <a:t>Christ-Like means Choosing.</a:t>
            </a:r>
          </a:p>
        </p:txBody>
      </p:sp>
      <p:sp>
        <p:nvSpPr>
          <p:cNvPr id="4" name="TextBox 3">
            <a:extLst>
              <a:ext uri="{FF2B5EF4-FFF2-40B4-BE49-F238E27FC236}">
                <a16:creationId xmlns:a16="http://schemas.microsoft.com/office/drawing/2014/main" id="{3753397C-52A1-C2F7-472C-46B1B38EEDF5}"/>
              </a:ext>
            </a:extLst>
          </p:cNvPr>
          <p:cNvSpPr txBox="1"/>
          <p:nvPr/>
        </p:nvSpPr>
        <p:spPr>
          <a:xfrm>
            <a:off x="322943" y="2075542"/>
            <a:ext cx="11546114" cy="4247317"/>
          </a:xfrm>
          <a:prstGeom prst="rect">
            <a:avLst/>
          </a:prstGeom>
          <a:noFill/>
        </p:spPr>
        <p:txBody>
          <a:bodyPr wrap="square">
            <a:spAutoFit/>
          </a:bodyPr>
          <a:lstStyle/>
          <a:p>
            <a:pPr lvl="0"/>
            <a:r>
              <a:rPr lang="en-US" sz="5400" dirty="0">
                <a:solidFill>
                  <a:schemeClr val="accent4">
                    <a:lumMod val="40000"/>
                    <a:lumOff val="60000"/>
                  </a:schemeClr>
                </a:solidFill>
              </a:rPr>
              <a:t>GALATIANS 5:1</a:t>
            </a:r>
          </a:p>
          <a:p>
            <a:pPr lvl="0"/>
            <a:r>
              <a:rPr lang="en-US" sz="5400" dirty="0">
                <a:solidFill>
                  <a:schemeClr val="accent4">
                    <a:lumMod val="40000"/>
                    <a:lumOff val="60000"/>
                  </a:schemeClr>
                </a:solidFill>
              </a:rPr>
              <a:t>Stand fast therefore </a:t>
            </a:r>
            <a:r>
              <a:rPr lang="en-US" sz="5400" b="1" u="sng" dirty="0">
                <a:solidFill>
                  <a:schemeClr val="accent4">
                    <a:lumMod val="40000"/>
                    <a:lumOff val="60000"/>
                  </a:schemeClr>
                </a:solidFill>
              </a:rPr>
              <a:t>in the liberty </a:t>
            </a:r>
            <a:r>
              <a:rPr lang="en-US" sz="5400" dirty="0">
                <a:solidFill>
                  <a:schemeClr val="accent4">
                    <a:lumMod val="40000"/>
                    <a:lumOff val="60000"/>
                  </a:schemeClr>
                </a:solidFill>
              </a:rPr>
              <a:t>wherewith Christ hath made us free, and be not entangled again with the yoke of bondage. </a:t>
            </a:r>
          </a:p>
        </p:txBody>
      </p:sp>
    </p:spTree>
    <p:extLst>
      <p:ext uri="{BB962C8B-B14F-4D97-AF65-F5344CB8AC3E}">
        <p14:creationId xmlns:p14="http://schemas.microsoft.com/office/powerpoint/2010/main" val="3679958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8DA03745-D230-8372-BDE4-9B43702511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A2B3AB-8D40-7CA4-ADD6-0238A754AF8D}"/>
              </a:ext>
            </a:extLst>
          </p:cNvPr>
          <p:cNvSpPr txBox="1"/>
          <p:nvPr/>
        </p:nvSpPr>
        <p:spPr>
          <a:xfrm>
            <a:off x="336755" y="2075542"/>
            <a:ext cx="11967410" cy="2585323"/>
          </a:xfrm>
          <a:prstGeom prst="rect">
            <a:avLst/>
          </a:prstGeom>
          <a:noFill/>
        </p:spPr>
        <p:txBody>
          <a:bodyPr wrap="square">
            <a:spAutoFit/>
          </a:bodyPr>
          <a:lstStyle/>
          <a:p>
            <a:pPr lvl="0"/>
            <a:r>
              <a:rPr lang="en-US" sz="5400" dirty="0">
                <a:solidFill>
                  <a:schemeClr val="accent4">
                    <a:lumMod val="40000"/>
                    <a:lumOff val="60000"/>
                  </a:schemeClr>
                </a:solidFill>
              </a:rPr>
              <a:t>And I took Meda about a hour. I said, “</a:t>
            </a:r>
            <a:r>
              <a:rPr lang="en-US" sz="5400" b="1" u="sng" dirty="0">
                <a:solidFill>
                  <a:schemeClr val="accent4">
                    <a:lumMod val="40000"/>
                    <a:lumOff val="60000"/>
                  </a:schemeClr>
                </a:solidFill>
              </a:rPr>
              <a:t>Meda, take your hands off</a:t>
            </a:r>
            <a:r>
              <a:rPr lang="en-US" sz="5400" dirty="0">
                <a:solidFill>
                  <a:schemeClr val="accent4">
                    <a:lumMod val="40000"/>
                    <a:lumOff val="60000"/>
                  </a:schemeClr>
                </a:solidFill>
              </a:rPr>
              <a:t>.”</a:t>
            </a:r>
          </a:p>
          <a:p>
            <a:pPr lvl="0"/>
            <a:r>
              <a:rPr lang="en-US" sz="5400" dirty="0">
                <a:solidFill>
                  <a:schemeClr val="accent4">
                    <a:lumMod val="40000"/>
                    <a:lumOff val="60000"/>
                  </a:schemeClr>
                </a:solidFill>
              </a:rPr>
              <a:t>“Me? That’s my kid!”</a:t>
            </a:r>
          </a:p>
        </p:txBody>
      </p:sp>
      <p:sp>
        <p:nvSpPr>
          <p:cNvPr id="4" name="TextBox 3">
            <a:extLst>
              <a:ext uri="{FF2B5EF4-FFF2-40B4-BE49-F238E27FC236}">
                <a16:creationId xmlns:a16="http://schemas.microsoft.com/office/drawing/2014/main" id="{D8B4B03F-7BC7-CFBE-1F7B-07FB3EB5D321}"/>
              </a:ext>
            </a:extLst>
          </p:cNvPr>
          <p:cNvSpPr txBox="1"/>
          <p:nvPr/>
        </p:nvSpPr>
        <p:spPr>
          <a:xfrm>
            <a:off x="57675" y="206478"/>
            <a:ext cx="11967410" cy="923330"/>
          </a:xfrm>
          <a:prstGeom prst="rect">
            <a:avLst/>
          </a:prstGeom>
          <a:noFill/>
        </p:spPr>
        <p:txBody>
          <a:bodyPr wrap="square">
            <a:spAutoFit/>
          </a:bodyPr>
          <a:lstStyle/>
          <a:p>
            <a:pPr lvl="0" algn="ctr"/>
            <a:r>
              <a:rPr lang="en-US" sz="5400" b="1" dirty="0">
                <a:solidFill>
                  <a:schemeClr val="accent4">
                    <a:lumMod val="40000"/>
                    <a:lumOff val="60000"/>
                  </a:schemeClr>
                </a:solidFill>
              </a:rPr>
              <a:t>Who saves and protects?</a:t>
            </a:r>
          </a:p>
        </p:txBody>
      </p:sp>
    </p:spTree>
    <p:extLst>
      <p:ext uri="{BB962C8B-B14F-4D97-AF65-F5344CB8AC3E}">
        <p14:creationId xmlns:p14="http://schemas.microsoft.com/office/powerpoint/2010/main" val="1314353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CA71DB4A-DA41-7F2A-50BD-AC8E561E68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36C42A-2681-D805-339F-106387F4893E}"/>
              </a:ext>
            </a:extLst>
          </p:cNvPr>
          <p:cNvSpPr txBox="1"/>
          <p:nvPr/>
        </p:nvSpPr>
        <p:spPr>
          <a:xfrm>
            <a:off x="336755" y="377371"/>
            <a:ext cx="11967410" cy="6740307"/>
          </a:xfrm>
          <a:prstGeom prst="rect">
            <a:avLst/>
          </a:prstGeom>
          <a:noFill/>
        </p:spPr>
        <p:txBody>
          <a:bodyPr wrap="square">
            <a:spAutoFit/>
          </a:bodyPr>
          <a:lstStyle/>
          <a:p>
            <a:pPr lvl="0"/>
            <a:r>
              <a:rPr lang="en-US" sz="5400" dirty="0">
                <a:solidFill>
                  <a:schemeClr val="accent4">
                    <a:lumMod val="40000"/>
                    <a:lumOff val="60000"/>
                  </a:schemeClr>
                </a:solidFill>
              </a:rPr>
              <a:t>126 I said, “Isn’t it mine too?” All right. I said, “If she was dying this morning, you’d have to commit her to God for her eternal destination. </a:t>
            </a:r>
            <a:r>
              <a:rPr lang="en-US" sz="5400" b="1" u="sng" dirty="0">
                <a:solidFill>
                  <a:schemeClr val="accent4">
                    <a:lumMod val="40000"/>
                    <a:lumOff val="60000"/>
                  </a:schemeClr>
                </a:solidFill>
              </a:rPr>
              <a:t>Why can’t we commit her to God now for her earthly journey</a:t>
            </a:r>
            <a:r>
              <a:rPr lang="en-US" sz="5400" dirty="0">
                <a:solidFill>
                  <a:schemeClr val="accent4">
                    <a:lumMod val="40000"/>
                    <a:lumOff val="60000"/>
                  </a:schemeClr>
                </a:solidFill>
              </a:rPr>
              <a:t>?”</a:t>
            </a:r>
          </a:p>
          <a:p>
            <a:pPr lvl="0"/>
            <a:r>
              <a:rPr lang="en-US" sz="5400" dirty="0">
                <a:solidFill>
                  <a:schemeClr val="accent4">
                    <a:lumMod val="40000"/>
                    <a:lumOff val="60000"/>
                  </a:schemeClr>
                </a:solidFill>
              </a:rPr>
              <a:t> </a:t>
            </a:r>
          </a:p>
        </p:txBody>
      </p:sp>
    </p:spTree>
    <p:extLst>
      <p:ext uri="{BB962C8B-B14F-4D97-AF65-F5344CB8AC3E}">
        <p14:creationId xmlns:p14="http://schemas.microsoft.com/office/powerpoint/2010/main" val="706756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F493E01F-FB94-1C06-E3E6-5423A0F82DC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59D6D2B-FEFB-7E8E-295C-E9490B12B63A}"/>
              </a:ext>
            </a:extLst>
          </p:cNvPr>
          <p:cNvSpPr>
            <a:spLocks noGrp="1"/>
          </p:cNvSpPr>
          <p:nvPr>
            <p:ph type="subTitle" idx="1"/>
          </p:nvPr>
        </p:nvSpPr>
        <p:spPr>
          <a:xfrm>
            <a:off x="207691" y="125730"/>
            <a:ext cx="11776617" cy="6606540"/>
          </a:xfrm>
        </p:spPr>
        <p:txBody>
          <a:bodyPr>
            <a:noAutofit/>
          </a:bodyPr>
          <a:lstStyle/>
          <a:p>
            <a:pPr algn="l"/>
            <a:r>
              <a:rPr lang="en-US" sz="6000" dirty="0">
                <a:solidFill>
                  <a:schemeClr val="accent4">
                    <a:lumMod val="40000"/>
                    <a:lumOff val="60000"/>
                  </a:schemeClr>
                </a:solidFill>
              </a:rPr>
              <a:t>II Timothy 1:7</a:t>
            </a:r>
          </a:p>
          <a:p>
            <a:pPr algn="l"/>
            <a:r>
              <a:rPr lang="en-US" sz="6000" dirty="0">
                <a:solidFill>
                  <a:schemeClr val="accent4">
                    <a:lumMod val="40000"/>
                    <a:lumOff val="60000"/>
                  </a:schemeClr>
                </a:solidFill>
              </a:rPr>
              <a:t>For God hath </a:t>
            </a:r>
            <a:r>
              <a:rPr lang="en-US" sz="6000" b="1" u="sng" dirty="0">
                <a:solidFill>
                  <a:schemeClr val="accent4">
                    <a:lumMod val="40000"/>
                    <a:lumOff val="60000"/>
                  </a:schemeClr>
                </a:solidFill>
              </a:rPr>
              <a:t>not</a:t>
            </a:r>
            <a:r>
              <a:rPr lang="en-US" sz="6000" dirty="0">
                <a:solidFill>
                  <a:schemeClr val="accent4">
                    <a:lumMod val="40000"/>
                    <a:lumOff val="60000"/>
                  </a:schemeClr>
                </a:solidFill>
              </a:rPr>
              <a:t> given us the </a:t>
            </a:r>
            <a:r>
              <a:rPr lang="en-US" sz="6000" b="1" u="sng" dirty="0">
                <a:solidFill>
                  <a:schemeClr val="accent4">
                    <a:lumMod val="40000"/>
                    <a:lumOff val="60000"/>
                  </a:schemeClr>
                </a:solidFill>
              </a:rPr>
              <a:t>spirit of fear</a:t>
            </a:r>
            <a:r>
              <a:rPr lang="en-US" sz="6000" dirty="0">
                <a:solidFill>
                  <a:schemeClr val="accent4">
                    <a:lumMod val="40000"/>
                    <a:lumOff val="60000"/>
                  </a:schemeClr>
                </a:solidFill>
              </a:rPr>
              <a:t>; but of power, and of love, and of a sound mind.</a:t>
            </a:r>
          </a:p>
        </p:txBody>
      </p:sp>
    </p:spTree>
    <p:extLst>
      <p:ext uri="{BB962C8B-B14F-4D97-AF65-F5344CB8AC3E}">
        <p14:creationId xmlns:p14="http://schemas.microsoft.com/office/powerpoint/2010/main" val="631120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691" y="125730"/>
            <a:ext cx="11776617" cy="6606540"/>
          </a:xfrm>
        </p:spPr>
        <p:txBody>
          <a:bodyPr>
            <a:noAutofit/>
          </a:bodyPr>
          <a:lstStyle/>
          <a:p>
            <a:pPr algn="l"/>
            <a:r>
              <a:rPr lang="en-US" sz="6000" dirty="0">
                <a:solidFill>
                  <a:schemeClr val="accent4">
                    <a:lumMod val="40000"/>
                    <a:lumOff val="60000"/>
                  </a:schemeClr>
                </a:solidFill>
              </a:rPr>
              <a:t>ROMANS 8:14, 15</a:t>
            </a:r>
          </a:p>
          <a:p>
            <a:pPr algn="l"/>
            <a:r>
              <a:rPr lang="en-US" sz="6000" dirty="0">
                <a:solidFill>
                  <a:schemeClr val="accent4">
                    <a:lumMod val="40000"/>
                    <a:lumOff val="60000"/>
                  </a:schemeClr>
                </a:solidFill>
              </a:rPr>
              <a:t>For as many as are led by the Spirit of God, they are the sons of God. </a:t>
            </a:r>
          </a:p>
        </p:txBody>
      </p:sp>
    </p:spTree>
    <p:extLst>
      <p:ext uri="{BB962C8B-B14F-4D97-AF65-F5344CB8AC3E}">
        <p14:creationId xmlns:p14="http://schemas.microsoft.com/office/powerpoint/2010/main" val="2631259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0B15F1F3-0C67-1898-2D53-204710FF598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60EA359-4D6F-BB78-4901-14BCE48D6CBA}"/>
              </a:ext>
            </a:extLst>
          </p:cNvPr>
          <p:cNvSpPr>
            <a:spLocks noGrp="1"/>
          </p:cNvSpPr>
          <p:nvPr>
            <p:ph type="subTitle" idx="1"/>
          </p:nvPr>
        </p:nvSpPr>
        <p:spPr>
          <a:xfrm>
            <a:off x="336756" y="428170"/>
            <a:ext cx="11376274" cy="5914573"/>
          </a:xfrm>
        </p:spPr>
        <p:txBody>
          <a:bodyPr>
            <a:noAutofit/>
          </a:bodyPr>
          <a:lstStyle/>
          <a:p>
            <a:pPr algn="l"/>
            <a:r>
              <a:rPr lang="en-US" sz="6000" dirty="0">
                <a:solidFill>
                  <a:schemeClr val="accent4">
                    <a:lumMod val="40000"/>
                    <a:lumOff val="60000"/>
                  </a:schemeClr>
                </a:solidFill>
              </a:rPr>
              <a:t>4 As arrows are in the hand of a mighty man; so are children of the youth.</a:t>
            </a:r>
          </a:p>
        </p:txBody>
      </p:sp>
    </p:spTree>
    <p:extLst>
      <p:ext uri="{BB962C8B-B14F-4D97-AF65-F5344CB8AC3E}">
        <p14:creationId xmlns:p14="http://schemas.microsoft.com/office/powerpoint/2010/main" val="288705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7CD6E3EB-37D1-56BB-B2AF-620938FE2D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705166-F750-8A50-FAC8-9A977C47D9F9}"/>
              </a:ext>
            </a:extLst>
          </p:cNvPr>
          <p:cNvSpPr>
            <a:spLocks noGrp="1"/>
          </p:cNvSpPr>
          <p:nvPr>
            <p:ph type="subTitle" idx="1"/>
          </p:nvPr>
        </p:nvSpPr>
        <p:spPr>
          <a:xfrm>
            <a:off x="207691" y="125730"/>
            <a:ext cx="11776617" cy="6606540"/>
          </a:xfrm>
        </p:spPr>
        <p:txBody>
          <a:bodyPr>
            <a:noAutofit/>
          </a:bodyPr>
          <a:lstStyle/>
          <a:p>
            <a:pPr algn="l"/>
            <a:r>
              <a:rPr lang="en-US" sz="6000" dirty="0">
                <a:solidFill>
                  <a:schemeClr val="accent4">
                    <a:lumMod val="40000"/>
                    <a:lumOff val="60000"/>
                  </a:schemeClr>
                </a:solidFill>
              </a:rPr>
              <a:t>For </a:t>
            </a:r>
            <a:r>
              <a:rPr lang="en-US" sz="6000" b="1" u="sng" dirty="0">
                <a:solidFill>
                  <a:schemeClr val="accent4">
                    <a:lumMod val="40000"/>
                    <a:lumOff val="60000"/>
                  </a:schemeClr>
                </a:solidFill>
              </a:rPr>
              <a:t>ye have not received the spirit of bondage again to fear</a:t>
            </a:r>
            <a:r>
              <a:rPr lang="en-US" sz="6000" dirty="0">
                <a:solidFill>
                  <a:schemeClr val="accent4">
                    <a:lumMod val="40000"/>
                    <a:lumOff val="60000"/>
                  </a:schemeClr>
                </a:solidFill>
              </a:rPr>
              <a:t>; but ye have received the Spirit of adoption, whereby we cry, Abba, Father. </a:t>
            </a:r>
          </a:p>
        </p:txBody>
      </p:sp>
    </p:spTree>
    <p:extLst>
      <p:ext uri="{BB962C8B-B14F-4D97-AF65-F5344CB8AC3E}">
        <p14:creationId xmlns:p14="http://schemas.microsoft.com/office/powerpoint/2010/main" val="31950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phone&#10;&#10;AI-generated content may be incorrect.">
            <a:extLst>
              <a:ext uri="{FF2B5EF4-FFF2-40B4-BE49-F238E27FC236}">
                <a16:creationId xmlns:a16="http://schemas.microsoft.com/office/drawing/2014/main" id="{5ACED3DE-9A39-69EA-7A64-441FDC938FAA}"/>
              </a:ext>
            </a:extLst>
          </p:cNvPr>
          <p:cNvPicPr>
            <a:picLocks noChangeAspect="1"/>
          </p:cNvPicPr>
          <p:nvPr/>
        </p:nvPicPr>
        <p:blipFill>
          <a:blip r:embed="rId3"/>
          <a:srcRect t="4456"/>
          <a:stretch/>
        </p:blipFill>
        <p:spPr>
          <a:xfrm>
            <a:off x="217379" y="101599"/>
            <a:ext cx="5719297" cy="6691087"/>
          </a:xfrm>
          <a:prstGeom prst="rect">
            <a:avLst/>
          </a:prstGeom>
        </p:spPr>
      </p:pic>
      <p:pic>
        <p:nvPicPr>
          <p:cNvPr id="6" name="Picture 5" descr="A person walking with a group of people&#10;&#10;AI-generated content may be incorrect.">
            <a:extLst>
              <a:ext uri="{FF2B5EF4-FFF2-40B4-BE49-F238E27FC236}">
                <a16:creationId xmlns:a16="http://schemas.microsoft.com/office/drawing/2014/main" id="{7C1ABC60-B7C5-0A63-4548-6AF6F9EC0755}"/>
              </a:ext>
            </a:extLst>
          </p:cNvPr>
          <p:cNvPicPr>
            <a:picLocks noChangeAspect="1"/>
          </p:cNvPicPr>
          <p:nvPr/>
        </p:nvPicPr>
        <p:blipFill>
          <a:blip r:embed="rId4"/>
          <a:srcRect t="1482" b="953"/>
          <a:stretch/>
        </p:blipFill>
        <p:spPr>
          <a:xfrm>
            <a:off x="6189010" y="101598"/>
            <a:ext cx="5785611" cy="6691087"/>
          </a:xfrm>
          <a:prstGeom prst="rect">
            <a:avLst/>
          </a:prstGeom>
        </p:spPr>
      </p:pic>
    </p:spTree>
    <p:extLst>
      <p:ext uri="{BB962C8B-B14F-4D97-AF65-F5344CB8AC3E}">
        <p14:creationId xmlns:p14="http://schemas.microsoft.com/office/powerpoint/2010/main" val="407485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F32AF268-E1D8-BA44-9117-4DB547B5098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D46F1CA-C72F-04AA-483A-178EB238ADE4}"/>
              </a:ext>
            </a:extLst>
          </p:cNvPr>
          <p:cNvSpPr txBox="1"/>
          <p:nvPr/>
        </p:nvSpPr>
        <p:spPr>
          <a:xfrm>
            <a:off x="1373639" y="4363271"/>
            <a:ext cx="9708017" cy="2168158"/>
          </a:xfrm>
          <a:prstGeom prst="rect">
            <a:avLst/>
          </a:prstGeom>
        </p:spPr>
        <p:txBody>
          <a:bodyPr vert="horz" lIns="91440" tIns="45720" rIns="91440" bIns="45720" rtlCol="0" anchor="b">
            <a:normAutofit/>
          </a:bodyPr>
          <a:lstStyle/>
          <a:p>
            <a:pPr lvl="0" algn="ctr">
              <a:lnSpc>
                <a:spcPct val="90000"/>
              </a:lnSpc>
              <a:spcBef>
                <a:spcPct val="0"/>
              </a:spcBef>
              <a:spcAft>
                <a:spcPts val="600"/>
              </a:spcAft>
            </a:pPr>
            <a:r>
              <a:rPr lang="en-US" sz="6000" b="1" cap="all" dirty="0">
                <a:ln w="3175" cmpd="sng">
                  <a:noFill/>
                </a:ln>
                <a:solidFill>
                  <a:schemeClr val="accent3">
                    <a:lumMod val="60000"/>
                    <a:lumOff val="40000"/>
                  </a:schemeClr>
                </a:soli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Which strengthens Children more?</a:t>
            </a:r>
          </a:p>
        </p:txBody>
      </p:sp>
      <p:pic>
        <p:nvPicPr>
          <p:cNvPr id="7" name="Picture 6" descr="A trampoline on a grass field&#10;&#10;AI-generated content may be incorrect.">
            <a:extLst>
              <a:ext uri="{FF2B5EF4-FFF2-40B4-BE49-F238E27FC236}">
                <a16:creationId xmlns:a16="http://schemas.microsoft.com/office/drawing/2014/main" id="{A668AE77-A7CF-9773-D069-B82DE8F3AEDD}"/>
              </a:ext>
            </a:extLst>
          </p:cNvPr>
          <p:cNvPicPr>
            <a:picLocks noChangeAspect="1"/>
          </p:cNvPicPr>
          <p:nvPr/>
        </p:nvPicPr>
        <p:blipFill>
          <a:blip r:embed="rId4"/>
          <a:srcRect l="5556" r="1842" b="1"/>
          <a:stretch/>
        </p:blipFill>
        <p:spPr>
          <a:xfrm>
            <a:off x="20" y="10"/>
            <a:ext cx="7574515" cy="4273816"/>
          </a:xfrm>
          <a:prstGeom prst="rect">
            <a:avLst/>
          </a:prstGeom>
        </p:spPr>
      </p:pic>
      <p:pic>
        <p:nvPicPr>
          <p:cNvPr id="4" name="Picture 3" descr="A trampoline with net in the grass&#10;&#10;AI-generated content may be incorrect.">
            <a:extLst>
              <a:ext uri="{FF2B5EF4-FFF2-40B4-BE49-F238E27FC236}">
                <a16:creationId xmlns:a16="http://schemas.microsoft.com/office/drawing/2014/main" id="{0AD11D3A-80D2-DDAF-28C8-956D252A4998}"/>
              </a:ext>
            </a:extLst>
          </p:cNvPr>
          <p:cNvPicPr>
            <a:picLocks noChangeAspect="1"/>
          </p:cNvPicPr>
          <p:nvPr/>
        </p:nvPicPr>
        <p:blipFill>
          <a:blip r:embed="rId5"/>
          <a:srcRect l="13681" r="14202" b="1"/>
          <a:stretch/>
        </p:blipFill>
        <p:spPr>
          <a:xfrm>
            <a:off x="7574535" y="10"/>
            <a:ext cx="4617465" cy="4273816"/>
          </a:xfrm>
          <a:prstGeom prst="rect">
            <a:avLst/>
          </a:prstGeom>
        </p:spPr>
      </p:pic>
    </p:spTree>
    <p:extLst>
      <p:ext uri="{BB962C8B-B14F-4D97-AF65-F5344CB8AC3E}">
        <p14:creationId xmlns:p14="http://schemas.microsoft.com/office/powerpoint/2010/main" val="3564904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38175C-8D73-2A97-A165-FC6420ADD15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C08E73-516E-6534-4030-BC9C404531DF}"/>
              </a:ext>
            </a:extLst>
          </p:cNvPr>
          <p:cNvSpPr txBox="1">
            <a:spLocks/>
          </p:cNvSpPr>
          <p:nvPr/>
        </p:nvSpPr>
        <p:spPr>
          <a:xfrm>
            <a:off x="594228" y="559659"/>
            <a:ext cx="11107063" cy="194359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5998" b="1" dirty="0">
                <a:solidFill>
                  <a:schemeClr val="accent4">
                    <a:lumMod val="40000"/>
                    <a:lumOff val="60000"/>
                  </a:schemeClr>
                </a:solidFill>
              </a:rPr>
              <a:t>“</a:t>
            </a:r>
            <a:r>
              <a:rPr lang="en-US" sz="5998" b="1" i="1" dirty="0">
                <a:solidFill>
                  <a:schemeClr val="accent4">
                    <a:lumMod val="40000"/>
                    <a:lumOff val="60000"/>
                  </a:schemeClr>
                </a:solidFill>
              </a:rPr>
              <a:t>My Children Speak to the Enemies</a:t>
            </a:r>
            <a:r>
              <a:rPr lang="en-US" sz="5998" b="1" dirty="0">
                <a:solidFill>
                  <a:schemeClr val="accent4">
                    <a:lumMod val="40000"/>
                    <a:lumOff val="60000"/>
                  </a:schemeClr>
                </a:solidFill>
              </a:rPr>
              <a:t>”</a:t>
            </a:r>
          </a:p>
        </p:txBody>
      </p:sp>
      <p:sp>
        <p:nvSpPr>
          <p:cNvPr id="3" name="TextBox 2">
            <a:extLst>
              <a:ext uri="{FF2B5EF4-FFF2-40B4-BE49-F238E27FC236}">
                <a16:creationId xmlns:a16="http://schemas.microsoft.com/office/drawing/2014/main" id="{20244409-EF99-DC26-4734-DC5232DF1298}"/>
              </a:ext>
            </a:extLst>
          </p:cNvPr>
          <p:cNvSpPr txBox="1"/>
          <p:nvPr/>
        </p:nvSpPr>
        <p:spPr>
          <a:xfrm>
            <a:off x="231874" y="3185886"/>
            <a:ext cx="11728251" cy="2862322"/>
          </a:xfrm>
          <a:prstGeom prst="rect">
            <a:avLst/>
          </a:prstGeom>
          <a:noFill/>
        </p:spPr>
        <p:txBody>
          <a:bodyPr wrap="square">
            <a:spAutoFit/>
          </a:bodyPr>
          <a:lstStyle/>
          <a:p>
            <a:r>
              <a:rPr lang="en-US" sz="6000" i="1" dirty="0">
                <a:solidFill>
                  <a:schemeClr val="accent4">
                    <a:lumMod val="40000"/>
                    <a:lumOff val="60000"/>
                  </a:schemeClr>
                </a:solidFill>
              </a:rPr>
              <a:t>“they shall not be ashamed, but they shall speak with the </a:t>
            </a:r>
            <a:r>
              <a:rPr lang="en-US" sz="6000" b="1" i="1" u="sng" dirty="0">
                <a:solidFill>
                  <a:schemeClr val="accent4">
                    <a:lumMod val="40000"/>
                    <a:lumOff val="60000"/>
                  </a:schemeClr>
                </a:solidFill>
              </a:rPr>
              <a:t>enemies</a:t>
            </a:r>
            <a:r>
              <a:rPr lang="en-US" sz="6000" i="1" dirty="0">
                <a:solidFill>
                  <a:schemeClr val="accent4">
                    <a:lumMod val="40000"/>
                    <a:lumOff val="60000"/>
                  </a:schemeClr>
                </a:solidFill>
              </a:rPr>
              <a:t> in the gate”</a:t>
            </a:r>
            <a:endParaRPr lang="en-US" sz="6000" i="1" dirty="0"/>
          </a:p>
        </p:txBody>
      </p:sp>
    </p:spTree>
    <p:extLst>
      <p:ext uri="{BB962C8B-B14F-4D97-AF65-F5344CB8AC3E}">
        <p14:creationId xmlns:p14="http://schemas.microsoft.com/office/powerpoint/2010/main" val="4055570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5088A929-80B8-D774-0F76-BDBA30D993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FF8997-F448-2815-A3EC-DFE13AE5D094}"/>
              </a:ext>
            </a:extLst>
          </p:cNvPr>
          <p:cNvSpPr txBox="1"/>
          <p:nvPr/>
        </p:nvSpPr>
        <p:spPr>
          <a:xfrm>
            <a:off x="336755" y="377370"/>
            <a:ext cx="11518490" cy="5972629"/>
          </a:xfrm>
          <a:prstGeom prst="rect">
            <a:avLst/>
          </a:prstGeom>
          <a:noFill/>
        </p:spPr>
        <p:txBody>
          <a:bodyPr wrap="square">
            <a:spAutoFit/>
          </a:bodyPr>
          <a:lstStyle/>
          <a:p>
            <a:pPr lvl="0"/>
            <a:r>
              <a:rPr lang="en-US" sz="5400" b="1" dirty="0">
                <a:solidFill>
                  <a:schemeClr val="accent4">
                    <a:lumMod val="40000"/>
                    <a:lumOff val="60000"/>
                  </a:schemeClr>
                </a:solidFill>
              </a:rPr>
              <a:t>54-0814  The Unconditional Covenant That God Made With The People</a:t>
            </a:r>
          </a:p>
          <a:p>
            <a:pPr lvl="0"/>
            <a:r>
              <a:rPr lang="en-US" sz="5400" dirty="0">
                <a:solidFill>
                  <a:schemeClr val="accent4">
                    <a:lumMod val="40000"/>
                    <a:lumOff val="60000"/>
                  </a:schemeClr>
                </a:solidFill>
              </a:rPr>
              <a:t>Don't give you permission to sin, now, remember that, but what I'm trying </a:t>
            </a:r>
            <a:r>
              <a:rPr lang="en-US" sz="5400" b="1" u="sng" dirty="0">
                <a:solidFill>
                  <a:schemeClr val="accent4">
                    <a:lumMod val="40000"/>
                    <a:lumOff val="60000"/>
                  </a:schemeClr>
                </a:solidFill>
              </a:rPr>
              <a:t>to get is the fear knocked out of you</a:t>
            </a:r>
            <a:r>
              <a:rPr lang="en-US" sz="5400" dirty="0">
                <a:solidFill>
                  <a:schemeClr val="accent4">
                    <a:lumMod val="40000"/>
                    <a:lumOff val="60000"/>
                  </a:schemeClr>
                </a:solidFill>
              </a:rPr>
              <a:t>. </a:t>
            </a:r>
          </a:p>
        </p:txBody>
      </p:sp>
    </p:spTree>
    <p:extLst>
      <p:ext uri="{BB962C8B-B14F-4D97-AF65-F5344CB8AC3E}">
        <p14:creationId xmlns:p14="http://schemas.microsoft.com/office/powerpoint/2010/main" val="3150863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941EB92F-652F-AAD8-AE20-97AF97E2BF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AA37DE-26CC-E648-FD6F-04EFC9E08B50}"/>
              </a:ext>
            </a:extLst>
          </p:cNvPr>
          <p:cNvSpPr txBox="1"/>
          <p:nvPr/>
        </p:nvSpPr>
        <p:spPr>
          <a:xfrm>
            <a:off x="336755" y="377370"/>
            <a:ext cx="11518490" cy="4247317"/>
          </a:xfrm>
          <a:prstGeom prst="rect">
            <a:avLst/>
          </a:prstGeom>
          <a:noFill/>
        </p:spPr>
        <p:txBody>
          <a:bodyPr wrap="square">
            <a:spAutoFit/>
          </a:bodyPr>
          <a:lstStyle/>
          <a:p>
            <a:pPr lvl="0"/>
            <a:r>
              <a:rPr lang="en-US" sz="5400" dirty="0">
                <a:solidFill>
                  <a:schemeClr val="accent4">
                    <a:lumMod val="40000"/>
                    <a:lumOff val="60000"/>
                  </a:schemeClr>
                </a:solidFill>
              </a:rPr>
              <a:t>You're always scared about something. Don't be scared. God has promised, God has got to do it, if you believe it, if you're the seed of Abraham. </a:t>
            </a:r>
          </a:p>
        </p:txBody>
      </p:sp>
    </p:spTree>
    <p:extLst>
      <p:ext uri="{BB962C8B-B14F-4D97-AF65-F5344CB8AC3E}">
        <p14:creationId xmlns:p14="http://schemas.microsoft.com/office/powerpoint/2010/main" val="3994949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8C25254E-EC3C-9386-6FC7-376C275DC4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FED90E-B7BE-BFAE-7794-17B24D647D84}"/>
              </a:ext>
            </a:extLst>
          </p:cNvPr>
          <p:cNvSpPr txBox="1"/>
          <p:nvPr/>
        </p:nvSpPr>
        <p:spPr>
          <a:xfrm>
            <a:off x="140812" y="101599"/>
            <a:ext cx="11518490" cy="6555641"/>
          </a:xfrm>
          <a:prstGeom prst="rect">
            <a:avLst/>
          </a:prstGeom>
          <a:noFill/>
        </p:spPr>
        <p:txBody>
          <a:bodyPr wrap="square">
            <a:spAutoFit/>
          </a:bodyPr>
          <a:lstStyle/>
          <a:p>
            <a:pPr lvl="0"/>
            <a:r>
              <a:rPr lang="en-US" sz="6000" dirty="0">
                <a:solidFill>
                  <a:schemeClr val="accent4">
                    <a:lumMod val="40000"/>
                    <a:lumOff val="60000"/>
                  </a:schemeClr>
                </a:solidFill>
              </a:rPr>
              <a:t>56-1208  Abraham</a:t>
            </a:r>
          </a:p>
          <a:p>
            <a:pPr lvl="0"/>
            <a:r>
              <a:rPr lang="en-US" sz="6000" dirty="0">
                <a:solidFill>
                  <a:schemeClr val="accent4">
                    <a:lumMod val="40000"/>
                    <a:lumOff val="60000"/>
                  </a:schemeClr>
                </a:solidFill>
              </a:rPr>
              <a:t>If you can </a:t>
            </a:r>
            <a:r>
              <a:rPr lang="en-US" sz="6000" b="1" u="sng" dirty="0">
                <a:solidFill>
                  <a:schemeClr val="accent4">
                    <a:lumMod val="40000"/>
                    <a:lumOff val="60000"/>
                  </a:schemeClr>
                </a:solidFill>
              </a:rPr>
              <a:t>ever get the scare out of the church</a:t>
            </a:r>
            <a:r>
              <a:rPr lang="en-US" sz="6000" dirty="0">
                <a:solidFill>
                  <a:schemeClr val="accent4">
                    <a:lumMod val="40000"/>
                    <a:lumOff val="60000"/>
                  </a:schemeClr>
                </a:solidFill>
              </a:rPr>
              <a:t> and let them realize who they are and what they are positionally, healing will be the simplest message to be preached, </a:t>
            </a:r>
          </a:p>
        </p:txBody>
      </p:sp>
    </p:spTree>
    <p:extLst>
      <p:ext uri="{BB962C8B-B14F-4D97-AF65-F5344CB8AC3E}">
        <p14:creationId xmlns:p14="http://schemas.microsoft.com/office/powerpoint/2010/main" val="2259117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81CC146E-7D42-D1E7-A248-45ACBA841C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F1CF9D-B636-445F-AD93-B1DE30C3E1E6}"/>
              </a:ext>
            </a:extLst>
          </p:cNvPr>
          <p:cNvSpPr txBox="1"/>
          <p:nvPr/>
        </p:nvSpPr>
        <p:spPr>
          <a:xfrm>
            <a:off x="336755" y="377370"/>
            <a:ext cx="11518490" cy="4708981"/>
          </a:xfrm>
          <a:prstGeom prst="rect">
            <a:avLst/>
          </a:prstGeom>
          <a:noFill/>
        </p:spPr>
        <p:txBody>
          <a:bodyPr wrap="square">
            <a:spAutoFit/>
          </a:bodyPr>
          <a:lstStyle/>
          <a:p>
            <a:pPr lvl="0"/>
            <a:r>
              <a:rPr lang="en-US" sz="6000" dirty="0">
                <a:solidFill>
                  <a:schemeClr val="accent4">
                    <a:lumMod val="40000"/>
                    <a:lumOff val="60000"/>
                  </a:schemeClr>
                </a:solidFill>
              </a:rPr>
              <a:t>or anything else. But you're scared. You're afraid. You don't realize that you're sons and daughters of God; and now, not we will be.</a:t>
            </a:r>
          </a:p>
        </p:txBody>
      </p:sp>
    </p:spTree>
    <p:extLst>
      <p:ext uri="{BB962C8B-B14F-4D97-AF65-F5344CB8AC3E}">
        <p14:creationId xmlns:p14="http://schemas.microsoft.com/office/powerpoint/2010/main" val="2244288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64C166DA-9697-A7BB-463E-A1ABDEAE7B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FA0C61-93F2-6506-A4CD-3A8459583010}"/>
              </a:ext>
            </a:extLst>
          </p:cNvPr>
          <p:cNvSpPr txBox="1"/>
          <p:nvPr/>
        </p:nvSpPr>
        <p:spPr>
          <a:xfrm>
            <a:off x="264183" y="224970"/>
            <a:ext cx="11518490" cy="6555641"/>
          </a:xfrm>
          <a:prstGeom prst="rect">
            <a:avLst/>
          </a:prstGeom>
          <a:noFill/>
        </p:spPr>
        <p:txBody>
          <a:bodyPr wrap="square">
            <a:spAutoFit/>
          </a:bodyPr>
          <a:lstStyle/>
          <a:p>
            <a:pPr lvl="0"/>
            <a:r>
              <a:rPr lang="en-US" sz="6000" dirty="0">
                <a:solidFill>
                  <a:schemeClr val="accent4">
                    <a:lumMod val="40000"/>
                    <a:lumOff val="60000"/>
                  </a:schemeClr>
                </a:solidFill>
              </a:rPr>
              <a:t>We are now sons and daughters of God, not way off in the future. And we won't sometime in the future set in heavenly places; now we're seated in heavenly places, right now.</a:t>
            </a:r>
          </a:p>
        </p:txBody>
      </p:sp>
    </p:spTree>
    <p:extLst>
      <p:ext uri="{BB962C8B-B14F-4D97-AF65-F5344CB8AC3E}">
        <p14:creationId xmlns:p14="http://schemas.microsoft.com/office/powerpoint/2010/main" val="3677247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6282AD9D-5B97-E655-3DCF-2A464F203F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144DA3-66A6-48D8-EAE9-241944926040}"/>
              </a:ext>
            </a:extLst>
          </p:cNvPr>
          <p:cNvSpPr txBox="1"/>
          <p:nvPr/>
        </p:nvSpPr>
        <p:spPr>
          <a:xfrm>
            <a:off x="264183" y="224970"/>
            <a:ext cx="11518490" cy="5632311"/>
          </a:xfrm>
          <a:prstGeom prst="rect">
            <a:avLst/>
          </a:prstGeom>
          <a:noFill/>
        </p:spPr>
        <p:txBody>
          <a:bodyPr wrap="square">
            <a:spAutoFit/>
          </a:bodyPr>
          <a:lstStyle/>
          <a:p>
            <a:pPr lvl="0"/>
            <a:r>
              <a:rPr lang="en-US" sz="6000" dirty="0">
                <a:solidFill>
                  <a:schemeClr val="accent4">
                    <a:lumMod val="40000"/>
                    <a:lumOff val="60000"/>
                  </a:schemeClr>
                </a:solidFill>
              </a:rPr>
              <a:t>And now we are the sons and daughters of God. It does not yet appear what we shall be in the end, but we know we'll see Him, for we'll have a body like His. We'll see Him as He is.</a:t>
            </a:r>
          </a:p>
        </p:txBody>
      </p:sp>
    </p:spTree>
    <p:extLst>
      <p:ext uri="{BB962C8B-B14F-4D97-AF65-F5344CB8AC3E}">
        <p14:creationId xmlns:p14="http://schemas.microsoft.com/office/powerpoint/2010/main" val="21256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084B483F-AE7A-3DBC-19E8-F13F3B79FB6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9EB4877-9294-7F8E-6C61-A9726E583ED7}"/>
              </a:ext>
            </a:extLst>
          </p:cNvPr>
          <p:cNvSpPr>
            <a:spLocks noGrp="1"/>
          </p:cNvSpPr>
          <p:nvPr>
            <p:ph type="subTitle" idx="1"/>
          </p:nvPr>
        </p:nvSpPr>
        <p:spPr>
          <a:xfrm>
            <a:off x="391887" y="413656"/>
            <a:ext cx="11154228" cy="5994401"/>
          </a:xfrm>
        </p:spPr>
        <p:txBody>
          <a:bodyPr>
            <a:noAutofit/>
          </a:bodyPr>
          <a:lstStyle/>
          <a:p>
            <a:pPr algn="l"/>
            <a:r>
              <a:rPr lang="en-US" sz="6000" dirty="0">
                <a:solidFill>
                  <a:schemeClr val="accent4">
                    <a:lumMod val="40000"/>
                    <a:lumOff val="60000"/>
                  </a:schemeClr>
                </a:solidFill>
              </a:rPr>
              <a:t>5 Happy is the man that hath his quiver full of them: they shall not be ashamed, </a:t>
            </a:r>
            <a:r>
              <a:rPr lang="en-US" sz="6000" b="1" u="sng" dirty="0">
                <a:solidFill>
                  <a:schemeClr val="accent4">
                    <a:lumMod val="40000"/>
                    <a:lumOff val="60000"/>
                  </a:schemeClr>
                </a:solidFill>
              </a:rPr>
              <a:t>but they shall speak with the enemies in the gate</a:t>
            </a:r>
            <a:r>
              <a:rPr lang="en-US" sz="6000" dirty="0">
                <a:solidFill>
                  <a:schemeClr val="accent4">
                    <a:lumMod val="40000"/>
                    <a:lumOff val="60000"/>
                  </a:schemeClr>
                </a:solidFill>
              </a:rPr>
              <a:t>.</a:t>
            </a:r>
          </a:p>
        </p:txBody>
      </p:sp>
    </p:spTree>
    <p:extLst>
      <p:ext uri="{BB962C8B-B14F-4D97-AF65-F5344CB8AC3E}">
        <p14:creationId xmlns:p14="http://schemas.microsoft.com/office/powerpoint/2010/main" val="1728730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4C47E2B8-488D-A402-DA1B-D7150DA4D35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B60C0F-DEE1-5CCE-0AA8-AFC3BA7EA49A}"/>
              </a:ext>
            </a:extLst>
          </p:cNvPr>
          <p:cNvSpPr txBox="1"/>
          <p:nvPr/>
        </p:nvSpPr>
        <p:spPr>
          <a:xfrm>
            <a:off x="235155" y="1734456"/>
            <a:ext cx="11518490" cy="1938992"/>
          </a:xfrm>
          <a:prstGeom prst="rect">
            <a:avLst/>
          </a:prstGeom>
          <a:noFill/>
        </p:spPr>
        <p:txBody>
          <a:bodyPr wrap="square">
            <a:spAutoFit/>
          </a:bodyPr>
          <a:lstStyle/>
          <a:p>
            <a:pPr lvl="0"/>
            <a:r>
              <a:rPr lang="en-US" sz="6000" dirty="0">
                <a:solidFill>
                  <a:schemeClr val="accent4">
                    <a:lumMod val="40000"/>
                    <a:lumOff val="60000"/>
                  </a:schemeClr>
                </a:solidFill>
              </a:rPr>
              <a:t>The Balance: Representing Christ, until Christ is embodied.</a:t>
            </a:r>
          </a:p>
        </p:txBody>
      </p:sp>
    </p:spTree>
    <p:extLst>
      <p:ext uri="{BB962C8B-B14F-4D97-AF65-F5344CB8AC3E}">
        <p14:creationId xmlns:p14="http://schemas.microsoft.com/office/powerpoint/2010/main" val="2684760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DE080D5A-E65B-7212-DD68-AE49DEAE68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9185A6-FDB0-06FF-5438-EFDEE4A4CA28}"/>
              </a:ext>
            </a:extLst>
          </p:cNvPr>
          <p:cNvSpPr txBox="1"/>
          <p:nvPr/>
        </p:nvSpPr>
        <p:spPr>
          <a:xfrm>
            <a:off x="220640" y="246741"/>
            <a:ext cx="11518490" cy="1938992"/>
          </a:xfrm>
          <a:prstGeom prst="rect">
            <a:avLst/>
          </a:prstGeom>
          <a:noFill/>
        </p:spPr>
        <p:txBody>
          <a:bodyPr wrap="square">
            <a:spAutoFit/>
          </a:bodyPr>
          <a:lstStyle/>
          <a:p>
            <a:pPr lvl="0"/>
            <a:r>
              <a:rPr lang="en-US" sz="6000" dirty="0">
                <a:solidFill>
                  <a:schemeClr val="accent4">
                    <a:lumMod val="40000"/>
                    <a:lumOff val="60000"/>
                  </a:schemeClr>
                </a:solidFill>
              </a:rPr>
              <a:t>Book Of Trevor: </a:t>
            </a:r>
          </a:p>
          <a:p>
            <a:pPr lvl="0"/>
            <a:r>
              <a:rPr lang="en-US" sz="6000" dirty="0">
                <a:solidFill>
                  <a:schemeClr val="accent4">
                    <a:lumMod val="40000"/>
                    <a:lumOff val="60000"/>
                  </a:schemeClr>
                </a:solidFill>
              </a:rPr>
              <a:t>Tech and Parenting Chapter</a:t>
            </a:r>
          </a:p>
        </p:txBody>
      </p:sp>
      <p:sp>
        <p:nvSpPr>
          <p:cNvPr id="2" name="TextBox 1">
            <a:extLst>
              <a:ext uri="{FF2B5EF4-FFF2-40B4-BE49-F238E27FC236}">
                <a16:creationId xmlns:a16="http://schemas.microsoft.com/office/drawing/2014/main" id="{C5BC204E-E018-06B6-D2F8-348F61ABB3A1}"/>
              </a:ext>
            </a:extLst>
          </p:cNvPr>
          <p:cNvSpPr txBox="1"/>
          <p:nvPr/>
        </p:nvSpPr>
        <p:spPr>
          <a:xfrm>
            <a:off x="278698" y="3062513"/>
            <a:ext cx="11518490" cy="1938992"/>
          </a:xfrm>
          <a:prstGeom prst="rect">
            <a:avLst/>
          </a:prstGeom>
          <a:noFill/>
        </p:spPr>
        <p:txBody>
          <a:bodyPr wrap="square">
            <a:spAutoFit/>
          </a:bodyPr>
          <a:lstStyle/>
          <a:p>
            <a:pPr lvl="0"/>
            <a:r>
              <a:rPr lang="en-US" sz="6000" dirty="0">
                <a:solidFill>
                  <a:schemeClr val="accent4">
                    <a:lumMod val="40000"/>
                    <a:lumOff val="60000"/>
                  </a:schemeClr>
                </a:solidFill>
              </a:rPr>
              <a:t>No Phones Until 16</a:t>
            </a:r>
          </a:p>
          <a:p>
            <a:pPr lvl="0"/>
            <a:r>
              <a:rPr lang="en-US" sz="6000" dirty="0">
                <a:solidFill>
                  <a:schemeClr val="accent4">
                    <a:lumMod val="40000"/>
                    <a:lumOff val="60000"/>
                  </a:schemeClr>
                </a:solidFill>
              </a:rPr>
              <a:t>No Social Media Until 18</a:t>
            </a:r>
          </a:p>
        </p:txBody>
      </p:sp>
    </p:spTree>
    <p:extLst>
      <p:ext uri="{BB962C8B-B14F-4D97-AF65-F5344CB8AC3E}">
        <p14:creationId xmlns:p14="http://schemas.microsoft.com/office/powerpoint/2010/main" val="973805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5AE9C3B-CFB2-07C5-10A4-CC19E12C27ED}"/>
              </a:ext>
            </a:extLst>
          </p:cNvPr>
          <p:cNvSpPr txBox="1">
            <a:spLocks/>
          </p:cNvSpPr>
          <p:nvPr/>
        </p:nvSpPr>
        <p:spPr>
          <a:xfrm>
            <a:off x="166914" y="2500976"/>
            <a:ext cx="12025086" cy="185604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6000" b="1" dirty="0">
                <a:solidFill>
                  <a:schemeClr val="accent4">
                    <a:lumMod val="40000"/>
                    <a:lumOff val="60000"/>
                  </a:schemeClr>
                </a:solidFill>
              </a:rPr>
              <a:t>“Raising Children who are Unashamed”</a:t>
            </a:r>
          </a:p>
        </p:txBody>
      </p:sp>
    </p:spTree>
    <p:extLst>
      <p:ext uri="{BB962C8B-B14F-4D97-AF65-F5344CB8AC3E}">
        <p14:creationId xmlns:p14="http://schemas.microsoft.com/office/powerpoint/2010/main" val="156734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6AD67B-EA09-BADC-9483-338FE16E188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88D4DF-9677-08C2-00D1-4EEEC52F59C6}"/>
              </a:ext>
            </a:extLst>
          </p:cNvPr>
          <p:cNvSpPr txBox="1">
            <a:spLocks/>
          </p:cNvSpPr>
          <p:nvPr/>
        </p:nvSpPr>
        <p:spPr>
          <a:xfrm>
            <a:off x="166914" y="175953"/>
            <a:ext cx="12025086" cy="185604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6000" b="1" dirty="0">
                <a:solidFill>
                  <a:schemeClr val="accent4">
                    <a:lumMod val="40000"/>
                    <a:lumOff val="60000"/>
                  </a:schemeClr>
                </a:solidFill>
              </a:rPr>
              <a:t>“Raising Children who are Unashamed”</a:t>
            </a:r>
          </a:p>
        </p:txBody>
      </p:sp>
      <p:sp>
        <p:nvSpPr>
          <p:cNvPr id="2" name="Content Placeholder 2">
            <a:extLst>
              <a:ext uri="{FF2B5EF4-FFF2-40B4-BE49-F238E27FC236}">
                <a16:creationId xmlns:a16="http://schemas.microsoft.com/office/drawing/2014/main" id="{300FFB5B-CA83-09EF-6F2B-18F3C4B5B0C4}"/>
              </a:ext>
            </a:extLst>
          </p:cNvPr>
          <p:cNvSpPr txBox="1">
            <a:spLocks/>
          </p:cNvSpPr>
          <p:nvPr/>
        </p:nvSpPr>
        <p:spPr>
          <a:xfrm>
            <a:off x="822297" y="3778000"/>
            <a:ext cx="10714319" cy="194359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5400" b="1" dirty="0">
                <a:solidFill>
                  <a:schemeClr val="accent4">
                    <a:lumMod val="40000"/>
                    <a:lumOff val="60000"/>
                  </a:schemeClr>
                </a:solidFill>
              </a:rPr>
              <a:t>Teaching our children a posture of courage.</a:t>
            </a:r>
          </a:p>
        </p:txBody>
      </p:sp>
    </p:spTree>
    <p:extLst>
      <p:ext uri="{BB962C8B-B14F-4D97-AF65-F5344CB8AC3E}">
        <p14:creationId xmlns:p14="http://schemas.microsoft.com/office/powerpoint/2010/main" val="817388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B0F5EB-D0FA-A33D-CA22-631E39FBF85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6FF873B-1AB6-6130-ACCF-999C9D048F63}"/>
              </a:ext>
            </a:extLst>
          </p:cNvPr>
          <p:cNvSpPr txBox="1">
            <a:spLocks/>
          </p:cNvSpPr>
          <p:nvPr/>
        </p:nvSpPr>
        <p:spPr>
          <a:xfrm>
            <a:off x="166914" y="175953"/>
            <a:ext cx="12025086" cy="185604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6000" b="1" dirty="0">
                <a:solidFill>
                  <a:schemeClr val="accent4">
                    <a:lumMod val="40000"/>
                    <a:lumOff val="60000"/>
                  </a:schemeClr>
                </a:solidFill>
              </a:rPr>
              <a:t>“Raising Children who are Unashamed”</a:t>
            </a:r>
          </a:p>
        </p:txBody>
      </p:sp>
      <p:sp>
        <p:nvSpPr>
          <p:cNvPr id="3" name="Content Placeholder 2">
            <a:extLst>
              <a:ext uri="{FF2B5EF4-FFF2-40B4-BE49-F238E27FC236}">
                <a16:creationId xmlns:a16="http://schemas.microsoft.com/office/drawing/2014/main" id="{D23F2CB0-AD1E-F353-628B-092B1C8FD3B0}"/>
              </a:ext>
            </a:extLst>
          </p:cNvPr>
          <p:cNvSpPr txBox="1">
            <a:spLocks/>
          </p:cNvSpPr>
          <p:nvPr/>
        </p:nvSpPr>
        <p:spPr>
          <a:xfrm>
            <a:off x="667658" y="3429000"/>
            <a:ext cx="10714319" cy="1943598"/>
          </a:xfrm>
          <a:prstGeom prst="rect">
            <a:avLst/>
          </a:prstGeom>
        </p:spPr>
        <p:txBody>
          <a:bodyPr>
            <a:normAutofit fontScale="925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Font typeface="Arial"/>
              <a:buNone/>
            </a:pPr>
            <a:r>
              <a:rPr lang="en-US" sz="5800" b="1" dirty="0">
                <a:solidFill>
                  <a:schemeClr val="accent4">
                    <a:lumMod val="40000"/>
                    <a:lumOff val="60000"/>
                  </a:schemeClr>
                </a:solidFill>
              </a:rPr>
              <a:t>Raising Courageous Christ-Like Children in a culture of Anxiety</a:t>
            </a:r>
            <a:r>
              <a:rPr lang="en-US" sz="5998" b="1" dirty="0">
                <a:solidFill>
                  <a:schemeClr val="accent4">
                    <a:lumMod val="40000"/>
                    <a:lumOff val="60000"/>
                  </a:schemeClr>
                </a:solidFill>
              </a:rPr>
              <a:t>.</a:t>
            </a:r>
          </a:p>
        </p:txBody>
      </p:sp>
    </p:spTree>
    <p:extLst>
      <p:ext uri="{BB962C8B-B14F-4D97-AF65-F5344CB8AC3E}">
        <p14:creationId xmlns:p14="http://schemas.microsoft.com/office/powerpoint/2010/main" val="223652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6CC38A2F-BF99-5A5E-851B-8B7833C8B4C2}"/>
            </a:ext>
          </a:extLst>
        </p:cNvPr>
        <p:cNvGrpSpPr/>
        <p:nvPr/>
      </p:nvGrpSpPr>
      <p:grpSpPr>
        <a:xfrm>
          <a:off x="0" y="0"/>
          <a:ext cx="0" cy="0"/>
          <a:chOff x="0" y="0"/>
          <a:chExt cx="0" cy="0"/>
        </a:xfrm>
      </p:grpSpPr>
      <p:sp>
        <p:nvSpPr>
          <p:cNvPr id="8" name="Subtitle 2">
            <a:extLst>
              <a:ext uri="{FF2B5EF4-FFF2-40B4-BE49-F238E27FC236}">
                <a16:creationId xmlns:a16="http://schemas.microsoft.com/office/drawing/2014/main" id="{0142714D-940E-45A8-1D22-EFD8DCC7B612}"/>
              </a:ext>
            </a:extLst>
          </p:cNvPr>
          <p:cNvSpPr txBox="1">
            <a:spLocks/>
          </p:cNvSpPr>
          <p:nvPr/>
        </p:nvSpPr>
        <p:spPr>
          <a:xfrm>
            <a:off x="0" y="785776"/>
            <a:ext cx="11889965" cy="452609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6000" dirty="0">
                <a:solidFill>
                  <a:schemeClr val="accent4">
                    <a:lumMod val="40000"/>
                    <a:lumOff val="60000"/>
                  </a:schemeClr>
                </a:solidFill>
              </a:rPr>
              <a:t>What does it mean to be Christ-Like?</a:t>
            </a:r>
          </a:p>
        </p:txBody>
      </p:sp>
    </p:spTree>
    <p:extLst>
      <p:ext uri="{BB962C8B-B14F-4D97-AF65-F5344CB8AC3E}">
        <p14:creationId xmlns:p14="http://schemas.microsoft.com/office/powerpoint/2010/main" val="99208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BEEC1378-8425-6DB4-85E2-9CE58964F583}"/>
            </a:ext>
          </a:extLst>
        </p:cNvPr>
        <p:cNvGrpSpPr/>
        <p:nvPr/>
      </p:nvGrpSpPr>
      <p:grpSpPr>
        <a:xfrm>
          <a:off x="0" y="0"/>
          <a:ext cx="0" cy="0"/>
          <a:chOff x="0" y="0"/>
          <a:chExt cx="0" cy="0"/>
        </a:xfrm>
      </p:grpSpPr>
      <p:sp>
        <p:nvSpPr>
          <p:cNvPr id="8" name="Subtitle 2">
            <a:extLst>
              <a:ext uri="{FF2B5EF4-FFF2-40B4-BE49-F238E27FC236}">
                <a16:creationId xmlns:a16="http://schemas.microsoft.com/office/drawing/2014/main" id="{18EAAE4B-823B-0578-7357-851E5F794B07}"/>
              </a:ext>
            </a:extLst>
          </p:cNvPr>
          <p:cNvSpPr txBox="1">
            <a:spLocks/>
          </p:cNvSpPr>
          <p:nvPr/>
        </p:nvSpPr>
        <p:spPr>
          <a:xfrm>
            <a:off x="151017" y="802486"/>
            <a:ext cx="11889965" cy="452609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6000" dirty="0">
                <a:solidFill>
                  <a:schemeClr val="accent4">
                    <a:lumMod val="40000"/>
                    <a:lumOff val="60000"/>
                  </a:schemeClr>
                </a:solidFill>
              </a:rPr>
              <a:t>Do you want to raise Christ Like Children?</a:t>
            </a:r>
          </a:p>
        </p:txBody>
      </p:sp>
    </p:spTree>
    <p:extLst>
      <p:ext uri="{BB962C8B-B14F-4D97-AF65-F5344CB8AC3E}">
        <p14:creationId xmlns:p14="http://schemas.microsoft.com/office/powerpoint/2010/main" val="22892583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8078F672D8374980E66C1D0AF372B9" ma:contentTypeVersion="10" ma:contentTypeDescription="Create a new document." ma:contentTypeScope="" ma:versionID="f07fa0a9c1190e0d478f65bb2bae9e98">
  <xsd:schema xmlns:xsd="http://www.w3.org/2001/XMLSchema" xmlns:xs="http://www.w3.org/2001/XMLSchema" xmlns:p="http://schemas.microsoft.com/office/2006/metadata/properties" xmlns:ns3="64e7551d-7a7f-4749-ac4d-192424a3db82" targetNamespace="http://schemas.microsoft.com/office/2006/metadata/properties" ma:root="true" ma:fieldsID="ae34a9713a256e3a710dfc5ba2b5cde7" ns3:_="">
    <xsd:import namespace="64e7551d-7a7f-4749-ac4d-192424a3db8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7551d-7a7f-4749-ac4d-192424a3db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7E775D-E37F-4F42-862C-795CD702B372}">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1400D76E-EA7A-4406-9201-E4723660B7A5}">
  <ds:schemaRefs>
    <ds:schemaRef ds:uri="http://schemas.microsoft.com/sharepoint/v3/contenttype/forms"/>
  </ds:schemaRefs>
</ds:datastoreItem>
</file>

<file path=customXml/itemProps3.xml><?xml version="1.0" encoding="utf-8"?>
<ds:datastoreItem xmlns:ds="http://schemas.openxmlformats.org/officeDocument/2006/customXml" ds:itemID="{2837A28A-0974-4EB8-9CBA-5DB9134F924C}">
  <ds:schemaRefs>
    <ds:schemaRef ds:uri="http://schemas.microsoft.com/office/2006/metadata/contentType"/>
    <ds:schemaRef ds:uri="http://schemas.microsoft.com/office/2006/metadata/properties/metaAttributes"/>
    <ds:schemaRef ds:uri="http://www.w3.org/2000/xmlns/"/>
    <ds:schemaRef ds:uri="http://www.w3.org/2001/XMLSchema"/>
    <ds:schemaRef ds:uri="64e7551d-7a7f-4749-ac4d-192424a3db8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Mesh</Template>
  <TotalTime>9879</TotalTime>
  <Words>4095</Words>
  <Application>Microsoft Office PowerPoint</Application>
  <PresentationFormat>Widescreen</PresentationFormat>
  <Paragraphs>234</Paragraphs>
  <Slides>41</Slides>
  <Notes>40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.AppleSystemUIFont</vt:lpstr>
      <vt:lpstr>Arial</vt:lpstr>
      <vt:lpstr>Calibri</vt:lpstr>
      <vt:lpstr>Century Gothic</vt:lpstr>
      <vt:lpstr>UICTFontTextStyleBody</vt:lpstr>
      <vt:lpstr>UICTFontTextStyleEmphasizedBody</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Emond</dc:creator>
  <cp:lastModifiedBy>Trevor Emond</cp:lastModifiedBy>
  <cp:revision>60</cp:revision>
  <dcterms:created xsi:type="dcterms:W3CDTF">2015-07-12T11:31:06Z</dcterms:created>
  <dcterms:modified xsi:type="dcterms:W3CDTF">2025-11-15T15:36:15Z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0x010100B18078F672D8374980E66C1D0AF372B9</vt:lpwstr>
  </property>
</Properties>
</file>