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61"/>
  </p:notesMasterIdLst>
  <p:handoutMasterIdLst>
    <p:handoutMasterId r:id="rId62"/>
  </p:handoutMasterIdLst>
  <p:sldIdLst>
    <p:sldId id="427" r:id="rId2"/>
    <p:sldId id="659" r:id="rId3"/>
    <p:sldId id="704" r:id="rId4"/>
    <p:sldId id="689" r:id="rId5"/>
    <p:sldId id="325" r:id="rId6"/>
    <p:sldId id="705" r:id="rId7"/>
    <p:sldId id="551" r:id="rId8"/>
    <p:sldId id="678" r:id="rId9"/>
    <p:sldId id="717" r:id="rId10"/>
    <p:sldId id="724" r:id="rId11"/>
    <p:sldId id="726" r:id="rId12"/>
    <p:sldId id="722" r:id="rId13"/>
    <p:sldId id="723" r:id="rId14"/>
    <p:sldId id="725" r:id="rId15"/>
    <p:sldId id="707" r:id="rId16"/>
    <p:sldId id="706" r:id="rId17"/>
    <p:sldId id="708" r:id="rId18"/>
    <p:sldId id="718" r:id="rId19"/>
    <p:sldId id="721" r:id="rId20"/>
    <p:sldId id="709" r:id="rId21"/>
    <p:sldId id="719" r:id="rId22"/>
    <p:sldId id="715" r:id="rId23"/>
    <p:sldId id="727" r:id="rId24"/>
    <p:sldId id="728" r:id="rId25"/>
    <p:sldId id="729" r:id="rId26"/>
    <p:sldId id="730" r:id="rId27"/>
    <p:sldId id="732" r:id="rId28"/>
    <p:sldId id="733" r:id="rId29"/>
    <p:sldId id="731" r:id="rId30"/>
    <p:sldId id="734" r:id="rId31"/>
    <p:sldId id="735" r:id="rId32"/>
    <p:sldId id="701" r:id="rId33"/>
    <p:sldId id="703" r:id="rId34"/>
    <p:sldId id="688" r:id="rId35"/>
    <p:sldId id="702" r:id="rId36"/>
    <p:sldId id="536" r:id="rId37"/>
    <p:sldId id="528" r:id="rId38"/>
    <p:sldId id="537" r:id="rId39"/>
    <p:sldId id="543" r:id="rId40"/>
    <p:sldId id="518" r:id="rId41"/>
    <p:sldId id="681" r:id="rId42"/>
    <p:sldId id="682" r:id="rId43"/>
    <p:sldId id="533" r:id="rId44"/>
    <p:sldId id="534" r:id="rId45"/>
    <p:sldId id="530" r:id="rId46"/>
    <p:sldId id="535" r:id="rId47"/>
    <p:sldId id="520" r:id="rId48"/>
    <p:sldId id="684" r:id="rId49"/>
    <p:sldId id="526" r:id="rId50"/>
    <p:sldId id="527" r:id="rId51"/>
    <p:sldId id="511" r:id="rId52"/>
    <p:sldId id="548" r:id="rId53"/>
    <p:sldId id="550" r:id="rId54"/>
    <p:sldId id="278" r:id="rId55"/>
    <p:sldId id="258" r:id="rId56"/>
    <p:sldId id="673" r:id="rId57"/>
    <p:sldId id="674" r:id="rId58"/>
    <p:sldId id="524" r:id="rId59"/>
    <p:sldId id="67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y Coffey" initials="BC" lastIdx="1" clrIdx="0">
    <p:extLst>
      <p:ext uri="{19B8F6BF-5375-455C-9EA6-DF929625EA0E}">
        <p15:presenceInfo xmlns:p15="http://schemas.microsoft.com/office/powerpoint/2012/main" userId="c7e284d3a4c0e4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DBFF"/>
    <a:srgbClr val="003300"/>
    <a:srgbClr val="A43450"/>
    <a:srgbClr val="FFF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9735" autoAdjust="0"/>
  </p:normalViewPr>
  <p:slideViewPr>
    <p:cSldViewPr>
      <p:cViewPr varScale="1">
        <p:scale>
          <a:sx n="80" d="100"/>
          <a:sy n="80" d="100"/>
        </p:scale>
        <p:origin x="477" y="2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3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08T21:15:56.076" idx="1">
    <p:pos x="2968" y="708"/>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1E2-65F2-E544-B6EB-A1A4A602B3AA}"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BC8BBCCF-C7C6-6441-BDFA-3FEA9E54287F}">
      <dgm:prSet phldrT="[Text]" custT="1"/>
      <dgm:spPr/>
      <dgm:t>
        <a:bodyPr/>
        <a:lstStyle/>
        <a:p>
          <a:r>
            <a:rPr lang="en-US" sz="4400" dirty="0">
              <a:solidFill>
                <a:schemeClr val="tx1"/>
              </a:solidFill>
            </a:rPr>
            <a:t>2. Moses &amp; Elijah in Israel</a:t>
          </a:r>
          <a:endParaRPr lang="en-US" sz="5400" dirty="0">
            <a:solidFill>
              <a:schemeClr val="tx1"/>
            </a:solidFill>
          </a:endParaRPr>
        </a:p>
      </dgm:t>
    </dgm:pt>
    <dgm:pt modelId="{F7EE8B1B-7CA3-AF44-BCDD-A22498A2D48B}" type="parTrans" cxnId="{38F60045-2E88-3848-ABD3-D0ED114807BE}">
      <dgm:prSet/>
      <dgm:spPr/>
      <dgm:t>
        <a:bodyPr/>
        <a:lstStyle/>
        <a:p>
          <a:endParaRPr lang="en-US" sz="2800">
            <a:solidFill>
              <a:schemeClr val="tx1"/>
            </a:solidFill>
          </a:endParaRPr>
        </a:p>
      </dgm:t>
    </dgm:pt>
    <dgm:pt modelId="{35D98FA7-4FD5-9340-9411-58E23321CD2B}" type="sibTrans" cxnId="{38F60045-2E88-3848-ABD3-D0ED114807BE}">
      <dgm:prSet/>
      <dgm:spPr/>
      <dgm:t>
        <a:bodyPr/>
        <a:lstStyle/>
        <a:p>
          <a:endParaRPr lang="en-US" sz="2800">
            <a:solidFill>
              <a:schemeClr val="tx1"/>
            </a:solidFill>
          </a:endParaRPr>
        </a:p>
      </dgm:t>
    </dgm:pt>
    <dgm:pt modelId="{63822886-7E8E-4847-8BDC-F7229BCC5F15}">
      <dgm:prSet phldrT="[Text]" custT="1"/>
      <dgm:spPr/>
      <dgm:t>
        <a:bodyPr/>
        <a:lstStyle/>
        <a:p>
          <a:r>
            <a:rPr lang="en-US" sz="4400" b="1" dirty="0">
              <a:solidFill>
                <a:schemeClr val="tx1"/>
              </a:solidFill>
            </a:rPr>
            <a:t>3. Battle of Armageddon</a:t>
          </a:r>
        </a:p>
      </dgm:t>
    </dgm:pt>
    <dgm:pt modelId="{86162A6A-1114-4846-A022-0340FFF7710C}" type="parTrans" cxnId="{60B0EF2D-F202-184A-BABF-3FEA99A2C291}">
      <dgm:prSet/>
      <dgm:spPr/>
      <dgm:t>
        <a:bodyPr/>
        <a:lstStyle/>
        <a:p>
          <a:endParaRPr lang="en-US" sz="2800">
            <a:solidFill>
              <a:schemeClr val="tx1"/>
            </a:solidFill>
          </a:endParaRPr>
        </a:p>
      </dgm:t>
    </dgm:pt>
    <dgm:pt modelId="{C891EBE3-D17D-924D-B25C-E5A6C894D43D}" type="sibTrans" cxnId="{60B0EF2D-F202-184A-BABF-3FEA99A2C291}">
      <dgm:prSet/>
      <dgm:spPr/>
      <dgm:t>
        <a:bodyPr/>
        <a:lstStyle/>
        <a:p>
          <a:endParaRPr lang="en-US" sz="2800">
            <a:solidFill>
              <a:schemeClr val="tx1"/>
            </a:solidFill>
          </a:endParaRPr>
        </a:p>
      </dgm:t>
    </dgm:pt>
    <dgm:pt modelId="{B54D1C66-9D79-BC4E-9B0C-A567290FF890}">
      <dgm:prSet phldrT="[Text]" custT="1"/>
      <dgm:spPr/>
      <dgm:t>
        <a:bodyPr/>
        <a:lstStyle/>
        <a:p>
          <a:r>
            <a:rPr lang="en-US" sz="4400" dirty="0">
              <a:solidFill>
                <a:schemeClr val="tx1"/>
              </a:solidFill>
            </a:rPr>
            <a:t>4. Millennium</a:t>
          </a:r>
        </a:p>
      </dgm:t>
    </dgm:pt>
    <dgm:pt modelId="{3845A6B3-5074-5243-9DD5-298276320535}" type="parTrans" cxnId="{15554017-17FD-F94B-8DF6-ABF3F330CB89}">
      <dgm:prSet/>
      <dgm:spPr/>
      <dgm:t>
        <a:bodyPr/>
        <a:lstStyle/>
        <a:p>
          <a:endParaRPr lang="en-US" sz="2800">
            <a:solidFill>
              <a:schemeClr val="tx1"/>
            </a:solidFill>
          </a:endParaRPr>
        </a:p>
      </dgm:t>
    </dgm:pt>
    <dgm:pt modelId="{743CC891-41FA-304F-B4A8-A93C1EC6C6DF}" type="sibTrans" cxnId="{15554017-17FD-F94B-8DF6-ABF3F330CB89}">
      <dgm:prSet/>
      <dgm:spPr/>
      <dgm:t>
        <a:bodyPr/>
        <a:lstStyle/>
        <a:p>
          <a:endParaRPr lang="en-US" sz="2800">
            <a:solidFill>
              <a:schemeClr val="tx1"/>
            </a:solidFill>
          </a:endParaRPr>
        </a:p>
      </dgm:t>
    </dgm:pt>
    <dgm:pt modelId="{04366E56-4A3B-A944-A657-825E59E8CDCC}">
      <dgm:prSet phldrT="[Text]" custT="1"/>
      <dgm:spPr/>
      <dgm:t>
        <a:bodyPr/>
        <a:lstStyle/>
        <a:p>
          <a:r>
            <a:rPr lang="en-US" sz="4400" b="1" dirty="0">
              <a:solidFill>
                <a:schemeClr val="tx1"/>
              </a:solidFill>
            </a:rPr>
            <a:t>5. Battle of Gog &amp; Magog</a:t>
          </a:r>
        </a:p>
      </dgm:t>
    </dgm:pt>
    <dgm:pt modelId="{8AA9C16B-1984-D24F-8CA0-1ACC0CF1FFA0}" type="parTrans" cxnId="{75331E62-CA2C-AA41-907E-6B991AF98AD2}">
      <dgm:prSet/>
      <dgm:spPr/>
      <dgm:t>
        <a:bodyPr/>
        <a:lstStyle/>
        <a:p>
          <a:endParaRPr lang="en-US" sz="2800">
            <a:solidFill>
              <a:schemeClr val="tx1"/>
            </a:solidFill>
          </a:endParaRPr>
        </a:p>
      </dgm:t>
    </dgm:pt>
    <dgm:pt modelId="{535FDEDA-E117-874F-9847-F17A9974D99E}" type="sibTrans" cxnId="{75331E62-CA2C-AA41-907E-6B991AF98AD2}">
      <dgm:prSet/>
      <dgm:spPr/>
      <dgm:t>
        <a:bodyPr/>
        <a:lstStyle/>
        <a:p>
          <a:endParaRPr lang="en-US" sz="2800">
            <a:solidFill>
              <a:schemeClr val="tx1"/>
            </a:solidFill>
          </a:endParaRPr>
        </a:p>
      </dgm:t>
    </dgm:pt>
    <dgm:pt modelId="{B581A8D3-11D3-EA4B-9E14-6A4E63364F1A}">
      <dgm:prSet phldrT="[Text]" custT="1"/>
      <dgm:spPr/>
      <dgm:t>
        <a:bodyPr/>
        <a:lstStyle/>
        <a:p>
          <a:r>
            <a:rPr lang="en-US" sz="4400" dirty="0">
              <a:solidFill>
                <a:schemeClr val="tx1"/>
              </a:solidFill>
            </a:rPr>
            <a:t>6. White Throne Judgment (Rev. 20:11)</a:t>
          </a:r>
          <a:endParaRPr lang="en-US" sz="3200" dirty="0">
            <a:solidFill>
              <a:schemeClr val="tx1"/>
            </a:solidFill>
          </a:endParaRPr>
        </a:p>
      </dgm:t>
    </dgm:pt>
    <dgm:pt modelId="{B1ABC04C-4547-3847-8538-62D48B4DCFC9}" type="parTrans" cxnId="{7A185C8E-8669-1049-A7BA-254035EDD54C}">
      <dgm:prSet/>
      <dgm:spPr/>
      <dgm:t>
        <a:bodyPr/>
        <a:lstStyle/>
        <a:p>
          <a:endParaRPr lang="en-US" sz="2800">
            <a:solidFill>
              <a:schemeClr val="tx1"/>
            </a:solidFill>
          </a:endParaRPr>
        </a:p>
      </dgm:t>
    </dgm:pt>
    <dgm:pt modelId="{74DF4940-433A-FC43-8A99-09CA7AA9F9BE}" type="sibTrans" cxnId="{7A185C8E-8669-1049-A7BA-254035EDD54C}">
      <dgm:prSet/>
      <dgm:spPr/>
      <dgm:t>
        <a:bodyPr/>
        <a:lstStyle/>
        <a:p>
          <a:endParaRPr lang="en-US" sz="2800">
            <a:solidFill>
              <a:schemeClr val="tx1"/>
            </a:solidFill>
          </a:endParaRPr>
        </a:p>
      </dgm:t>
    </dgm:pt>
    <dgm:pt modelId="{EA7CE55C-DF77-E24C-B255-E0538D36BB10}">
      <dgm:prSet phldrT="[Text]" custT="1"/>
      <dgm:spPr/>
      <dgm:t>
        <a:bodyPr/>
        <a:lstStyle/>
        <a:p>
          <a:r>
            <a:rPr lang="en-US" sz="4400" b="1" dirty="0">
              <a:solidFill>
                <a:schemeClr val="tx1"/>
              </a:solidFill>
            </a:rPr>
            <a:t>1. Wedding Supper</a:t>
          </a:r>
        </a:p>
      </dgm:t>
    </dgm:pt>
    <dgm:pt modelId="{BF0BC995-9F1F-E04C-A8E0-E26BF331C248}" type="sibTrans" cxnId="{488CA672-826C-2241-A2ED-E9A2A2149233}">
      <dgm:prSet/>
      <dgm:spPr/>
      <dgm:t>
        <a:bodyPr/>
        <a:lstStyle/>
        <a:p>
          <a:endParaRPr lang="en-US" sz="2800">
            <a:solidFill>
              <a:schemeClr val="tx1"/>
            </a:solidFill>
          </a:endParaRPr>
        </a:p>
      </dgm:t>
    </dgm:pt>
    <dgm:pt modelId="{FDBDA198-E5BB-164C-A1F3-BF176A80556B}" type="parTrans" cxnId="{488CA672-826C-2241-A2ED-E9A2A2149233}">
      <dgm:prSet/>
      <dgm:spPr/>
      <dgm:t>
        <a:bodyPr/>
        <a:lstStyle/>
        <a:p>
          <a:endParaRPr lang="en-US" sz="2800">
            <a:solidFill>
              <a:schemeClr val="tx1"/>
            </a:solidFill>
          </a:endParaRPr>
        </a:p>
      </dgm:t>
    </dgm:pt>
    <dgm:pt modelId="{1E280BC4-4C10-7C4B-BD87-722139DEB1DD}" type="pres">
      <dgm:prSet presAssocID="{C27A31E2-65F2-E544-B6EB-A1A4A602B3AA}" presName="linear" presStyleCnt="0">
        <dgm:presLayoutVars>
          <dgm:animLvl val="lvl"/>
          <dgm:resizeHandles val="exact"/>
        </dgm:presLayoutVars>
      </dgm:prSet>
      <dgm:spPr/>
    </dgm:pt>
    <dgm:pt modelId="{56E9842E-CFBD-5441-BCEE-1805503E5F0F}" type="pres">
      <dgm:prSet presAssocID="{EA7CE55C-DF77-E24C-B255-E0538D36BB10}" presName="parentText" presStyleLbl="node1" presStyleIdx="0" presStyleCnt="3" custLinFactNeighborX="-710" custLinFactNeighborY="-1868">
        <dgm:presLayoutVars>
          <dgm:chMax val="0"/>
          <dgm:bulletEnabled val="1"/>
        </dgm:presLayoutVars>
      </dgm:prSet>
      <dgm:spPr/>
    </dgm:pt>
    <dgm:pt modelId="{B67D97A0-2A4C-D243-B271-586212BC96B6}" type="pres">
      <dgm:prSet presAssocID="{EA7CE55C-DF77-E24C-B255-E0538D36BB10}" presName="childText" presStyleLbl="revTx" presStyleIdx="0" presStyleCnt="3">
        <dgm:presLayoutVars>
          <dgm:bulletEnabled val="1"/>
        </dgm:presLayoutVars>
      </dgm:prSet>
      <dgm:spPr/>
    </dgm:pt>
    <dgm:pt modelId="{B0D05F9C-CAC2-CF4E-8F30-11F475C11469}" type="pres">
      <dgm:prSet presAssocID="{63822886-7E8E-4847-8BDC-F7229BCC5F15}" presName="parentText" presStyleLbl="node1" presStyleIdx="1" presStyleCnt="3" custScaleY="114414">
        <dgm:presLayoutVars>
          <dgm:chMax val="0"/>
          <dgm:bulletEnabled val="1"/>
        </dgm:presLayoutVars>
      </dgm:prSet>
      <dgm:spPr/>
    </dgm:pt>
    <dgm:pt modelId="{EB0026EB-5D50-6048-8864-87484B1C246A}" type="pres">
      <dgm:prSet presAssocID="{63822886-7E8E-4847-8BDC-F7229BCC5F15}" presName="childText" presStyleLbl="revTx" presStyleIdx="1" presStyleCnt="3">
        <dgm:presLayoutVars>
          <dgm:bulletEnabled val="1"/>
        </dgm:presLayoutVars>
      </dgm:prSet>
      <dgm:spPr/>
    </dgm:pt>
    <dgm:pt modelId="{F96A0843-929F-A64F-BC6C-028AFA0211F9}" type="pres">
      <dgm:prSet presAssocID="{04366E56-4A3B-A944-A657-825E59E8CDCC}" presName="parentText" presStyleLbl="node1" presStyleIdx="2" presStyleCnt="3">
        <dgm:presLayoutVars>
          <dgm:chMax val="0"/>
          <dgm:bulletEnabled val="1"/>
        </dgm:presLayoutVars>
      </dgm:prSet>
      <dgm:spPr/>
    </dgm:pt>
    <dgm:pt modelId="{8BB41B92-9E57-E947-AEE7-A6C960243ED8}" type="pres">
      <dgm:prSet presAssocID="{04366E56-4A3B-A944-A657-825E59E8CDCC}" presName="childText" presStyleLbl="revTx" presStyleIdx="2" presStyleCnt="3">
        <dgm:presLayoutVars>
          <dgm:bulletEnabled val="1"/>
        </dgm:presLayoutVars>
      </dgm:prSet>
      <dgm:spPr/>
    </dgm:pt>
  </dgm:ptLst>
  <dgm:cxnLst>
    <dgm:cxn modelId="{30895F09-2A25-6540-9996-B96732074CAC}" type="presOf" srcId="{63822886-7E8E-4847-8BDC-F7229BCC5F15}" destId="{B0D05F9C-CAC2-CF4E-8F30-11F475C11469}" srcOrd="0" destOrd="0" presId="urn:microsoft.com/office/officeart/2005/8/layout/vList2"/>
    <dgm:cxn modelId="{15554017-17FD-F94B-8DF6-ABF3F330CB89}" srcId="{63822886-7E8E-4847-8BDC-F7229BCC5F15}" destId="{B54D1C66-9D79-BC4E-9B0C-A567290FF890}" srcOrd="0" destOrd="0" parTransId="{3845A6B3-5074-5243-9DD5-298276320535}" sibTransId="{743CC891-41FA-304F-B4A8-A93C1EC6C6DF}"/>
    <dgm:cxn modelId="{60B0EF2D-F202-184A-BABF-3FEA99A2C291}" srcId="{C27A31E2-65F2-E544-B6EB-A1A4A602B3AA}" destId="{63822886-7E8E-4847-8BDC-F7229BCC5F15}" srcOrd="1" destOrd="0" parTransId="{86162A6A-1114-4846-A022-0340FFF7710C}" sibTransId="{C891EBE3-D17D-924D-B25C-E5A6C894D43D}"/>
    <dgm:cxn modelId="{61CFB93E-0AEC-8448-B00D-65BC7EB52FF2}" type="presOf" srcId="{04366E56-4A3B-A944-A657-825E59E8CDCC}" destId="{F96A0843-929F-A64F-BC6C-028AFA0211F9}" srcOrd="0" destOrd="0" presId="urn:microsoft.com/office/officeart/2005/8/layout/vList2"/>
    <dgm:cxn modelId="{75331E62-CA2C-AA41-907E-6B991AF98AD2}" srcId="{C27A31E2-65F2-E544-B6EB-A1A4A602B3AA}" destId="{04366E56-4A3B-A944-A657-825E59E8CDCC}" srcOrd="2" destOrd="0" parTransId="{8AA9C16B-1984-D24F-8CA0-1ACC0CF1FFA0}" sibTransId="{535FDEDA-E117-874F-9847-F17A9974D99E}"/>
    <dgm:cxn modelId="{38F60045-2E88-3848-ABD3-D0ED114807BE}" srcId="{EA7CE55C-DF77-E24C-B255-E0538D36BB10}" destId="{BC8BBCCF-C7C6-6441-BDFA-3FEA9E54287F}" srcOrd="0" destOrd="0" parTransId="{F7EE8B1B-7CA3-AF44-BCDD-A22498A2D48B}" sibTransId="{35D98FA7-4FD5-9340-9411-58E23321CD2B}"/>
    <dgm:cxn modelId="{9EC08B72-9890-0148-87A4-3B34E8B2B35D}" type="presOf" srcId="{BC8BBCCF-C7C6-6441-BDFA-3FEA9E54287F}" destId="{B67D97A0-2A4C-D243-B271-586212BC96B6}" srcOrd="0" destOrd="0" presId="urn:microsoft.com/office/officeart/2005/8/layout/vList2"/>
    <dgm:cxn modelId="{9432A072-883F-FA43-8349-D86CBB4597C3}" type="presOf" srcId="{B54D1C66-9D79-BC4E-9B0C-A567290FF890}" destId="{EB0026EB-5D50-6048-8864-87484B1C246A}" srcOrd="0" destOrd="0" presId="urn:microsoft.com/office/officeart/2005/8/layout/vList2"/>
    <dgm:cxn modelId="{488CA672-826C-2241-A2ED-E9A2A2149233}" srcId="{C27A31E2-65F2-E544-B6EB-A1A4A602B3AA}" destId="{EA7CE55C-DF77-E24C-B255-E0538D36BB10}" srcOrd="0" destOrd="0" parTransId="{FDBDA198-E5BB-164C-A1F3-BF176A80556B}" sibTransId="{BF0BC995-9F1F-E04C-A8E0-E26BF331C248}"/>
    <dgm:cxn modelId="{B6365680-17D4-5A4F-A1CF-D2E6B775C8F6}" type="presOf" srcId="{EA7CE55C-DF77-E24C-B255-E0538D36BB10}" destId="{56E9842E-CFBD-5441-BCEE-1805503E5F0F}" srcOrd="0" destOrd="0" presId="urn:microsoft.com/office/officeart/2005/8/layout/vList2"/>
    <dgm:cxn modelId="{7A185C8E-8669-1049-A7BA-254035EDD54C}" srcId="{04366E56-4A3B-A944-A657-825E59E8CDCC}" destId="{B581A8D3-11D3-EA4B-9E14-6A4E63364F1A}" srcOrd="0" destOrd="0" parTransId="{B1ABC04C-4547-3847-8538-62D48B4DCFC9}" sibTransId="{74DF4940-433A-FC43-8A99-09CA7AA9F9BE}"/>
    <dgm:cxn modelId="{CDAE3E8F-3CB0-C44D-9C78-3E7D6A17C96D}" type="presOf" srcId="{B581A8D3-11D3-EA4B-9E14-6A4E63364F1A}" destId="{8BB41B92-9E57-E947-AEE7-A6C960243ED8}" srcOrd="0" destOrd="0" presId="urn:microsoft.com/office/officeart/2005/8/layout/vList2"/>
    <dgm:cxn modelId="{704636A0-997C-8149-80ED-DB226A69C286}" type="presOf" srcId="{C27A31E2-65F2-E544-B6EB-A1A4A602B3AA}" destId="{1E280BC4-4C10-7C4B-BD87-722139DEB1DD}" srcOrd="0" destOrd="0" presId="urn:microsoft.com/office/officeart/2005/8/layout/vList2"/>
    <dgm:cxn modelId="{92FF67F0-B2E1-E849-BCC6-86400023D5D4}" type="presParOf" srcId="{1E280BC4-4C10-7C4B-BD87-722139DEB1DD}" destId="{56E9842E-CFBD-5441-BCEE-1805503E5F0F}" srcOrd="0" destOrd="0" presId="urn:microsoft.com/office/officeart/2005/8/layout/vList2"/>
    <dgm:cxn modelId="{89FFC975-4C98-7B4E-8B44-2ECF400C0C5C}" type="presParOf" srcId="{1E280BC4-4C10-7C4B-BD87-722139DEB1DD}" destId="{B67D97A0-2A4C-D243-B271-586212BC96B6}" srcOrd="1" destOrd="0" presId="urn:microsoft.com/office/officeart/2005/8/layout/vList2"/>
    <dgm:cxn modelId="{39F85011-DEA4-A344-951F-D564A94EF647}" type="presParOf" srcId="{1E280BC4-4C10-7C4B-BD87-722139DEB1DD}" destId="{B0D05F9C-CAC2-CF4E-8F30-11F475C11469}" srcOrd="2" destOrd="0" presId="urn:microsoft.com/office/officeart/2005/8/layout/vList2"/>
    <dgm:cxn modelId="{14500136-86DA-2148-B621-C56B1FDD87F9}" type="presParOf" srcId="{1E280BC4-4C10-7C4B-BD87-722139DEB1DD}" destId="{EB0026EB-5D50-6048-8864-87484B1C246A}" srcOrd="3" destOrd="0" presId="urn:microsoft.com/office/officeart/2005/8/layout/vList2"/>
    <dgm:cxn modelId="{3F74F03A-F0A1-8841-A6CF-B01D8009F965}" type="presParOf" srcId="{1E280BC4-4C10-7C4B-BD87-722139DEB1DD}" destId="{F96A0843-929F-A64F-BC6C-028AFA0211F9}" srcOrd="4" destOrd="0" presId="urn:microsoft.com/office/officeart/2005/8/layout/vList2"/>
    <dgm:cxn modelId="{9EA84FB8-43D1-9C41-A55F-EC086881783E}" type="presParOf" srcId="{1E280BC4-4C10-7C4B-BD87-722139DEB1DD}" destId="{8BB41B92-9E57-E947-AEE7-A6C960243ED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842E-CFBD-5441-BCEE-1805503E5F0F}">
      <dsp:nvSpPr>
        <dsp:cNvPr id="0" name=""/>
        <dsp:cNvSpPr/>
      </dsp:nvSpPr>
      <dsp:spPr>
        <a:xfrm>
          <a:off x="0" y="0"/>
          <a:ext cx="11125200" cy="1054170"/>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solidFill>
                <a:schemeClr val="tx1"/>
              </a:solidFill>
            </a:rPr>
            <a:t>1. Wedding Supper</a:t>
          </a:r>
        </a:p>
      </dsp:txBody>
      <dsp:txXfrm>
        <a:off x="51460" y="51460"/>
        <a:ext cx="11022280" cy="951250"/>
      </dsp:txXfrm>
    </dsp:sp>
    <dsp:sp modelId="{B67D97A0-2A4C-D243-B271-586212BC96B6}">
      <dsp:nvSpPr>
        <dsp:cNvPr id="0" name=""/>
        <dsp:cNvSpPr/>
      </dsp:nvSpPr>
      <dsp:spPr>
        <a:xfrm>
          <a:off x="0" y="1060158"/>
          <a:ext cx="111252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225"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solidFill>
                <a:schemeClr val="tx1"/>
              </a:solidFill>
            </a:rPr>
            <a:t>2. Moses &amp; Elijah in Israel</a:t>
          </a:r>
          <a:endParaRPr lang="en-US" sz="5400" kern="1200" dirty="0">
            <a:solidFill>
              <a:schemeClr val="tx1"/>
            </a:solidFill>
          </a:endParaRPr>
        </a:p>
      </dsp:txBody>
      <dsp:txXfrm>
        <a:off x="0" y="1060158"/>
        <a:ext cx="11125200" cy="877680"/>
      </dsp:txXfrm>
    </dsp:sp>
    <dsp:sp modelId="{B0D05F9C-CAC2-CF4E-8F30-11F475C11469}">
      <dsp:nvSpPr>
        <dsp:cNvPr id="0" name=""/>
        <dsp:cNvSpPr/>
      </dsp:nvSpPr>
      <dsp:spPr>
        <a:xfrm>
          <a:off x="0" y="1937838"/>
          <a:ext cx="11125200" cy="1206118"/>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solidFill>
                <a:schemeClr val="tx1"/>
              </a:solidFill>
            </a:rPr>
            <a:t>3. Battle of Armageddon</a:t>
          </a:r>
        </a:p>
      </dsp:txBody>
      <dsp:txXfrm>
        <a:off x="58878" y="1996716"/>
        <a:ext cx="11007444" cy="1088362"/>
      </dsp:txXfrm>
    </dsp:sp>
    <dsp:sp modelId="{EB0026EB-5D50-6048-8864-87484B1C246A}">
      <dsp:nvSpPr>
        <dsp:cNvPr id="0" name=""/>
        <dsp:cNvSpPr/>
      </dsp:nvSpPr>
      <dsp:spPr>
        <a:xfrm>
          <a:off x="0" y="3143957"/>
          <a:ext cx="111252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225"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solidFill>
                <a:schemeClr val="tx1"/>
              </a:solidFill>
            </a:rPr>
            <a:t>4. Millennium</a:t>
          </a:r>
        </a:p>
      </dsp:txBody>
      <dsp:txXfrm>
        <a:off x="0" y="3143957"/>
        <a:ext cx="11125200" cy="877680"/>
      </dsp:txXfrm>
    </dsp:sp>
    <dsp:sp modelId="{F96A0843-929F-A64F-BC6C-028AFA0211F9}">
      <dsp:nvSpPr>
        <dsp:cNvPr id="0" name=""/>
        <dsp:cNvSpPr/>
      </dsp:nvSpPr>
      <dsp:spPr>
        <a:xfrm>
          <a:off x="0" y="4021637"/>
          <a:ext cx="11125200" cy="1054170"/>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solidFill>
                <a:schemeClr val="tx1"/>
              </a:solidFill>
            </a:rPr>
            <a:t>5. Battle of Gog &amp; Magog</a:t>
          </a:r>
        </a:p>
      </dsp:txBody>
      <dsp:txXfrm>
        <a:off x="51460" y="4073097"/>
        <a:ext cx="11022280" cy="951250"/>
      </dsp:txXfrm>
    </dsp:sp>
    <dsp:sp modelId="{8BB41B92-9E57-E947-AEE7-A6C960243ED8}">
      <dsp:nvSpPr>
        <dsp:cNvPr id="0" name=""/>
        <dsp:cNvSpPr/>
      </dsp:nvSpPr>
      <dsp:spPr>
        <a:xfrm>
          <a:off x="0" y="5075807"/>
          <a:ext cx="111252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225"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solidFill>
                <a:schemeClr val="tx1"/>
              </a:solidFill>
            </a:rPr>
            <a:t>6. White Throne Judgment (Rev. 20:11)</a:t>
          </a:r>
          <a:endParaRPr lang="en-US" sz="3200" kern="1200" dirty="0">
            <a:solidFill>
              <a:schemeClr val="tx1"/>
            </a:solidFill>
          </a:endParaRPr>
        </a:p>
      </dsp:txBody>
      <dsp:txXfrm>
        <a:off x="0" y="5075807"/>
        <a:ext cx="11125200" cy="877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1FE10-B79D-6D4F-ABB7-7ACE9C21979F}" type="datetimeFigureOut">
              <a:rPr lang="en-US" smtClean="0"/>
              <a:t>11/23/2025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661A1-796C-A248-8847-7D2E9A9D714C}" type="slidenum">
              <a:rPr lang="en-US" smtClean="0"/>
              <a:t>‹#›</a:t>
            </a:fld>
            <a:endParaRPr lang="en-US"/>
          </a:p>
        </p:txBody>
      </p:sp>
    </p:spTree>
    <p:extLst>
      <p:ext uri="{BB962C8B-B14F-4D97-AF65-F5344CB8AC3E}">
        <p14:creationId xmlns:p14="http://schemas.microsoft.com/office/powerpoint/2010/main" val="4260122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50207-83FF-4366-B216-4AFF1D713ED0}" type="datetimeFigureOut">
              <a:rPr lang="en-US" smtClean="0"/>
              <a:pPr/>
              <a:t>11/23/2025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65122-C3CB-4FA0-9811-A855F797AF4C}" type="slidenum">
              <a:rPr lang="en-US" smtClean="0"/>
              <a:pPr/>
              <a:t>‹#›</a:t>
            </a:fld>
            <a:endParaRPr lang="en-US"/>
          </a:p>
        </p:txBody>
      </p:sp>
    </p:spTree>
    <p:extLst>
      <p:ext uri="{BB962C8B-B14F-4D97-AF65-F5344CB8AC3E}">
        <p14:creationId xmlns:p14="http://schemas.microsoft.com/office/powerpoint/2010/main" val="1001485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DDD710-44AF-4A28-A11A-8233F04CBD2D}"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64869229-F41B-4267-ABE6-D36934C7589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ECD5EC0D-3A36-490E-8C77-41A2AF7227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8606017-BD80-49DE-99EA-AF0A408A6AE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8897FB-46F2-4984-AAD6-312D94ADE58F}"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3B988FC1-DFFA-4425-82AD-C72095435F7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1486D29B-DF7C-495D-96FD-D36222BE26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7D1175B-BF54-48A9-B8E7-656C18B1B5D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FECBA9-C79E-4C1C-9CB6-2515BDD5A565}"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r>
              <a:rPr lang="en-US"/>
              <a:t>11/23/2025</a:t>
            </a:r>
          </a:p>
        </p:txBody>
      </p:sp>
      <p:sp>
        <p:nvSpPr>
          <p:cNvPr id="5" name="Footer Placeholder 4"/>
          <p:cNvSpPr>
            <a:spLocks noGrp="1"/>
          </p:cNvSpPr>
          <p:nvPr>
            <p:ph type="ftr" sz="quarter" idx="11"/>
          </p:nvPr>
        </p:nvSpPr>
        <p:spPr/>
        <p:txBody>
          <a:bodyPr/>
          <a:lstStyle/>
          <a:p>
            <a:r>
              <a:rPr lang="en-US"/>
              <a:t>The Better Knowledge 4 The Open Book</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a:t>Click to edit Master title style</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11/23/2025</a:t>
            </a:r>
          </a:p>
        </p:txBody>
      </p:sp>
      <p:sp>
        <p:nvSpPr>
          <p:cNvPr id="5" name="Footer Placeholder 4"/>
          <p:cNvSpPr>
            <a:spLocks noGrp="1"/>
          </p:cNvSpPr>
          <p:nvPr>
            <p:ph type="ftr" sz="quarter" idx="11"/>
          </p:nvPr>
        </p:nvSpPr>
        <p:spPr/>
        <p:txBody>
          <a:bodyPr/>
          <a:lstStyle/>
          <a:p>
            <a:r>
              <a:rPr lang="en-US"/>
              <a:t>The Better Knowledge 4 The Open Book</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11/23/2025</a:t>
            </a:r>
          </a:p>
        </p:txBody>
      </p:sp>
      <p:sp>
        <p:nvSpPr>
          <p:cNvPr id="5" name="Footer Placeholder 4"/>
          <p:cNvSpPr>
            <a:spLocks noGrp="1"/>
          </p:cNvSpPr>
          <p:nvPr>
            <p:ph type="ftr" sz="quarter" idx="11"/>
          </p:nvPr>
        </p:nvSpPr>
        <p:spPr/>
        <p:txBody>
          <a:bodyPr/>
          <a:lstStyle/>
          <a:p>
            <a:r>
              <a:rPr lang="en-US"/>
              <a:t>The Better Knowledge 4 The Open Book</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11/23/2025</a:t>
            </a:r>
          </a:p>
        </p:txBody>
      </p:sp>
      <p:sp>
        <p:nvSpPr>
          <p:cNvPr id="5" name="Footer Placeholder 4"/>
          <p:cNvSpPr>
            <a:spLocks noGrp="1"/>
          </p:cNvSpPr>
          <p:nvPr>
            <p:ph type="ftr" sz="quarter" idx="11"/>
          </p:nvPr>
        </p:nvSpPr>
        <p:spPr/>
        <p:txBody>
          <a:bodyPr/>
          <a:lstStyle/>
          <a:p>
            <a:pPr>
              <a:defRPr/>
            </a:pPr>
            <a:r>
              <a:rPr lang="en-US"/>
              <a:t>The Better Knowledge 4 The Open Book</a:t>
            </a:r>
          </a:p>
        </p:txBody>
      </p:sp>
      <p:sp>
        <p:nvSpPr>
          <p:cNvPr id="6" name="Slide Number Placeholder 5"/>
          <p:cNvSpPr>
            <a:spLocks noGrp="1"/>
          </p:cNvSpPr>
          <p:nvPr>
            <p:ph type="sldNum" sz="quarter" idx="12"/>
          </p:nvPr>
        </p:nvSpPr>
        <p:spPr/>
        <p:txBody>
          <a:bodyPr/>
          <a:lstStyle/>
          <a:p>
            <a:pPr>
              <a:defRPr/>
            </a:pPr>
            <a:fld id="{1A60C4EC-8B95-47F3-A176-60136DD07F02}" type="slidenum">
              <a:rPr lang="en-US" smtClean="0"/>
              <a:pPr>
                <a:defRPr/>
              </a:pPr>
              <a:t>‹#›</a:t>
            </a:fld>
            <a:endParaRPr lang="en-US"/>
          </a:p>
        </p:txBody>
      </p:sp>
    </p:spTree>
    <p:extLst>
      <p:ext uri="{BB962C8B-B14F-4D97-AF65-F5344CB8AC3E}">
        <p14:creationId xmlns:p14="http://schemas.microsoft.com/office/powerpoint/2010/main" val="398179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11/23/2025</a:t>
            </a:r>
          </a:p>
        </p:txBody>
      </p:sp>
      <p:sp>
        <p:nvSpPr>
          <p:cNvPr id="5" name="Footer Placeholder 4"/>
          <p:cNvSpPr>
            <a:spLocks noGrp="1"/>
          </p:cNvSpPr>
          <p:nvPr>
            <p:ph type="ftr" sz="quarter" idx="11"/>
          </p:nvPr>
        </p:nvSpPr>
        <p:spPr/>
        <p:txBody>
          <a:bodyPr/>
          <a:lstStyle/>
          <a:p>
            <a:r>
              <a:rPr lang="en-US"/>
              <a:t>The Better Knowledge 4 The Open Book</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11/23/2025</a:t>
            </a:r>
          </a:p>
        </p:txBody>
      </p:sp>
      <p:sp>
        <p:nvSpPr>
          <p:cNvPr id="5" name="Footer Placeholder 4"/>
          <p:cNvSpPr>
            <a:spLocks noGrp="1"/>
          </p:cNvSpPr>
          <p:nvPr>
            <p:ph type="ftr" sz="quarter" idx="11"/>
          </p:nvPr>
        </p:nvSpPr>
        <p:spPr/>
        <p:txBody>
          <a:bodyPr/>
          <a:lstStyle/>
          <a:p>
            <a:r>
              <a:rPr lang="en-US"/>
              <a:t>The Better Knowledge 4 The Open Book</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11/23/2025</a:t>
            </a:r>
          </a:p>
        </p:txBody>
      </p:sp>
      <p:sp>
        <p:nvSpPr>
          <p:cNvPr id="6" name="Footer Placeholder 5"/>
          <p:cNvSpPr>
            <a:spLocks noGrp="1"/>
          </p:cNvSpPr>
          <p:nvPr>
            <p:ph type="ftr" sz="quarter" idx="11"/>
          </p:nvPr>
        </p:nvSpPr>
        <p:spPr/>
        <p:txBody>
          <a:bodyPr/>
          <a:lstStyle/>
          <a:p>
            <a:r>
              <a:rPr lang="en-US"/>
              <a:t>The Better Knowledge 4 The Open Book</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11/23/2025</a:t>
            </a:r>
          </a:p>
        </p:txBody>
      </p:sp>
      <p:sp>
        <p:nvSpPr>
          <p:cNvPr id="8" name="Footer Placeholder 7"/>
          <p:cNvSpPr>
            <a:spLocks noGrp="1"/>
          </p:cNvSpPr>
          <p:nvPr>
            <p:ph type="ftr" sz="quarter" idx="11"/>
          </p:nvPr>
        </p:nvSpPr>
        <p:spPr/>
        <p:txBody>
          <a:bodyPr/>
          <a:lstStyle/>
          <a:p>
            <a:r>
              <a:rPr lang="en-US"/>
              <a:t>The Better Knowledge 4 The Open Book</a:t>
            </a:r>
          </a:p>
        </p:txBody>
      </p:sp>
      <p:sp>
        <p:nvSpPr>
          <p:cNvPr id="9" name="Slide Number Placeholder 8"/>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11/23/2025</a:t>
            </a:r>
          </a:p>
        </p:txBody>
      </p:sp>
      <p:sp>
        <p:nvSpPr>
          <p:cNvPr id="4" name="Footer Placeholder 3"/>
          <p:cNvSpPr>
            <a:spLocks noGrp="1"/>
          </p:cNvSpPr>
          <p:nvPr>
            <p:ph type="ftr" sz="quarter" idx="11"/>
          </p:nvPr>
        </p:nvSpPr>
        <p:spPr/>
        <p:txBody>
          <a:bodyPr/>
          <a:lstStyle/>
          <a:p>
            <a:r>
              <a:rPr lang="en-US"/>
              <a:t>The Better Knowledge 4 The Open Book</a:t>
            </a:r>
          </a:p>
        </p:txBody>
      </p:sp>
      <p:sp>
        <p:nvSpPr>
          <p:cNvPr id="5" name="Slide Number Placeholder 4"/>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11/23/2025</a:t>
            </a:r>
          </a:p>
        </p:txBody>
      </p:sp>
      <p:sp>
        <p:nvSpPr>
          <p:cNvPr id="6" name="Footer Placeholder 5"/>
          <p:cNvSpPr>
            <a:spLocks noGrp="1"/>
          </p:cNvSpPr>
          <p:nvPr>
            <p:ph type="ftr" sz="quarter" idx="11"/>
          </p:nvPr>
        </p:nvSpPr>
        <p:spPr/>
        <p:txBody>
          <a:bodyPr/>
          <a:lstStyle/>
          <a:p>
            <a:r>
              <a:rPr lang="en-US"/>
              <a:t>The Better Knowledge 4 The Open Book</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11/23/2025</a:t>
            </a:r>
          </a:p>
        </p:txBody>
      </p:sp>
      <p:sp>
        <p:nvSpPr>
          <p:cNvPr id="6" name="Footer Placeholder 5"/>
          <p:cNvSpPr>
            <a:spLocks noGrp="1"/>
          </p:cNvSpPr>
          <p:nvPr>
            <p:ph type="ftr" sz="quarter" idx="11"/>
          </p:nvPr>
        </p:nvSpPr>
        <p:spPr/>
        <p:txBody>
          <a:bodyPr/>
          <a:lstStyle/>
          <a:p>
            <a:r>
              <a:rPr lang="en-US"/>
              <a:t>The Better Knowledge 4 The Open Book</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r>
              <a:rPr lang="en-US"/>
              <a:t>11/23/2025</a:t>
            </a:r>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a:t>The Better Knowledge 4 The Open Book</a:t>
            </a:r>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AC4DAC86-D943-45DC-86D6-56CCD16C63D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4912" y="1295400"/>
            <a:ext cx="7429500" cy="2057400"/>
          </a:xfrm>
        </p:spPr>
        <p:txBody>
          <a:bodyPr>
            <a:noAutofit/>
          </a:bodyPr>
          <a:lstStyle/>
          <a:p>
            <a:r>
              <a:rPr lang="en-US" sz="6600" cap="none" spc="-150" dirty="0">
                <a:latin typeface="Lucida Calligraphy" panose="03010101010101010101" pitchFamily="66" charset="0"/>
                <a:cs typeface="American Typewriter"/>
              </a:rPr>
              <a:t>Knowledge Shall Increase 4</a:t>
            </a:r>
            <a:br>
              <a:rPr lang="en-US" sz="6600" cap="none" spc="-150" dirty="0">
                <a:latin typeface="Lucida Calligraphy" panose="03010101010101010101" pitchFamily="66" charset="0"/>
                <a:cs typeface="American Typewriter"/>
              </a:rPr>
            </a:br>
            <a:r>
              <a:rPr lang="en-US" sz="4800" cap="none" spc="-300" dirty="0">
                <a:latin typeface="+mn-lt"/>
                <a:cs typeface="American Typewriter"/>
              </a:rPr>
              <a:t>The Open Book</a:t>
            </a:r>
            <a:endParaRPr lang="en-US" sz="3600" i="1" cap="none" spc="-150" dirty="0">
              <a:latin typeface="Lucida Calligraphy" panose="03010101010101010101" pitchFamily="66" charset="0"/>
              <a:cs typeface="American Typewriter"/>
            </a:endParaRPr>
          </a:p>
        </p:txBody>
      </p:sp>
      <p:sp>
        <p:nvSpPr>
          <p:cNvPr id="5" name="Rectangle 4"/>
          <p:cNvSpPr/>
          <p:nvPr/>
        </p:nvSpPr>
        <p:spPr>
          <a:xfrm>
            <a:off x="3964912" y="3810000"/>
            <a:ext cx="7846088" cy="2277547"/>
          </a:xfrm>
          <a:prstGeom prst="rect">
            <a:avLst/>
          </a:prstGeom>
        </p:spPr>
        <p:txBody>
          <a:bodyPr wrap="square">
            <a:spAutoFit/>
          </a:bodyPr>
          <a:lstStyle/>
          <a:p>
            <a:r>
              <a:rPr lang="en-US" sz="2400" b="1" dirty="0"/>
              <a:t>II PETER 3:9-10</a:t>
            </a:r>
          </a:p>
          <a:p>
            <a:r>
              <a:rPr lang="en-US" sz="2400" i="1" dirty="0"/>
              <a:t>	But the day of the Lord will come as a thief in the night; in the which the heavens shall pass away with a great noise, and the elements shall melt with fervent heat, the earth also and the works that are therein shall be burned up. </a:t>
            </a:r>
          </a:p>
          <a:p>
            <a:pPr algn="ctr"/>
            <a:endParaRPr lang="en-US" sz="2200" i="1" dirty="0"/>
          </a:p>
        </p:txBody>
      </p:sp>
      <p:pic>
        <p:nvPicPr>
          <p:cNvPr id="4" name="Picture 3">
            <a:extLst>
              <a:ext uri="{FF2B5EF4-FFF2-40B4-BE49-F238E27FC236}">
                <a16:creationId xmlns:a16="http://schemas.microsoft.com/office/drawing/2014/main" id="{7CC61B6F-F9C8-F7F4-CD16-EAAE89BF0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44"/>
            <a:ext cx="3657600" cy="6400800"/>
          </a:xfrm>
          <a:prstGeom prst="rect">
            <a:avLst/>
          </a:prstGeom>
        </p:spPr>
      </p:pic>
    </p:spTree>
    <p:extLst>
      <p:ext uri="{BB962C8B-B14F-4D97-AF65-F5344CB8AC3E}">
        <p14:creationId xmlns:p14="http://schemas.microsoft.com/office/powerpoint/2010/main" val="2516242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9361AC-2A57-4D63-8CF7-ADC9457699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762000" y="199060"/>
            <a:ext cx="10439400" cy="6678199"/>
          </a:xfrm>
          <a:prstGeom prst="rect">
            <a:avLst/>
          </a:prstGeom>
        </p:spPr>
      </p:pic>
      <p:sp>
        <p:nvSpPr>
          <p:cNvPr id="4" name="Footer Placeholder 3">
            <a:extLst>
              <a:ext uri="{FF2B5EF4-FFF2-40B4-BE49-F238E27FC236}">
                <a16:creationId xmlns:a16="http://schemas.microsoft.com/office/drawing/2014/main" id="{E798AFC7-E744-443F-9F27-6AF277E9EEA9}"/>
              </a:ext>
            </a:extLst>
          </p:cNvPr>
          <p:cNvSpPr>
            <a:spLocks noGrp="1"/>
          </p:cNvSpPr>
          <p:nvPr>
            <p:ph type="ftr" sz="quarter" idx="11"/>
          </p:nvPr>
        </p:nvSpPr>
        <p:spPr>
          <a:xfrm>
            <a:off x="2006599" y="6376584"/>
            <a:ext cx="3005836" cy="365125"/>
          </a:xfrm>
        </p:spPr>
        <p:txBody>
          <a:bodyPr>
            <a:normAutofit/>
          </a:bodyPr>
          <a:lstStyle/>
          <a:p>
            <a:pPr>
              <a:spcAft>
                <a:spcPts val="600"/>
              </a:spcAft>
            </a:pPr>
            <a:r>
              <a:rPr lang="en-US">
                <a:solidFill>
                  <a:srgbClr val="000000"/>
                </a:solidFill>
              </a:rPr>
              <a:t>The Better Knowledge 4 The Open Book</a:t>
            </a:r>
          </a:p>
        </p:txBody>
      </p:sp>
      <p:sp>
        <p:nvSpPr>
          <p:cNvPr id="3" name="Date Placeholder 2">
            <a:extLst>
              <a:ext uri="{FF2B5EF4-FFF2-40B4-BE49-F238E27FC236}">
                <a16:creationId xmlns:a16="http://schemas.microsoft.com/office/drawing/2014/main" id="{E27D2B98-AA99-4A79-A671-9BB58005128C}"/>
              </a:ext>
            </a:extLst>
          </p:cNvPr>
          <p:cNvSpPr>
            <a:spLocks noGrp="1"/>
          </p:cNvSpPr>
          <p:nvPr>
            <p:ph type="dt" sz="half" idx="10"/>
          </p:nvPr>
        </p:nvSpPr>
        <p:spPr>
          <a:xfrm>
            <a:off x="6096000" y="6376584"/>
            <a:ext cx="1523118" cy="365125"/>
          </a:xfrm>
        </p:spPr>
        <p:txBody>
          <a:bodyPr>
            <a:normAutofit/>
          </a:bodyPr>
          <a:lstStyle/>
          <a:p>
            <a:pPr>
              <a:spcAft>
                <a:spcPts val="600"/>
              </a:spcAft>
            </a:pPr>
            <a:r>
              <a:rPr lang="en-US">
                <a:solidFill>
                  <a:srgbClr val="000000"/>
                </a:solidFill>
              </a:rPr>
              <a:t>11/23/2025</a:t>
            </a:r>
          </a:p>
        </p:txBody>
      </p:sp>
      <p:sp>
        <p:nvSpPr>
          <p:cNvPr id="5" name="Slide Number Placeholder 4">
            <a:extLst>
              <a:ext uri="{FF2B5EF4-FFF2-40B4-BE49-F238E27FC236}">
                <a16:creationId xmlns:a16="http://schemas.microsoft.com/office/drawing/2014/main" id="{29CA4210-9CAE-444F-927B-B53D4AC4905D}"/>
              </a:ext>
            </a:extLst>
          </p:cNvPr>
          <p:cNvSpPr>
            <a:spLocks noGrp="1"/>
          </p:cNvSpPr>
          <p:nvPr>
            <p:ph type="sldNum" sz="quarter" idx="12"/>
          </p:nvPr>
        </p:nvSpPr>
        <p:spPr>
          <a:xfrm>
            <a:off x="9499599" y="6376584"/>
            <a:ext cx="685800" cy="365125"/>
          </a:xfrm>
        </p:spPr>
        <p:txBody>
          <a:bodyPr anchor="ctr">
            <a:normAutofit/>
          </a:bodyPr>
          <a:lstStyle/>
          <a:p>
            <a:pPr>
              <a:spcAft>
                <a:spcPts val="600"/>
              </a:spcAft>
            </a:pPr>
            <a:fld id="{4FAB73BC-B049-4115-A692-8D63A059BFB8}" type="slidenum">
              <a:rPr lang="en-US" sz="900">
                <a:solidFill>
                  <a:srgbClr val="000000"/>
                </a:solidFill>
              </a:rPr>
              <a:pPr>
                <a:spcAft>
                  <a:spcPts val="600"/>
                </a:spcAft>
              </a:pPr>
              <a:t>10</a:t>
            </a:fld>
            <a:endParaRPr lang="en-US" sz="900">
              <a:solidFill>
                <a:srgbClr val="000000"/>
              </a:solidFill>
            </a:endParaRPr>
          </a:p>
        </p:txBody>
      </p:sp>
      <p:sp>
        <p:nvSpPr>
          <p:cNvPr id="7" name="Rectangle 6">
            <a:extLst>
              <a:ext uri="{FF2B5EF4-FFF2-40B4-BE49-F238E27FC236}">
                <a16:creationId xmlns:a16="http://schemas.microsoft.com/office/drawing/2014/main" id="{673462D0-3A0F-46F0-AE5C-07A620FF3021}"/>
              </a:ext>
            </a:extLst>
          </p:cNvPr>
          <p:cNvSpPr/>
          <p:nvPr/>
        </p:nvSpPr>
        <p:spPr>
          <a:xfrm>
            <a:off x="914400" y="381000"/>
            <a:ext cx="5321561" cy="5078313"/>
          </a:xfrm>
          <a:prstGeom prst="rect">
            <a:avLst/>
          </a:prstGeom>
          <a:solidFill>
            <a:srgbClr val="002060">
              <a:alpha val="48000"/>
            </a:srgbClr>
          </a:solidFill>
        </p:spPr>
        <p:txBody>
          <a:bodyPr wrap="square">
            <a:spAutoFit/>
          </a:bodyPr>
          <a:lstStyle/>
          <a:p>
            <a:r>
              <a:rPr lang="en-US" sz="3600" b="1" dirty="0"/>
              <a:t>HEBREWS 11:7</a:t>
            </a:r>
          </a:p>
          <a:p>
            <a:r>
              <a:rPr lang="en-US" sz="3200" b="1" i="1" dirty="0"/>
              <a:t>By faith Noah, being warned of God of things not seen as yet, moved with fear, pre-pared an ark to the saving of his house; by the which he condemned the world, and became heir of the righteousness which is by faith. </a:t>
            </a:r>
          </a:p>
        </p:txBody>
      </p:sp>
    </p:spTree>
    <p:extLst>
      <p:ext uri="{BB962C8B-B14F-4D97-AF65-F5344CB8AC3E}">
        <p14:creationId xmlns:p14="http://schemas.microsoft.com/office/powerpoint/2010/main" val="2993903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B1190-05E4-4C32-9166-A69C24FC52EE}"/>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2960377B-E24D-445E-9026-B5338E2AE53E}"/>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316211E6-67D8-42DC-B698-AF21448F9CFF}"/>
              </a:ext>
            </a:extLst>
          </p:cNvPr>
          <p:cNvSpPr>
            <a:spLocks noGrp="1"/>
          </p:cNvSpPr>
          <p:nvPr>
            <p:ph type="sldNum" sz="quarter" idx="12"/>
          </p:nvPr>
        </p:nvSpPr>
        <p:spPr/>
        <p:txBody>
          <a:bodyPr/>
          <a:lstStyle/>
          <a:p>
            <a:fld id="{129CEEFB-597C-498B-926C-209027D357CF}" type="slidenum">
              <a:rPr lang="en-US" smtClean="0"/>
              <a:t>11</a:t>
            </a:fld>
            <a:endParaRPr lang="en-US"/>
          </a:p>
        </p:txBody>
      </p:sp>
      <p:sp>
        <p:nvSpPr>
          <p:cNvPr id="5" name="Rectangle 4">
            <a:extLst>
              <a:ext uri="{FF2B5EF4-FFF2-40B4-BE49-F238E27FC236}">
                <a16:creationId xmlns:a16="http://schemas.microsoft.com/office/drawing/2014/main" id="{2FEBF03B-3909-4CFD-94E3-9A0BE8496AC6}"/>
              </a:ext>
            </a:extLst>
          </p:cNvPr>
          <p:cNvSpPr/>
          <p:nvPr/>
        </p:nvSpPr>
        <p:spPr>
          <a:xfrm>
            <a:off x="228600" y="1"/>
            <a:ext cx="11810999" cy="6432530"/>
          </a:xfrm>
          <a:prstGeom prst="rect">
            <a:avLst/>
          </a:prstGeom>
        </p:spPr>
        <p:txBody>
          <a:bodyPr wrap="square">
            <a:spAutoFit/>
          </a:bodyPr>
          <a:lstStyle/>
          <a:p>
            <a:r>
              <a:rPr lang="en-US" sz="4400" b="1" spc="-150" dirty="0">
                <a:latin typeface="Candara" panose="020E0502030303020204" pitchFamily="34" charset="0"/>
                <a:ea typeface="Cambria" panose="02040503050406030204" pitchFamily="18" charset="0"/>
              </a:rPr>
              <a:t>EARNESTLY.CONTENDING.FOR.THE.FAITH</a:t>
            </a:r>
          </a:p>
          <a:p>
            <a:r>
              <a:rPr lang="en-US" sz="4400" b="1" spc="-150" dirty="0">
                <a:latin typeface="Candara" panose="020E0502030303020204" pitchFamily="34" charset="0"/>
                <a:ea typeface="Cambria" panose="02040503050406030204" pitchFamily="18" charset="0"/>
              </a:rPr>
              <a:t>	</a:t>
            </a:r>
            <a:r>
              <a:rPr lang="en-US" sz="3600" dirty="0">
                <a:latin typeface="Candara" panose="020E0502030303020204" pitchFamily="34" charset="0"/>
                <a:ea typeface="Cambria" panose="02040503050406030204" pitchFamily="18" charset="0"/>
              </a:rPr>
              <a:t> </a:t>
            </a:r>
            <a:r>
              <a:rPr lang="en-US" sz="3600" b="1" dirty="0">
                <a:latin typeface="Candara" panose="020E0502030303020204" pitchFamily="34" charset="0"/>
                <a:ea typeface="Cambria" panose="02040503050406030204" pitchFamily="18" charset="0"/>
              </a:rPr>
              <a:t>The people have to be in this kind of a spirit to bring the latter days. The people's in the spirit of the latter days. The nations are in the spirit of the end time.</a:t>
            </a:r>
          </a:p>
          <a:p>
            <a:r>
              <a:rPr lang="en-US" sz="3600" dirty="0">
                <a:latin typeface="Candara" panose="020E0502030303020204" pitchFamily="34" charset="0"/>
                <a:ea typeface="Cambria" panose="02040503050406030204" pitchFamily="18" charset="0"/>
              </a:rPr>
              <a:t>	They got atomic weapons, all kinds of things, because it's the spirit of the day, the spirit of the end time. The Church is moving together under the power and the impact of the Holy Spirit. </a:t>
            </a:r>
            <a:r>
              <a:rPr lang="en-US" sz="3600" b="1" dirty="0">
                <a:latin typeface="Candara" panose="020E0502030303020204" pitchFamily="34" charset="0"/>
                <a:ea typeface="Cambria" panose="02040503050406030204" pitchFamily="18" charset="0"/>
              </a:rPr>
              <a:t>And the world's running out yonder, and making fun, scoffing, laughing, and living like the devil every day. It's in the spirit of the thing.			</a:t>
            </a:r>
            <a:r>
              <a:rPr lang="en-US" sz="3600" dirty="0">
                <a:latin typeface="Candara" panose="020E0502030303020204" pitchFamily="34" charset="0"/>
                <a:ea typeface="Cambria" panose="02040503050406030204" pitchFamily="18" charset="0"/>
              </a:rPr>
              <a:t>												53-0614</a:t>
            </a:r>
          </a:p>
        </p:txBody>
      </p:sp>
    </p:spTree>
    <p:extLst>
      <p:ext uri="{BB962C8B-B14F-4D97-AF65-F5344CB8AC3E}">
        <p14:creationId xmlns:p14="http://schemas.microsoft.com/office/powerpoint/2010/main" val="279499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B77E80A-8646-457B-BB87-6C599F8A36C3}"/>
              </a:ext>
            </a:extLst>
          </p:cNvPr>
          <p:cNvSpPr>
            <a:spLocks noGrp="1"/>
          </p:cNvSpPr>
          <p:nvPr>
            <p:ph type="dt" sz="half" idx="10"/>
          </p:nvPr>
        </p:nvSpPr>
        <p:spPr/>
        <p:txBody>
          <a:bodyPr/>
          <a:lstStyle/>
          <a:p>
            <a:r>
              <a:rPr lang="en-US"/>
              <a:t>11/23/2025</a:t>
            </a:r>
            <a:endParaRPr lang="en-US" dirty="0"/>
          </a:p>
        </p:txBody>
      </p:sp>
      <p:sp>
        <p:nvSpPr>
          <p:cNvPr id="4" name="Footer Placeholder 3">
            <a:extLst>
              <a:ext uri="{FF2B5EF4-FFF2-40B4-BE49-F238E27FC236}">
                <a16:creationId xmlns:a16="http://schemas.microsoft.com/office/drawing/2014/main" id="{59C7F599-D232-4276-A5D1-A99376759357}"/>
              </a:ext>
            </a:extLst>
          </p:cNvPr>
          <p:cNvSpPr>
            <a:spLocks noGrp="1"/>
          </p:cNvSpPr>
          <p:nvPr>
            <p:ph type="ftr" sz="quarter" idx="11"/>
          </p:nvPr>
        </p:nvSpPr>
        <p:spPr/>
        <p:txBody>
          <a:bodyPr/>
          <a:lstStyle/>
          <a:p>
            <a:r>
              <a:rPr lang="en-US"/>
              <a:t>The Better Knowledge 4 The Open Book</a:t>
            </a:r>
            <a:endParaRPr lang="en-US" dirty="0"/>
          </a:p>
        </p:txBody>
      </p:sp>
      <p:sp>
        <p:nvSpPr>
          <p:cNvPr id="5" name="Slide Number Placeholder 4">
            <a:extLst>
              <a:ext uri="{FF2B5EF4-FFF2-40B4-BE49-F238E27FC236}">
                <a16:creationId xmlns:a16="http://schemas.microsoft.com/office/drawing/2014/main" id="{056EAC4D-BEB5-471C-BC44-858255A504A3}"/>
              </a:ext>
            </a:extLst>
          </p:cNvPr>
          <p:cNvSpPr>
            <a:spLocks noGrp="1"/>
          </p:cNvSpPr>
          <p:nvPr>
            <p:ph type="sldNum" sz="quarter" idx="12"/>
          </p:nvPr>
        </p:nvSpPr>
        <p:spPr/>
        <p:txBody>
          <a:bodyPr/>
          <a:lstStyle/>
          <a:p>
            <a:fld id="{4FAB73BC-B049-4115-A692-8D63A059BFB8}" type="slidenum">
              <a:rPr lang="en-US" smtClean="0"/>
              <a:t>12</a:t>
            </a:fld>
            <a:endParaRPr lang="en-US" dirty="0"/>
          </a:p>
        </p:txBody>
      </p:sp>
      <p:sp>
        <p:nvSpPr>
          <p:cNvPr id="6" name="Rectangle 5">
            <a:extLst>
              <a:ext uri="{FF2B5EF4-FFF2-40B4-BE49-F238E27FC236}">
                <a16:creationId xmlns:a16="http://schemas.microsoft.com/office/drawing/2014/main" id="{6B7B279B-3051-46DF-BF57-64FDB648856D}"/>
              </a:ext>
            </a:extLst>
          </p:cNvPr>
          <p:cNvSpPr/>
          <p:nvPr/>
        </p:nvSpPr>
        <p:spPr>
          <a:xfrm>
            <a:off x="152400" y="13997"/>
            <a:ext cx="11811000" cy="6001643"/>
          </a:xfrm>
          <a:prstGeom prst="rect">
            <a:avLst/>
          </a:prstGeom>
        </p:spPr>
        <p:txBody>
          <a:bodyPr wrap="square">
            <a:spAutoFit/>
          </a:bodyPr>
          <a:lstStyle/>
          <a:p>
            <a:pPr fontAlgn="base"/>
            <a:r>
              <a:rPr lang="en-US" sz="4800" b="1" spc="-150" dirty="0"/>
              <a:t>We’re In An Age Of ‘Apocalypse Anxiety’ And Will Never Stop Worrying About Doomsday</a:t>
            </a:r>
            <a:endParaRPr lang="en-US" sz="2400" dirty="0"/>
          </a:p>
          <a:p>
            <a:pPr fontAlgn="base"/>
            <a:r>
              <a:rPr lang="en-US" sz="3600" dirty="0"/>
              <a:t>	Not so long ago, most people in the West thought the world would end on Judgement Day after the dead rose from their graves. Now, of course, that seems unlikely because we are absolutely sure doomsday will come when climate change melts the ice caps and rising seas swallow our civilization. Or, a killer computer will wipe us off the planet – as long as we manage to survive the inevitable nuclear war, alien invasion or global pandemic.</a:t>
            </a:r>
          </a:p>
        </p:txBody>
      </p:sp>
    </p:spTree>
    <p:extLst>
      <p:ext uri="{BB962C8B-B14F-4D97-AF65-F5344CB8AC3E}">
        <p14:creationId xmlns:p14="http://schemas.microsoft.com/office/powerpoint/2010/main" val="898770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C9D326-BB88-4EF6-AAD8-7DCF6F34B763}"/>
              </a:ext>
            </a:extLst>
          </p:cNvPr>
          <p:cNvSpPr>
            <a:spLocks noGrp="1"/>
          </p:cNvSpPr>
          <p:nvPr>
            <p:ph type="dt" sz="half" idx="10"/>
          </p:nvPr>
        </p:nvSpPr>
        <p:spPr/>
        <p:txBody>
          <a:bodyPr/>
          <a:lstStyle/>
          <a:p>
            <a:r>
              <a:rPr lang="en-US"/>
              <a:t>11/23/2025</a:t>
            </a:r>
            <a:endParaRPr lang="en-US" dirty="0"/>
          </a:p>
        </p:txBody>
      </p:sp>
      <p:sp>
        <p:nvSpPr>
          <p:cNvPr id="3" name="Footer Placeholder 2">
            <a:extLst>
              <a:ext uri="{FF2B5EF4-FFF2-40B4-BE49-F238E27FC236}">
                <a16:creationId xmlns:a16="http://schemas.microsoft.com/office/drawing/2014/main" id="{97B486AB-8909-42A3-A057-EB28BBEF18F2}"/>
              </a:ext>
            </a:extLst>
          </p:cNvPr>
          <p:cNvSpPr>
            <a:spLocks noGrp="1"/>
          </p:cNvSpPr>
          <p:nvPr>
            <p:ph type="ftr" sz="quarter" idx="11"/>
          </p:nvPr>
        </p:nvSpPr>
        <p:spPr/>
        <p:txBody>
          <a:bodyPr/>
          <a:lstStyle/>
          <a:p>
            <a:r>
              <a:rPr lang="en-US"/>
              <a:t>The Better Knowledge 4 The Open Book</a:t>
            </a:r>
            <a:endParaRPr lang="en-US" dirty="0"/>
          </a:p>
        </p:txBody>
      </p:sp>
      <p:sp>
        <p:nvSpPr>
          <p:cNvPr id="4" name="Slide Number Placeholder 3">
            <a:extLst>
              <a:ext uri="{FF2B5EF4-FFF2-40B4-BE49-F238E27FC236}">
                <a16:creationId xmlns:a16="http://schemas.microsoft.com/office/drawing/2014/main" id="{601C0063-A77F-4ECE-BD4A-826DF9179A97}"/>
              </a:ext>
            </a:extLst>
          </p:cNvPr>
          <p:cNvSpPr>
            <a:spLocks noGrp="1"/>
          </p:cNvSpPr>
          <p:nvPr>
            <p:ph type="sldNum" sz="quarter" idx="12"/>
          </p:nvPr>
        </p:nvSpPr>
        <p:spPr/>
        <p:txBody>
          <a:bodyPr/>
          <a:lstStyle/>
          <a:p>
            <a:fld id="{4FAB73BC-B049-4115-A692-8D63A059BFB8}" type="slidenum">
              <a:rPr lang="en-US" smtClean="0"/>
              <a:t>13</a:t>
            </a:fld>
            <a:endParaRPr lang="en-US" dirty="0"/>
          </a:p>
        </p:txBody>
      </p:sp>
      <p:sp>
        <p:nvSpPr>
          <p:cNvPr id="5" name="Rectangle 4">
            <a:extLst>
              <a:ext uri="{FF2B5EF4-FFF2-40B4-BE49-F238E27FC236}">
                <a16:creationId xmlns:a16="http://schemas.microsoft.com/office/drawing/2014/main" id="{37BD31C6-76F6-4453-998F-082AA11B2119}"/>
              </a:ext>
            </a:extLst>
          </p:cNvPr>
          <p:cNvSpPr/>
          <p:nvPr/>
        </p:nvSpPr>
        <p:spPr>
          <a:xfrm>
            <a:off x="152400" y="58848"/>
            <a:ext cx="11887200" cy="7294305"/>
          </a:xfrm>
          <a:prstGeom prst="rect">
            <a:avLst/>
          </a:prstGeom>
        </p:spPr>
        <p:txBody>
          <a:bodyPr wrap="square">
            <a:spAutoFit/>
          </a:bodyPr>
          <a:lstStyle/>
          <a:p>
            <a:pPr fontAlgn="base"/>
            <a:r>
              <a:rPr lang="en-US" sz="3600" dirty="0"/>
              <a:t>	Many predictions of the future have one common theme: we’re doomed and human civilization is going to end any day now. </a:t>
            </a:r>
            <a:r>
              <a:rPr lang="en-US" sz="3600" b="1" dirty="0"/>
              <a:t>You might think that removing religion from society would stop us worrying about some disaster destroying our species. </a:t>
            </a:r>
            <a:r>
              <a:rPr lang="en-US" sz="3600" dirty="0"/>
              <a:t>Yet modern secular society is as full of millennial fears about the end of the world as the societies our ancestors lived in, with science offering us a whole new set of doomsday scenarios. And we’re not about to shake off this dread, because we’re in an era of apocalypse anxiety where people are scared about the end of the world.</a:t>
            </a:r>
          </a:p>
          <a:p>
            <a:pPr fontAlgn="base"/>
            <a:br>
              <a:rPr lang="en-US" sz="3600" dirty="0"/>
            </a:br>
            <a:endParaRPr lang="en-US" sz="3600" dirty="0"/>
          </a:p>
        </p:txBody>
      </p:sp>
    </p:spTree>
    <p:extLst>
      <p:ext uri="{BB962C8B-B14F-4D97-AF65-F5344CB8AC3E}">
        <p14:creationId xmlns:p14="http://schemas.microsoft.com/office/powerpoint/2010/main" val="2984765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9DF18-3C86-4548-BC4B-73253D82C2CB}"/>
              </a:ext>
            </a:extLst>
          </p:cNvPr>
          <p:cNvSpPr>
            <a:spLocks noGrp="1"/>
          </p:cNvSpPr>
          <p:nvPr>
            <p:ph type="dt" sz="half" idx="10"/>
          </p:nvPr>
        </p:nvSpPr>
        <p:spPr/>
        <p:txBody>
          <a:bodyPr/>
          <a:lstStyle/>
          <a:p>
            <a:r>
              <a:rPr lang="en-US"/>
              <a:t>11/23/2025</a:t>
            </a:r>
            <a:endParaRPr lang="en-US" dirty="0"/>
          </a:p>
        </p:txBody>
      </p:sp>
      <p:sp>
        <p:nvSpPr>
          <p:cNvPr id="3" name="Footer Placeholder 2">
            <a:extLst>
              <a:ext uri="{FF2B5EF4-FFF2-40B4-BE49-F238E27FC236}">
                <a16:creationId xmlns:a16="http://schemas.microsoft.com/office/drawing/2014/main" id="{25AC3EF2-0ABD-4B69-9877-590C99765714}"/>
              </a:ext>
            </a:extLst>
          </p:cNvPr>
          <p:cNvSpPr>
            <a:spLocks noGrp="1"/>
          </p:cNvSpPr>
          <p:nvPr>
            <p:ph type="ftr" sz="quarter" idx="11"/>
          </p:nvPr>
        </p:nvSpPr>
        <p:spPr/>
        <p:txBody>
          <a:bodyPr/>
          <a:lstStyle/>
          <a:p>
            <a:r>
              <a:rPr lang="en-US"/>
              <a:t>The Better Knowledge 4 The Open Book</a:t>
            </a:r>
            <a:endParaRPr lang="en-US" dirty="0"/>
          </a:p>
        </p:txBody>
      </p:sp>
      <p:sp>
        <p:nvSpPr>
          <p:cNvPr id="4" name="Slide Number Placeholder 3">
            <a:extLst>
              <a:ext uri="{FF2B5EF4-FFF2-40B4-BE49-F238E27FC236}">
                <a16:creationId xmlns:a16="http://schemas.microsoft.com/office/drawing/2014/main" id="{A4357BB5-CD1F-4185-9DF3-F13E735669D8}"/>
              </a:ext>
            </a:extLst>
          </p:cNvPr>
          <p:cNvSpPr>
            <a:spLocks noGrp="1"/>
          </p:cNvSpPr>
          <p:nvPr>
            <p:ph type="sldNum" sz="quarter" idx="12"/>
          </p:nvPr>
        </p:nvSpPr>
        <p:spPr/>
        <p:txBody>
          <a:bodyPr/>
          <a:lstStyle/>
          <a:p>
            <a:fld id="{4FAB73BC-B049-4115-A692-8D63A059BFB8}" type="slidenum">
              <a:rPr lang="en-US" smtClean="0"/>
              <a:t>14</a:t>
            </a:fld>
            <a:endParaRPr lang="en-US" dirty="0"/>
          </a:p>
        </p:txBody>
      </p:sp>
      <p:sp>
        <p:nvSpPr>
          <p:cNvPr id="5" name="Rectangle 4">
            <a:extLst>
              <a:ext uri="{FF2B5EF4-FFF2-40B4-BE49-F238E27FC236}">
                <a16:creationId xmlns:a16="http://schemas.microsoft.com/office/drawing/2014/main" id="{FF9AD3A2-A5C7-48BC-9812-29E1D39B1E06}"/>
              </a:ext>
            </a:extLst>
          </p:cNvPr>
          <p:cNvSpPr/>
          <p:nvPr/>
        </p:nvSpPr>
        <p:spPr>
          <a:xfrm>
            <a:off x="152400" y="136525"/>
            <a:ext cx="11887200" cy="5201424"/>
          </a:xfrm>
          <a:prstGeom prst="rect">
            <a:avLst/>
          </a:prstGeom>
        </p:spPr>
        <p:txBody>
          <a:bodyPr wrap="square">
            <a:spAutoFit/>
          </a:bodyPr>
          <a:lstStyle/>
          <a:p>
            <a:pPr fontAlgn="base"/>
            <a:r>
              <a:rPr lang="en-US" sz="3600" dirty="0"/>
              <a:t>	So what’s the best way to respond to all these </a:t>
            </a:r>
            <a:r>
              <a:rPr lang="en-US" sz="3600" dirty="0" err="1"/>
              <a:t>rumours</a:t>
            </a:r>
            <a:r>
              <a:rPr lang="en-US" sz="3600" dirty="0"/>
              <a:t> about the end of the world? 	Chances are, you’ll need to get used to hearing false apocalypse warnings because they are basically a feature of human society. </a:t>
            </a:r>
          </a:p>
          <a:p>
            <a:pPr fontAlgn="base"/>
            <a:r>
              <a:rPr lang="en-US" sz="3600" dirty="0"/>
              <a:t>	Various ‘prophets’ have predicted that the world will end in 2020, 2021 and 2026 – </a:t>
            </a:r>
            <a:r>
              <a:rPr lang="en-US" sz="3600" b="1" dirty="0"/>
              <a:t>but we’re going to go out on a limb here and say that nothing will happen.</a:t>
            </a:r>
          </a:p>
          <a:p>
            <a:pPr fontAlgn="base"/>
            <a:br>
              <a:rPr lang="en-US" sz="2000" dirty="0"/>
            </a:br>
            <a:endParaRPr lang="en-US" sz="2000" dirty="0"/>
          </a:p>
          <a:p>
            <a:pPr fontAlgn="base"/>
            <a:r>
              <a:rPr lang="en-US" sz="2000" dirty="0"/>
              <a:t>Read more: https://metro.co.uk/2019/06/07/age-apocalypse-anxiety-will-never-stop-worrying-doomsday-9853553/?ito=cbshare</a:t>
            </a:r>
          </a:p>
        </p:txBody>
      </p:sp>
    </p:spTree>
    <p:extLst>
      <p:ext uri="{BB962C8B-B14F-4D97-AF65-F5344CB8AC3E}">
        <p14:creationId xmlns:p14="http://schemas.microsoft.com/office/powerpoint/2010/main" val="58058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2" descr="http://tbn0.google.com/hosted/images/c?q=237cbca678f3d9fd_landing">
            <a:extLst>
              <a:ext uri="{FF2B5EF4-FFF2-40B4-BE49-F238E27FC236}">
                <a16:creationId xmlns:a16="http://schemas.microsoft.com/office/drawing/2014/main" id="{0302E184-2E19-4201-A1C8-5B4DCDD7C74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
          <a:stretch/>
        </p:blipFill>
        <p:spPr bwMode="auto">
          <a:xfrm>
            <a:off x="381000" y="306902"/>
            <a:ext cx="3551912" cy="27067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id="{DEFF2FA1-3F29-450A-8932-B4BBB80C50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251" r="1961" b="-2"/>
          <a:stretch/>
        </p:blipFill>
        <p:spPr>
          <a:xfrm>
            <a:off x="533400" y="3293209"/>
            <a:ext cx="3551912" cy="2706794"/>
          </a:xfrm>
          <a:prstGeom prst="rect">
            <a:avLst/>
          </a:prstGeom>
        </p:spPr>
      </p:pic>
      <p:sp>
        <p:nvSpPr>
          <p:cNvPr id="3" name="Footer Placeholder 2">
            <a:extLst>
              <a:ext uri="{FF2B5EF4-FFF2-40B4-BE49-F238E27FC236}">
                <a16:creationId xmlns:a16="http://schemas.microsoft.com/office/drawing/2014/main" id="{94ED39F2-2ADB-499F-AF76-B69C550EF016}"/>
              </a:ext>
            </a:extLst>
          </p:cNvPr>
          <p:cNvSpPr>
            <a:spLocks noGrp="1"/>
          </p:cNvSpPr>
          <p:nvPr>
            <p:ph type="ftr" sz="quarter" idx="11"/>
          </p:nvPr>
        </p:nvSpPr>
        <p:spPr>
          <a:xfrm>
            <a:off x="913795" y="6279515"/>
            <a:ext cx="6672865" cy="365125"/>
          </a:xfrm>
        </p:spPr>
        <p:txBody>
          <a:bodyPr>
            <a:normAutofit/>
          </a:bodyPr>
          <a:lstStyle/>
          <a:p>
            <a:pPr>
              <a:spcAft>
                <a:spcPts val="600"/>
              </a:spcAft>
              <a:defRPr/>
            </a:pPr>
            <a:r>
              <a:rPr lang="en-US"/>
              <a:t>The Better Knowledge 4 The Open Book</a:t>
            </a:r>
          </a:p>
        </p:txBody>
      </p:sp>
      <p:sp>
        <p:nvSpPr>
          <p:cNvPr id="2" name="Date Placeholder 1">
            <a:extLst>
              <a:ext uri="{FF2B5EF4-FFF2-40B4-BE49-F238E27FC236}">
                <a16:creationId xmlns:a16="http://schemas.microsoft.com/office/drawing/2014/main" id="{AFED9EAB-E0BB-416D-98AF-580F9E27C763}"/>
              </a:ext>
            </a:extLst>
          </p:cNvPr>
          <p:cNvSpPr>
            <a:spLocks noGrp="1"/>
          </p:cNvSpPr>
          <p:nvPr>
            <p:ph type="dt" sz="half" idx="10"/>
          </p:nvPr>
        </p:nvSpPr>
        <p:spPr>
          <a:xfrm>
            <a:off x="7678736" y="6279515"/>
            <a:ext cx="2743200" cy="365125"/>
          </a:xfrm>
        </p:spPr>
        <p:txBody>
          <a:bodyPr>
            <a:normAutofit/>
          </a:bodyPr>
          <a:lstStyle/>
          <a:p>
            <a:pPr>
              <a:spcAft>
                <a:spcPts val="600"/>
              </a:spcAft>
              <a:defRPr/>
            </a:pPr>
            <a:r>
              <a:rPr lang="en-US"/>
              <a:t>11/23/2025</a:t>
            </a:r>
          </a:p>
        </p:txBody>
      </p:sp>
      <p:sp>
        <p:nvSpPr>
          <p:cNvPr id="4" name="Slide Number Placeholder 3">
            <a:extLst>
              <a:ext uri="{FF2B5EF4-FFF2-40B4-BE49-F238E27FC236}">
                <a16:creationId xmlns:a16="http://schemas.microsoft.com/office/drawing/2014/main" id="{06B160EB-BF7A-4D91-91E1-8C89562021B7}"/>
              </a:ext>
            </a:extLst>
          </p:cNvPr>
          <p:cNvSpPr>
            <a:spLocks noGrp="1"/>
          </p:cNvSpPr>
          <p:nvPr>
            <p:ph type="sldNum" sz="quarter" idx="12"/>
          </p:nvPr>
        </p:nvSpPr>
        <p:spPr>
          <a:xfrm>
            <a:off x="10514011" y="6279515"/>
            <a:ext cx="753545" cy="365125"/>
          </a:xfrm>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fld id="{033382FE-DA74-42F2-B2CA-8206EED154D1}" type="slidenum">
              <a:rPr lang="en-US" altLang="en-US">
                <a:latin typeface="Candara" panose="020E0502030303020204" pitchFamily="34" charset="0"/>
              </a:rPr>
              <a:pPr eaLnBrk="1" hangingPunct="1">
                <a:spcAft>
                  <a:spcPts val="600"/>
                </a:spcAft>
              </a:pPr>
              <a:t>15</a:t>
            </a:fld>
            <a:endParaRPr lang="en-US" altLang="en-US" dirty="0">
              <a:latin typeface="Candara" panose="020E0502030303020204" pitchFamily="34" charset="0"/>
            </a:endParaRPr>
          </a:p>
        </p:txBody>
      </p:sp>
      <p:sp>
        <p:nvSpPr>
          <p:cNvPr id="12" name="TextBox 11">
            <a:extLst>
              <a:ext uri="{FF2B5EF4-FFF2-40B4-BE49-F238E27FC236}">
                <a16:creationId xmlns:a16="http://schemas.microsoft.com/office/drawing/2014/main" id="{EFC1AA51-660E-446D-8902-F78F8929E3D0}"/>
              </a:ext>
            </a:extLst>
          </p:cNvPr>
          <p:cNvSpPr txBox="1"/>
          <p:nvPr/>
        </p:nvSpPr>
        <p:spPr>
          <a:xfrm>
            <a:off x="3947985" y="505318"/>
            <a:ext cx="8106689" cy="5016758"/>
          </a:xfrm>
          <a:prstGeom prst="rect">
            <a:avLst/>
          </a:prstGeom>
          <a:noFill/>
        </p:spPr>
        <p:txBody>
          <a:bodyPr wrap="square">
            <a:spAutoFit/>
          </a:bodyPr>
          <a:lstStyle/>
          <a:p>
            <a:pPr>
              <a:defRPr/>
            </a:pPr>
            <a:r>
              <a:rPr lang="en-US" sz="4000" b="1" spc="-300" dirty="0">
                <a:latin typeface="+mn-lt"/>
                <a:cs typeface="Arial" charset="0"/>
              </a:rPr>
              <a:t>PUTTING ON THE WHOLE ARMOR OF GOD</a:t>
            </a:r>
          </a:p>
          <a:p>
            <a:pPr>
              <a:defRPr/>
            </a:pPr>
            <a:r>
              <a:rPr lang="en-US" sz="2800" dirty="0">
                <a:cs typeface="Arial" charset="0"/>
              </a:rPr>
              <a:t>	Just before the end time, Abraham, elected church, was called out. It didn't go in Sodom…There was three Angels came to Abraham…..Two of them--a modern Billy Graham and an Oral Roberts, his messages went down into Sodom, preaching the Word, blinding them with the Word. To disbelieve the Word, you are blind. The preaching of the Gospel blinds the unbeliever.  And that's what Billy Graham and those great evangelists are doing. Blinding. 						</a:t>
            </a:r>
            <a:r>
              <a:rPr lang="en-US" sz="2800" i="1" dirty="0">
                <a:cs typeface="Arial" charset="0"/>
              </a:rPr>
              <a:t>S. Pines, NC,  1962</a:t>
            </a:r>
            <a:endParaRPr lang="en-US" sz="2800"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D04CC7EA-1149-4C8D-9537-A0401F20E471}"/>
              </a:ext>
            </a:extLst>
          </p:cNvPr>
          <p:cNvSpPr>
            <a:spLocks noGrp="1"/>
          </p:cNvSpPr>
          <p:nvPr>
            <p:ph type="title"/>
          </p:nvPr>
        </p:nvSpPr>
        <p:spPr/>
        <p:txBody>
          <a:bodyPr/>
          <a:lstStyle/>
          <a:p>
            <a:endParaRPr lang="en-US" altLang="en-US"/>
          </a:p>
        </p:txBody>
      </p:sp>
      <p:sp>
        <p:nvSpPr>
          <p:cNvPr id="82947" name="Content Placeholder 2">
            <a:extLst>
              <a:ext uri="{FF2B5EF4-FFF2-40B4-BE49-F238E27FC236}">
                <a16:creationId xmlns:a16="http://schemas.microsoft.com/office/drawing/2014/main" id="{90063B7D-013C-47B9-9FA6-FA7AA029D106}"/>
              </a:ext>
            </a:extLst>
          </p:cNvPr>
          <p:cNvSpPr>
            <a:spLocks noGrp="1"/>
          </p:cNvSpPr>
          <p:nvPr>
            <p:ph idx="1"/>
          </p:nvPr>
        </p:nvSpPr>
        <p:spPr/>
        <p:txBody>
          <a:bodyPr/>
          <a:lstStyle/>
          <a:p>
            <a:endParaRPr lang="en-US" altLang="en-US"/>
          </a:p>
        </p:txBody>
      </p:sp>
      <p:sp>
        <p:nvSpPr>
          <p:cNvPr id="2" name="Date Placeholder 1">
            <a:extLst>
              <a:ext uri="{FF2B5EF4-FFF2-40B4-BE49-F238E27FC236}">
                <a16:creationId xmlns:a16="http://schemas.microsoft.com/office/drawing/2014/main" id="{E1365254-1B8E-46A5-9E57-1F4465DC26A2}"/>
              </a:ext>
            </a:extLst>
          </p:cNvPr>
          <p:cNvSpPr>
            <a:spLocks noGrp="1"/>
          </p:cNvSpPr>
          <p:nvPr>
            <p:ph type="dt" sz="half" idx="10"/>
          </p:nvPr>
        </p:nvSpPr>
        <p:spPr/>
        <p:txBody>
          <a:bodyPr/>
          <a:lstStyle/>
          <a:p>
            <a:pPr>
              <a:defRPr/>
            </a:pPr>
            <a:r>
              <a:rPr lang="en-US"/>
              <a:t>11/23/2025</a:t>
            </a:r>
          </a:p>
        </p:txBody>
      </p:sp>
      <p:sp>
        <p:nvSpPr>
          <p:cNvPr id="3" name="Footer Placeholder 2">
            <a:extLst>
              <a:ext uri="{FF2B5EF4-FFF2-40B4-BE49-F238E27FC236}">
                <a16:creationId xmlns:a16="http://schemas.microsoft.com/office/drawing/2014/main" id="{52225555-9ACE-4871-B35A-68FB457C7B06}"/>
              </a:ext>
            </a:extLst>
          </p:cNvPr>
          <p:cNvSpPr>
            <a:spLocks noGrp="1"/>
          </p:cNvSpPr>
          <p:nvPr>
            <p:ph type="ftr" sz="quarter" idx="11"/>
          </p:nvPr>
        </p:nvSpPr>
        <p:spPr/>
        <p:txBody>
          <a:bodyPr/>
          <a:lstStyle/>
          <a:p>
            <a:pPr>
              <a:defRPr/>
            </a:pPr>
            <a:r>
              <a:rPr lang="en-US"/>
              <a:t>The Better Knowledge 4 The Open Book</a:t>
            </a:r>
          </a:p>
        </p:txBody>
      </p:sp>
      <p:sp>
        <p:nvSpPr>
          <p:cNvPr id="4" name="Slide Number Placeholder 3">
            <a:extLst>
              <a:ext uri="{FF2B5EF4-FFF2-40B4-BE49-F238E27FC236}">
                <a16:creationId xmlns:a16="http://schemas.microsoft.com/office/drawing/2014/main" id="{2681A7CA-7386-4F05-A35A-37725E05736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5F490C-59D9-4F0C-8AAD-BA27DE9AFCF3}" type="slidenum">
              <a:rPr lang="en-US" altLang="en-US">
                <a:solidFill>
                  <a:srgbClr val="FFFFFF"/>
                </a:solidFill>
                <a:latin typeface="Candara" panose="020E0502030303020204" pitchFamily="34" charset="0"/>
              </a:rPr>
              <a:pPr eaLnBrk="1" hangingPunct="1"/>
              <a:t>16</a:t>
            </a:fld>
            <a:endParaRPr lang="en-US" altLang="en-US" dirty="0">
              <a:solidFill>
                <a:srgbClr val="FFFFFF"/>
              </a:solidFill>
              <a:latin typeface="Candara" panose="020E0502030303020204" pitchFamily="34" charset="0"/>
            </a:endParaRPr>
          </a:p>
        </p:txBody>
      </p:sp>
      <p:pic>
        <p:nvPicPr>
          <p:cNvPr id="82948" name="Picture 2" descr="C:\Users\Andrew\AppData\Local\Microsoft\Windows\Temporary Internet Files\Low\Content.IE5\D35PVKHH\f-16I_i1[1].jpg">
            <a:extLst>
              <a:ext uri="{FF2B5EF4-FFF2-40B4-BE49-F238E27FC236}">
                <a16:creationId xmlns:a16="http://schemas.microsoft.com/office/drawing/2014/main" id="{860465F6-EA72-46FF-A15C-95458B8320B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85800" y="38895"/>
            <a:ext cx="10693400" cy="685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B8D1B2B-9622-4A95-93BE-1F1DF6EF1D7C}"/>
              </a:ext>
            </a:extLst>
          </p:cNvPr>
          <p:cNvSpPr txBox="1"/>
          <p:nvPr/>
        </p:nvSpPr>
        <p:spPr>
          <a:xfrm>
            <a:off x="4724400" y="457200"/>
            <a:ext cx="6096000" cy="1877437"/>
          </a:xfrm>
          <a:prstGeom prst="rect">
            <a:avLst/>
          </a:prstGeom>
          <a:noFill/>
        </p:spPr>
        <p:txBody>
          <a:bodyPr wrap="square">
            <a:spAutoFit/>
          </a:bodyPr>
          <a:lstStyle/>
          <a:p>
            <a:pPr marL="36900" indent="0">
              <a:buNone/>
            </a:pPr>
            <a:r>
              <a:rPr lang="en-US" sz="3200" b="1" dirty="0">
                <a:latin typeface="Candara" panose="020E0502030303020204" pitchFamily="34" charset="0"/>
              </a:rPr>
              <a:t>REVELATION 16:16</a:t>
            </a:r>
          </a:p>
          <a:p>
            <a:pPr>
              <a:buNone/>
            </a:pPr>
            <a:r>
              <a:rPr lang="en-US" sz="2800" i="1" dirty="0">
                <a:latin typeface="Candara" panose="020E0502030303020204" pitchFamily="34" charset="0"/>
              </a:rPr>
              <a:t>     And he gathered them together into a place called in the Hebrew tongue Armageddon.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11ECA-2F41-1EC3-8364-775D1058DC91}"/>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989A09B5-4C26-0F00-D0B5-72078FDDED74}"/>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CBA990C7-33FF-4CBF-3372-F1A55C274BA2}"/>
              </a:ext>
            </a:extLst>
          </p:cNvPr>
          <p:cNvSpPr>
            <a:spLocks noGrp="1"/>
          </p:cNvSpPr>
          <p:nvPr>
            <p:ph type="sldNum" sz="quarter" idx="12"/>
          </p:nvPr>
        </p:nvSpPr>
        <p:spPr/>
        <p:txBody>
          <a:bodyPr/>
          <a:lstStyle/>
          <a:p>
            <a:fld id="{AC4DAC86-D943-45DC-86D6-56CCD16C63DC}" type="slidenum">
              <a:rPr lang="en-US" smtClean="0"/>
              <a:pPr/>
              <a:t>17</a:t>
            </a:fld>
            <a:endParaRPr lang="en-US"/>
          </a:p>
        </p:txBody>
      </p:sp>
      <p:sp>
        <p:nvSpPr>
          <p:cNvPr id="6" name="TextBox 5">
            <a:extLst>
              <a:ext uri="{FF2B5EF4-FFF2-40B4-BE49-F238E27FC236}">
                <a16:creationId xmlns:a16="http://schemas.microsoft.com/office/drawing/2014/main" id="{BD8C8358-859E-9569-58F3-DD4973CC57CB}"/>
              </a:ext>
            </a:extLst>
          </p:cNvPr>
          <p:cNvSpPr txBox="1"/>
          <p:nvPr/>
        </p:nvSpPr>
        <p:spPr>
          <a:xfrm>
            <a:off x="381000" y="136524"/>
            <a:ext cx="11506200" cy="5755422"/>
          </a:xfrm>
          <a:prstGeom prst="rect">
            <a:avLst/>
          </a:prstGeom>
          <a:noFill/>
        </p:spPr>
        <p:txBody>
          <a:bodyPr wrap="square">
            <a:spAutoFit/>
          </a:bodyPr>
          <a:lstStyle/>
          <a:p>
            <a:r>
              <a:rPr lang="en-US" sz="4800" b="1" dirty="0"/>
              <a:t>II PETER 3:9-10</a:t>
            </a:r>
          </a:p>
          <a:p>
            <a:r>
              <a:rPr lang="en-US" sz="4000" dirty="0"/>
              <a:t>	</a:t>
            </a:r>
            <a:r>
              <a:rPr lang="en-US" sz="4000" i="1" dirty="0"/>
              <a:t>The Lord is not slack concerning his promise, as some men count slackness; but is longsuffering to us-ward, not willing that any should perish, but that all should come to repentance. 10  But the day of the Lord will come as a thief in the night; in the which the heavens shall pass away with a great noise, and the elements shall melt with fervent heat, the earth also and the works that are therein shall be burned up. </a:t>
            </a:r>
          </a:p>
        </p:txBody>
      </p:sp>
    </p:spTree>
    <p:extLst>
      <p:ext uri="{BB962C8B-B14F-4D97-AF65-F5344CB8AC3E}">
        <p14:creationId xmlns:p14="http://schemas.microsoft.com/office/powerpoint/2010/main" val="1916107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C880B9-B6A0-4D63-89D8-F2B289536AF3}"/>
              </a:ext>
            </a:extLst>
          </p:cNvPr>
          <p:cNvSpPr>
            <a:spLocks noGrp="1"/>
          </p:cNvSpPr>
          <p:nvPr>
            <p:ph type="dt" sz="half" idx="10"/>
          </p:nvPr>
        </p:nvSpPr>
        <p:spPr/>
        <p:txBody>
          <a:bodyPr/>
          <a:lstStyle/>
          <a:p>
            <a:r>
              <a:rPr lang="en-US"/>
              <a:t>11/23/2025</a:t>
            </a:r>
            <a:endParaRPr lang="en-US" dirty="0"/>
          </a:p>
        </p:txBody>
      </p:sp>
      <p:sp>
        <p:nvSpPr>
          <p:cNvPr id="4" name="Footer Placeholder 3">
            <a:extLst>
              <a:ext uri="{FF2B5EF4-FFF2-40B4-BE49-F238E27FC236}">
                <a16:creationId xmlns:a16="http://schemas.microsoft.com/office/drawing/2014/main" id="{A537ED89-D21C-4D83-BD13-0E9E136A0615}"/>
              </a:ext>
            </a:extLst>
          </p:cNvPr>
          <p:cNvSpPr>
            <a:spLocks noGrp="1"/>
          </p:cNvSpPr>
          <p:nvPr>
            <p:ph type="ftr" sz="quarter" idx="11"/>
          </p:nvPr>
        </p:nvSpPr>
        <p:spPr/>
        <p:txBody>
          <a:bodyPr/>
          <a:lstStyle/>
          <a:p>
            <a:r>
              <a:rPr lang="en-US"/>
              <a:t>The Better Knowledge 4 The Open Book</a:t>
            </a:r>
            <a:endParaRPr lang="en-US" dirty="0"/>
          </a:p>
        </p:txBody>
      </p:sp>
      <p:sp>
        <p:nvSpPr>
          <p:cNvPr id="5" name="Slide Number Placeholder 4">
            <a:extLst>
              <a:ext uri="{FF2B5EF4-FFF2-40B4-BE49-F238E27FC236}">
                <a16:creationId xmlns:a16="http://schemas.microsoft.com/office/drawing/2014/main" id="{14821B77-224D-49B9-B161-8AEBC9C2029F}"/>
              </a:ext>
            </a:extLst>
          </p:cNvPr>
          <p:cNvSpPr>
            <a:spLocks noGrp="1"/>
          </p:cNvSpPr>
          <p:nvPr>
            <p:ph type="sldNum" sz="quarter" idx="12"/>
          </p:nvPr>
        </p:nvSpPr>
        <p:spPr/>
        <p:txBody>
          <a:bodyPr/>
          <a:lstStyle/>
          <a:p>
            <a:fld id="{4FAB73BC-B049-4115-A692-8D63A059BFB8}" type="slidenum">
              <a:rPr lang="en-US" smtClean="0"/>
              <a:t>18</a:t>
            </a:fld>
            <a:endParaRPr lang="en-US" dirty="0"/>
          </a:p>
        </p:txBody>
      </p:sp>
      <p:sp>
        <p:nvSpPr>
          <p:cNvPr id="6" name="Rectangle 5">
            <a:extLst>
              <a:ext uri="{FF2B5EF4-FFF2-40B4-BE49-F238E27FC236}">
                <a16:creationId xmlns:a16="http://schemas.microsoft.com/office/drawing/2014/main" id="{E10641F5-0BB0-4F32-8DE3-A03A66FED959}"/>
              </a:ext>
            </a:extLst>
          </p:cNvPr>
          <p:cNvSpPr/>
          <p:nvPr/>
        </p:nvSpPr>
        <p:spPr>
          <a:xfrm>
            <a:off x="152400" y="22123"/>
            <a:ext cx="11810999" cy="6494085"/>
          </a:xfrm>
          <a:prstGeom prst="rect">
            <a:avLst/>
          </a:prstGeom>
        </p:spPr>
        <p:txBody>
          <a:bodyPr wrap="square">
            <a:spAutoFit/>
          </a:bodyPr>
          <a:lstStyle/>
          <a:p>
            <a:r>
              <a:rPr lang="en-US" sz="4800" b="1" dirty="0"/>
              <a:t>Foundations for Biblical Faith</a:t>
            </a:r>
          </a:p>
          <a:p>
            <a:pPr marL="457200" indent="-457200">
              <a:buAutoNum type="arabicPeriod"/>
            </a:pPr>
            <a:r>
              <a:rPr lang="en-US" sz="4000" b="1" dirty="0"/>
              <a:t>The Promises of God's Word</a:t>
            </a:r>
          </a:p>
          <a:p>
            <a:r>
              <a:rPr lang="en-US" sz="3600" b="1" dirty="0"/>
              <a:t>II COR. 1:20 </a:t>
            </a:r>
            <a:r>
              <a:rPr lang="en-US" sz="3600" i="1" dirty="0"/>
              <a:t>For all the promises of God in him are yea, and in him Amen, unto the glory of God by us. </a:t>
            </a:r>
          </a:p>
          <a:p>
            <a:endParaRPr lang="en-US" sz="3600" i="1" dirty="0"/>
          </a:p>
          <a:p>
            <a:r>
              <a:rPr lang="en-US" sz="4000" b="1" dirty="0"/>
              <a:t>2. The Integrity of The Word </a:t>
            </a:r>
          </a:p>
          <a:p>
            <a:r>
              <a:rPr lang="en-US" sz="3600" b="1" dirty="0"/>
              <a:t>NUMBERS 23:19  </a:t>
            </a:r>
            <a:r>
              <a:rPr lang="en-US" sz="3600" i="1" dirty="0"/>
              <a:t>God is not a man, that he should lie; neither the son of man, that he should repent: hath he said, and shall he not do it? or hath he spoken, and shall he not make it good?</a:t>
            </a:r>
          </a:p>
          <a:p>
            <a:endParaRPr lang="en-US" sz="3600" dirty="0"/>
          </a:p>
        </p:txBody>
      </p:sp>
    </p:spTree>
    <p:extLst>
      <p:ext uri="{BB962C8B-B14F-4D97-AF65-F5344CB8AC3E}">
        <p14:creationId xmlns:p14="http://schemas.microsoft.com/office/powerpoint/2010/main" val="2215400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E8A8E-FE50-4C2A-A4D4-AAFA4850EB4E}"/>
              </a:ext>
            </a:extLst>
          </p:cNvPr>
          <p:cNvSpPr>
            <a:spLocks noGrp="1"/>
          </p:cNvSpPr>
          <p:nvPr>
            <p:ph type="dt" sz="half" idx="10"/>
          </p:nvPr>
        </p:nvSpPr>
        <p:spPr/>
        <p:txBody>
          <a:bodyPr/>
          <a:lstStyle/>
          <a:p>
            <a:r>
              <a:rPr lang="en-US"/>
              <a:t>11/23/2025</a:t>
            </a:r>
            <a:endParaRPr lang="en-US" dirty="0"/>
          </a:p>
        </p:txBody>
      </p:sp>
      <p:sp>
        <p:nvSpPr>
          <p:cNvPr id="3" name="Footer Placeholder 2">
            <a:extLst>
              <a:ext uri="{FF2B5EF4-FFF2-40B4-BE49-F238E27FC236}">
                <a16:creationId xmlns:a16="http://schemas.microsoft.com/office/drawing/2014/main" id="{1B2733EA-0C2B-4C30-A297-5F38DF92960E}"/>
              </a:ext>
            </a:extLst>
          </p:cNvPr>
          <p:cNvSpPr>
            <a:spLocks noGrp="1"/>
          </p:cNvSpPr>
          <p:nvPr>
            <p:ph type="ftr" sz="quarter" idx="11"/>
          </p:nvPr>
        </p:nvSpPr>
        <p:spPr/>
        <p:txBody>
          <a:bodyPr/>
          <a:lstStyle/>
          <a:p>
            <a:r>
              <a:rPr lang="en-US"/>
              <a:t>The Better Knowledge 4 The Open Book</a:t>
            </a:r>
            <a:endParaRPr lang="en-US" dirty="0"/>
          </a:p>
        </p:txBody>
      </p:sp>
      <p:sp>
        <p:nvSpPr>
          <p:cNvPr id="4" name="Slide Number Placeholder 3">
            <a:extLst>
              <a:ext uri="{FF2B5EF4-FFF2-40B4-BE49-F238E27FC236}">
                <a16:creationId xmlns:a16="http://schemas.microsoft.com/office/drawing/2014/main" id="{4D9B5FCA-29CC-43E5-9A3C-36F7FF325784}"/>
              </a:ext>
            </a:extLst>
          </p:cNvPr>
          <p:cNvSpPr>
            <a:spLocks noGrp="1"/>
          </p:cNvSpPr>
          <p:nvPr>
            <p:ph type="sldNum" sz="quarter" idx="12"/>
          </p:nvPr>
        </p:nvSpPr>
        <p:spPr/>
        <p:txBody>
          <a:bodyPr/>
          <a:lstStyle/>
          <a:p>
            <a:fld id="{4FAB73BC-B049-4115-A692-8D63A059BFB8}" type="slidenum">
              <a:rPr lang="en-US" smtClean="0"/>
              <a:t>19</a:t>
            </a:fld>
            <a:endParaRPr lang="en-US" dirty="0"/>
          </a:p>
        </p:txBody>
      </p:sp>
      <p:sp>
        <p:nvSpPr>
          <p:cNvPr id="5" name="Rectangle 4">
            <a:extLst>
              <a:ext uri="{FF2B5EF4-FFF2-40B4-BE49-F238E27FC236}">
                <a16:creationId xmlns:a16="http://schemas.microsoft.com/office/drawing/2014/main" id="{3EF8587E-E6B8-4100-A173-E0CEF9CA3A27}"/>
              </a:ext>
            </a:extLst>
          </p:cNvPr>
          <p:cNvSpPr/>
          <p:nvPr/>
        </p:nvSpPr>
        <p:spPr>
          <a:xfrm>
            <a:off x="228600" y="228601"/>
            <a:ext cx="11811000" cy="4708981"/>
          </a:xfrm>
          <a:prstGeom prst="rect">
            <a:avLst/>
          </a:prstGeom>
        </p:spPr>
        <p:txBody>
          <a:bodyPr wrap="square">
            <a:spAutoFit/>
          </a:bodyPr>
          <a:lstStyle/>
          <a:p>
            <a:r>
              <a:rPr lang="en-US" sz="4000" b="1" dirty="0"/>
              <a:t>3. The Ability of God to Endorse The Promise</a:t>
            </a:r>
          </a:p>
          <a:p>
            <a:endParaRPr lang="en-US" sz="3600" dirty="0"/>
          </a:p>
          <a:p>
            <a:r>
              <a:rPr lang="en-US" sz="3600" dirty="0"/>
              <a:t> </a:t>
            </a:r>
            <a:r>
              <a:rPr lang="en-US" sz="4400" b="1" dirty="0"/>
              <a:t>ROMANS 4:20</a:t>
            </a:r>
          </a:p>
          <a:p>
            <a:r>
              <a:rPr lang="en-US" sz="3600" dirty="0"/>
              <a:t>	</a:t>
            </a:r>
            <a:r>
              <a:rPr lang="en-US" sz="3600" i="1" dirty="0"/>
              <a:t>He staggered not at the promise of God through unbelief; but was strong in faith, giving glory to God; 21 And being fully persuaded that, what he had promised, </a:t>
            </a:r>
            <a:r>
              <a:rPr lang="en-US" sz="3600" i="1" u="sng" dirty="0"/>
              <a:t>he was able also to perform</a:t>
            </a:r>
            <a:r>
              <a:rPr lang="en-US" sz="3600" i="1" dirty="0"/>
              <a:t>. 22 And therefore it was imputed to him for righteousness. </a:t>
            </a:r>
          </a:p>
        </p:txBody>
      </p:sp>
    </p:spTree>
    <p:extLst>
      <p:ext uri="{BB962C8B-B14F-4D97-AF65-F5344CB8AC3E}">
        <p14:creationId xmlns:p14="http://schemas.microsoft.com/office/powerpoint/2010/main" val="3010182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F8D5-4957-5A09-3214-6401FF20B96A}"/>
              </a:ext>
            </a:extLst>
          </p:cNvPr>
          <p:cNvSpPr>
            <a:spLocks noGrp="1"/>
          </p:cNvSpPr>
          <p:nvPr>
            <p:ph type="title"/>
          </p:nvPr>
        </p:nvSpPr>
        <p:spPr>
          <a:xfrm>
            <a:off x="304800" y="-206375"/>
            <a:ext cx="11430000" cy="1143000"/>
          </a:xfrm>
        </p:spPr>
        <p:txBody>
          <a:bodyPr/>
          <a:lstStyle/>
          <a:p>
            <a:pPr algn="ctr"/>
            <a:r>
              <a:rPr lang="en-US" sz="4800" dirty="0">
                <a:solidFill>
                  <a:srgbClr val="31DBFF"/>
                </a:solidFill>
                <a:latin typeface="Eras Medium ITC" panose="020B0602030504020804" pitchFamily="34" charset="0"/>
              </a:rPr>
              <a:t>Birthdays &amp; Anniversaries</a:t>
            </a:r>
          </a:p>
        </p:txBody>
      </p:sp>
      <p:sp>
        <p:nvSpPr>
          <p:cNvPr id="3" name="Date Placeholder 2">
            <a:extLst>
              <a:ext uri="{FF2B5EF4-FFF2-40B4-BE49-F238E27FC236}">
                <a16:creationId xmlns:a16="http://schemas.microsoft.com/office/drawing/2014/main" id="{459EABA6-EE57-06D1-D40F-B204042B397B}"/>
              </a:ext>
            </a:extLst>
          </p:cNvPr>
          <p:cNvSpPr>
            <a:spLocks noGrp="1"/>
          </p:cNvSpPr>
          <p:nvPr>
            <p:ph type="dt" sz="half" idx="10"/>
          </p:nvPr>
        </p:nvSpPr>
        <p:spPr/>
        <p:txBody>
          <a:bodyPr/>
          <a:lstStyle/>
          <a:p>
            <a:r>
              <a:rPr lang="en-US"/>
              <a:t>11/23/2025</a:t>
            </a:r>
          </a:p>
        </p:txBody>
      </p:sp>
      <p:sp>
        <p:nvSpPr>
          <p:cNvPr id="4" name="Footer Placeholder 3">
            <a:extLst>
              <a:ext uri="{FF2B5EF4-FFF2-40B4-BE49-F238E27FC236}">
                <a16:creationId xmlns:a16="http://schemas.microsoft.com/office/drawing/2014/main" id="{2C299D49-9397-D43A-4531-AA8B59058C00}"/>
              </a:ext>
            </a:extLst>
          </p:cNvPr>
          <p:cNvSpPr>
            <a:spLocks noGrp="1"/>
          </p:cNvSpPr>
          <p:nvPr>
            <p:ph type="ftr" sz="quarter" idx="11"/>
          </p:nvPr>
        </p:nvSpPr>
        <p:spPr/>
        <p:txBody>
          <a:bodyPr/>
          <a:lstStyle/>
          <a:p>
            <a:r>
              <a:rPr lang="en-US"/>
              <a:t>The Better Knowledge 4 The Open Book</a:t>
            </a:r>
          </a:p>
        </p:txBody>
      </p:sp>
      <p:sp>
        <p:nvSpPr>
          <p:cNvPr id="5" name="Slide Number Placeholder 4">
            <a:extLst>
              <a:ext uri="{FF2B5EF4-FFF2-40B4-BE49-F238E27FC236}">
                <a16:creationId xmlns:a16="http://schemas.microsoft.com/office/drawing/2014/main" id="{3C903577-D8C7-A462-CAB9-FFFBD46263EA}"/>
              </a:ext>
            </a:extLst>
          </p:cNvPr>
          <p:cNvSpPr>
            <a:spLocks noGrp="1"/>
          </p:cNvSpPr>
          <p:nvPr>
            <p:ph type="sldNum" sz="quarter" idx="12"/>
          </p:nvPr>
        </p:nvSpPr>
        <p:spPr/>
        <p:txBody>
          <a:bodyPr/>
          <a:lstStyle/>
          <a:p>
            <a:fld id="{AC4DAC86-D943-45DC-86D6-56CCD16C63DC}" type="slidenum">
              <a:rPr lang="en-US" smtClean="0"/>
              <a:pPr/>
              <a:t>2</a:t>
            </a:fld>
            <a:endParaRPr lang="en-US"/>
          </a:p>
        </p:txBody>
      </p:sp>
      <p:sp>
        <p:nvSpPr>
          <p:cNvPr id="6" name="Content Placeholder 5">
            <a:extLst>
              <a:ext uri="{FF2B5EF4-FFF2-40B4-BE49-F238E27FC236}">
                <a16:creationId xmlns:a16="http://schemas.microsoft.com/office/drawing/2014/main" id="{5381FA46-566C-0D32-4DFF-3FD05D90A5D7}"/>
              </a:ext>
            </a:extLst>
          </p:cNvPr>
          <p:cNvSpPr>
            <a:spLocks noGrp="1"/>
          </p:cNvSpPr>
          <p:nvPr>
            <p:ph sz="quarter" idx="13"/>
          </p:nvPr>
        </p:nvSpPr>
        <p:spPr>
          <a:xfrm>
            <a:off x="533400" y="1219200"/>
            <a:ext cx="11658600" cy="4624148"/>
          </a:xfrm>
        </p:spPr>
        <p:txBody>
          <a:bodyPr>
            <a:normAutofit/>
          </a:bodyPr>
          <a:lstStyle/>
          <a:p>
            <a:r>
              <a:rPr lang="en-US" sz="4000" dirty="0"/>
              <a:t>Nov. 18</a:t>
            </a:r>
            <a:r>
              <a:rPr lang="en-US" sz="4000" baseline="30000" dirty="0"/>
              <a:t>th</a:t>
            </a:r>
            <a:r>
              <a:rPr lang="en-US" sz="4000" dirty="0"/>
              <a:t> Autumn Pugh, M.E. Ashdown</a:t>
            </a:r>
          </a:p>
          <a:p>
            <a:r>
              <a:rPr lang="en-US" sz="4000" dirty="0"/>
              <a:t>Nov. 20</a:t>
            </a:r>
            <a:r>
              <a:rPr lang="en-US" sz="4000" baseline="30000" dirty="0"/>
              <a:t>th</a:t>
            </a:r>
            <a:r>
              <a:rPr lang="en-US" sz="4000" dirty="0"/>
              <a:t> Joe Cockman, Hannah James</a:t>
            </a:r>
          </a:p>
          <a:p>
            <a:r>
              <a:rPr lang="en-US" sz="4000" dirty="0"/>
              <a:t>Nov. 28</a:t>
            </a:r>
            <a:r>
              <a:rPr lang="en-US" sz="4000" baseline="30000" dirty="0"/>
              <a:t>th</a:t>
            </a:r>
            <a:r>
              <a:rPr lang="en-US" sz="4000" dirty="0"/>
              <a:t> Wellington Esau</a:t>
            </a:r>
          </a:p>
          <a:p>
            <a:endParaRPr lang="en-US" sz="4000" dirty="0"/>
          </a:p>
          <a:p>
            <a:r>
              <a:rPr lang="en-US" sz="4000" dirty="0"/>
              <a:t>Dec. 13</a:t>
            </a:r>
            <a:r>
              <a:rPr lang="en-US" sz="4000" baseline="30000" dirty="0"/>
              <a:t>th</a:t>
            </a:r>
            <a:r>
              <a:rPr lang="en-US" sz="4000" dirty="0"/>
              <a:t> Church Dinner</a:t>
            </a:r>
          </a:p>
        </p:txBody>
      </p:sp>
    </p:spTree>
    <p:extLst>
      <p:ext uri="{BB962C8B-B14F-4D97-AF65-F5344CB8AC3E}">
        <p14:creationId xmlns:p14="http://schemas.microsoft.com/office/powerpoint/2010/main" val="2009391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491FA-94A5-42FD-8313-9E5F9CBB5DDA}"/>
              </a:ext>
            </a:extLst>
          </p:cNvPr>
          <p:cNvSpPr>
            <a:spLocks noGrp="1"/>
          </p:cNvSpPr>
          <p:nvPr>
            <p:ph type="dt" sz="half" idx="10"/>
          </p:nvPr>
        </p:nvSpPr>
        <p:spPr/>
        <p:txBody>
          <a:bodyPr/>
          <a:lstStyle/>
          <a:p>
            <a:r>
              <a:rPr lang="en-US"/>
              <a:t>11/23/2025</a:t>
            </a:r>
            <a:endParaRPr lang="en-US" dirty="0"/>
          </a:p>
        </p:txBody>
      </p:sp>
      <p:sp>
        <p:nvSpPr>
          <p:cNvPr id="3" name="Footer Placeholder 2">
            <a:extLst>
              <a:ext uri="{FF2B5EF4-FFF2-40B4-BE49-F238E27FC236}">
                <a16:creationId xmlns:a16="http://schemas.microsoft.com/office/drawing/2014/main" id="{41422FDF-5B9E-4CFF-95F9-30C8440D3FC8}"/>
              </a:ext>
            </a:extLst>
          </p:cNvPr>
          <p:cNvSpPr>
            <a:spLocks noGrp="1"/>
          </p:cNvSpPr>
          <p:nvPr>
            <p:ph type="ftr" sz="quarter" idx="11"/>
          </p:nvPr>
        </p:nvSpPr>
        <p:spPr/>
        <p:txBody>
          <a:bodyPr/>
          <a:lstStyle/>
          <a:p>
            <a:r>
              <a:rPr lang="en-US"/>
              <a:t>The Better Knowledge 4 The Open Book</a:t>
            </a:r>
            <a:endParaRPr lang="en-US" dirty="0"/>
          </a:p>
        </p:txBody>
      </p:sp>
      <p:sp>
        <p:nvSpPr>
          <p:cNvPr id="4" name="Slide Number Placeholder 3">
            <a:extLst>
              <a:ext uri="{FF2B5EF4-FFF2-40B4-BE49-F238E27FC236}">
                <a16:creationId xmlns:a16="http://schemas.microsoft.com/office/drawing/2014/main" id="{45FD1B83-8163-4953-BBC5-C6220DE769AB}"/>
              </a:ext>
            </a:extLst>
          </p:cNvPr>
          <p:cNvSpPr>
            <a:spLocks noGrp="1"/>
          </p:cNvSpPr>
          <p:nvPr>
            <p:ph type="sldNum" sz="quarter" idx="12"/>
          </p:nvPr>
        </p:nvSpPr>
        <p:spPr/>
        <p:txBody>
          <a:bodyPr/>
          <a:lstStyle/>
          <a:p>
            <a:fld id="{4FAB73BC-B049-4115-A692-8D63A059BFB8}" type="slidenum">
              <a:rPr lang="en-US" smtClean="0"/>
              <a:t>20</a:t>
            </a:fld>
            <a:endParaRPr lang="en-US" dirty="0"/>
          </a:p>
        </p:txBody>
      </p:sp>
      <p:sp>
        <p:nvSpPr>
          <p:cNvPr id="5" name="Rectangle 4">
            <a:extLst>
              <a:ext uri="{FF2B5EF4-FFF2-40B4-BE49-F238E27FC236}">
                <a16:creationId xmlns:a16="http://schemas.microsoft.com/office/drawing/2014/main" id="{9E67870C-3D85-4F70-86C1-342BFDF8EAA2}"/>
              </a:ext>
            </a:extLst>
          </p:cNvPr>
          <p:cNvSpPr/>
          <p:nvPr/>
        </p:nvSpPr>
        <p:spPr>
          <a:xfrm>
            <a:off x="152400" y="82774"/>
            <a:ext cx="11887200" cy="6370975"/>
          </a:xfrm>
          <a:prstGeom prst="rect">
            <a:avLst/>
          </a:prstGeom>
        </p:spPr>
        <p:txBody>
          <a:bodyPr wrap="square">
            <a:spAutoFit/>
          </a:bodyPr>
          <a:lstStyle/>
          <a:p>
            <a:r>
              <a:rPr lang="en-US" sz="4800" b="1" dirty="0" err="1"/>
              <a:t>Eg.</a:t>
            </a:r>
            <a:r>
              <a:rPr lang="en-US" sz="4800" b="1" dirty="0"/>
              <a:t>: JEREMIAH 29:8-13</a:t>
            </a:r>
          </a:p>
          <a:p>
            <a:r>
              <a:rPr lang="en-US" sz="4000" dirty="0"/>
              <a:t>	</a:t>
            </a:r>
            <a:r>
              <a:rPr lang="en-US" sz="4000" i="1" dirty="0"/>
              <a:t>10 For thus saith the LORD, That after seventy years be accomplished at Babylon I will visit you, and </a:t>
            </a:r>
            <a:r>
              <a:rPr lang="en-US" sz="4000" b="1" i="1" dirty="0"/>
              <a:t>perform</a:t>
            </a:r>
            <a:r>
              <a:rPr lang="en-US" sz="4000" i="1" dirty="0"/>
              <a:t> my good word toward you, in causing you to return to this place. 11For I know the thoughts that I think toward you, saith the LORD, thoughts of peace, and not of evil, to give you an expected end. 12 Then shall ye call upon me, and ye shall go and pray unto me, and I will hearken unto you.13 And ye shall seek me, and find me, when ye shall search for me with all your heart.</a:t>
            </a:r>
          </a:p>
        </p:txBody>
      </p:sp>
    </p:spTree>
    <p:extLst>
      <p:ext uri="{BB962C8B-B14F-4D97-AF65-F5344CB8AC3E}">
        <p14:creationId xmlns:p14="http://schemas.microsoft.com/office/powerpoint/2010/main" val="2959955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ACD7B-3512-47FC-9AF6-CACFAC0500FD}"/>
              </a:ext>
            </a:extLst>
          </p:cNvPr>
          <p:cNvSpPr>
            <a:spLocks noGrp="1"/>
          </p:cNvSpPr>
          <p:nvPr>
            <p:ph type="dt" sz="half" idx="10"/>
          </p:nvPr>
        </p:nvSpPr>
        <p:spPr/>
        <p:txBody>
          <a:bodyPr/>
          <a:lstStyle/>
          <a:p>
            <a:r>
              <a:rPr lang="en-US"/>
              <a:t>11/23/2025</a:t>
            </a:r>
            <a:endParaRPr lang="en-US" dirty="0"/>
          </a:p>
        </p:txBody>
      </p:sp>
      <p:sp>
        <p:nvSpPr>
          <p:cNvPr id="3" name="Footer Placeholder 2">
            <a:extLst>
              <a:ext uri="{FF2B5EF4-FFF2-40B4-BE49-F238E27FC236}">
                <a16:creationId xmlns:a16="http://schemas.microsoft.com/office/drawing/2014/main" id="{252BE204-10B3-40E4-8D90-5FBDD0934FF0}"/>
              </a:ext>
            </a:extLst>
          </p:cNvPr>
          <p:cNvSpPr>
            <a:spLocks noGrp="1"/>
          </p:cNvSpPr>
          <p:nvPr>
            <p:ph type="ftr" sz="quarter" idx="11"/>
          </p:nvPr>
        </p:nvSpPr>
        <p:spPr/>
        <p:txBody>
          <a:bodyPr/>
          <a:lstStyle/>
          <a:p>
            <a:r>
              <a:rPr lang="en-US"/>
              <a:t>The Better Knowledge 4 The Open Book</a:t>
            </a:r>
            <a:endParaRPr lang="en-US" dirty="0"/>
          </a:p>
        </p:txBody>
      </p:sp>
      <p:sp>
        <p:nvSpPr>
          <p:cNvPr id="4" name="Slide Number Placeholder 3">
            <a:extLst>
              <a:ext uri="{FF2B5EF4-FFF2-40B4-BE49-F238E27FC236}">
                <a16:creationId xmlns:a16="http://schemas.microsoft.com/office/drawing/2014/main" id="{8B8DA18C-38E5-4988-8456-BE451C934A24}"/>
              </a:ext>
            </a:extLst>
          </p:cNvPr>
          <p:cNvSpPr>
            <a:spLocks noGrp="1"/>
          </p:cNvSpPr>
          <p:nvPr>
            <p:ph type="sldNum" sz="quarter" idx="12"/>
          </p:nvPr>
        </p:nvSpPr>
        <p:spPr/>
        <p:txBody>
          <a:bodyPr/>
          <a:lstStyle/>
          <a:p>
            <a:fld id="{4FAB73BC-B049-4115-A692-8D63A059BFB8}" type="slidenum">
              <a:rPr lang="en-US" smtClean="0"/>
              <a:t>21</a:t>
            </a:fld>
            <a:endParaRPr lang="en-US" dirty="0"/>
          </a:p>
        </p:txBody>
      </p:sp>
      <p:sp>
        <p:nvSpPr>
          <p:cNvPr id="5" name="Rectangle 4">
            <a:extLst>
              <a:ext uri="{FF2B5EF4-FFF2-40B4-BE49-F238E27FC236}">
                <a16:creationId xmlns:a16="http://schemas.microsoft.com/office/drawing/2014/main" id="{02FE71AF-13A8-4A22-ADCD-01859F56ACC6}"/>
              </a:ext>
            </a:extLst>
          </p:cNvPr>
          <p:cNvSpPr/>
          <p:nvPr/>
        </p:nvSpPr>
        <p:spPr>
          <a:xfrm>
            <a:off x="228600" y="228601"/>
            <a:ext cx="11734800" cy="5755422"/>
          </a:xfrm>
          <a:prstGeom prst="rect">
            <a:avLst/>
          </a:prstGeom>
        </p:spPr>
        <p:txBody>
          <a:bodyPr wrap="square">
            <a:spAutoFit/>
          </a:bodyPr>
          <a:lstStyle/>
          <a:p>
            <a:r>
              <a:rPr lang="en-US" sz="4400" b="1" dirty="0"/>
              <a:t>4. The Confidence of the Believer in The Promises </a:t>
            </a:r>
          </a:p>
          <a:p>
            <a:endParaRPr lang="en-US" sz="4000" b="1" dirty="0"/>
          </a:p>
          <a:p>
            <a:r>
              <a:rPr lang="en-US" sz="4000" b="1" dirty="0"/>
              <a:t>HEBREWS 10:35</a:t>
            </a:r>
          </a:p>
          <a:p>
            <a:r>
              <a:rPr lang="en-US" sz="4000" i="1" dirty="0"/>
              <a:t>	Cast not away therefore your confidence, which hath great recompence of reward. 36 For ye have need of patience, that, after ye have done the will of God, ye might receive the promise. </a:t>
            </a:r>
          </a:p>
          <a:p>
            <a:endParaRPr lang="en-US" sz="4000" i="1" dirty="0"/>
          </a:p>
        </p:txBody>
      </p:sp>
    </p:spTree>
    <p:extLst>
      <p:ext uri="{BB962C8B-B14F-4D97-AF65-F5344CB8AC3E}">
        <p14:creationId xmlns:p14="http://schemas.microsoft.com/office/powerpoint/2010/main" val="1089913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4DE36-928A-4B85-9860-C632B04383CD}"/>
              </a:ext>
            </a:extLst>
          </p:cNvPr>
          <p:cNvSpPr>
            <a:spLocks noGrp="1"/>
          </p:cNvSpPr>
          <p:nvPr>
            <p:ph type="dt" sz="half" idx="10"/>
          </p:nvPr>
        </p:nvSpPr>
        <p:spPr/>
        <p:txBody>
          <a:bodyPr/>
          <a:lstStyle/>
          <a:p>
            <a:r>
              <a:rPr lang="en-US"/>
              <a:t>11/23/2025</a:t>
            </a:r>
            <a:endParaRPr lang="en-US" dirty="0"/>
          </a:p>
        </p:txBody>
      </p:sp>
      <p:sp>
        <p:nvSpPr>
          <p:cNvPr id="3" name="Footer Placeholder 2">
            <a:extLst>
              <a:ext uri="{FF2B5EF4-FFF2-40B4-BE49-F238E27FC236}">
                <a16:creationId xmlns:a16="http://schemas.microsoft.com/office/drawing/2014/main" id="{95AC38B0-81DE-42C1-89D6-7DBB53D740FD}"/>
              </a:ext>
            </a:extLst>
          </p:cNvPr>
          <p:cNvSpPr>
            <a:spLocks noGrp="1"/>
          </p:cNvSpPr>
          <p:nvPr>
            <p:ph type="ftr" sz="quarter" idx="11"/>
          </p:nvPr>
        </p:nvSpPr>
        <p:spPr/>
        <p:txBody>
          <a:bodyPr/>
          <a:lstStyle/>
          <a:p>
            <a:r>
              <a:rPr lang="en-US"/>
              <a:t>The Better Knowledge 4 The Open Book</a:t>
            </a:r>
            <a:endParaRPr lang="en-US" dirty="0"/>
          </a:p>
        </p:txBody>
      </p:sp>
      <p:sp>
        <p:nvSpPr>
          <p:cNvPr id="4" name="Slide Number Placeholder 3">
            <a:extLst>
              <a:ext uri="{FF2B5EF4-FFF2-40B4-BE49-F238E27FC236}">
                <a16:creationId xmlns:a16="http://schemas.microsoft.com/office/drawing/2014/main" id="{6380A105-723A-462E-B1C0-68339FAFDA30}"/>
              </a:ext>
            </a:extLst>
          </p:cNvPr>
          <p:cNvSpPr>
            <a:spLocks noGrp="1"/>
          </p:cNvSpPr>
          <p:nvPr>
            <p:ph type="sldNum" sz="quarter" idx="12"/>
          </p:nvPr>
        </p:nvSpPr>
        <p:spPr/>
        <p:txBody>
          <a:bodyPr/>
          <a:lstStyle/>
          <a:p>
            <a:fld id="{4FAB73BC-B049-4115-A692-8D63A059BFB8}" type="slidenum">
              <a:rPr lang="en-US" smtClean="0"/>
              <a:t>22</a:t>
            </a:fld>
            <a:endParaRPr lang="en-US" dirty="0"/>
          </a:p>
        </p:txBody>
      </p:sp>
      <p:sp>
        <p:nvSpPr>
          <p:cNvPr id="5" name="Rectangle 4">
            <a:extLst>
              <a:ext uri="{FF2B5EF4-FFF2-40B4-BE49-F238E27FC236}">
                <a16:creationId xmlns:a16="http://schemas.microsoft.com/office/drawing/2014/main" id="{D4EEA7FB-0704-40AF-BFF4-34203E27FBA6}"/>
              </a:ext>
            </a:extLst>
          </p:cNvPr>
          <p:cNvSpPr/>
          <p:nvPr/>
        </p:nvSpPr>
        <p:spPr>
          <a:xfrm>
            <a:off x="152400" y="0"/>
            <a:ext cx="11887200" cy="6432530"/>
          </a:xfrm>
          <a:prstGeom prst="rect">
            <a:avLst/>
          </a:prstGeom>
        </p:spPr>
        <p:txBody>
          <a:bodyPr wrap="square">
            <a:spAutoFit/>
          </a:bodyPr>
          <a:lstStyle/>
          <a:p>
            <a:r>
              <a:rPr lang="en-US" sz="4000" b="1" dirty="0"/>
              <a:t>MATTHEW 17:20</a:t>
            </a:r>
          </a:p>
          <a:p>
            <a:r>
              <a:rPr lang="en-US" sz="4000" i="1" dirty="0"/>
              <a:t>	</a:t>
            </a:r>
            <a:r>
              <a:rPr lang="en-US" sz="3600" i="1" dirty="0"/>
              <a:t>And Jesus said unto them, Because of your unbelief: for verily I say unto you, If ye have faith as a grain of mustard seed, ye shall say unto this mountain, Remove hence to yonder place; and it shall remove; and nothing shall be impossible unto you.</a:t>
            </a:r>
            <a:endParaRPr lang="en-US" sz="1200" i="1" dirty="0"/>
          </a:p>
          <a:p>
            <a:endParaRPr lang="en-US" sz="1200" i="1" dirty="0"/>
          </a:p>
          <a:p>
            <a:r>
              <a:rPr lang="en-US" sz="4000" b="1" spc="-150" dirty="0"/>
              <a:t>POWER.OF.TRANSFORMATION   </a:t>
            </a:r>
            <a:r>
              <a:rPr lang="en-US" sz="4000" dirty="0"/>
              <a:t>52 That's my Message, has been all along, is the Word of God. </a:t>
            </a:r>
            <a:r>
              <a:rPr lang="en-US" sz="4000" b="1" dirty="0"/>
              <a:t>We must hold to That regardless of what other things take place. </a:t>
            </a:r>
            <a:r>
              <a:rPr lang="en-US" sz="4000" dirty="0"/>
              <a:t>Always stay with that Word. 	65-1031</a:t>
            </a:r>
          </a:p>
        </p:txBody>
      </p:sp>
    </p:spTree>
    <p:extLst>
      <p:ext uri="{BB962C8B-B14F-4D97-AF65-F5344CB8AC3E}">
        <p14:creationId xmlns:p14="http://schemas.microsoft.com/office/powerpoint/2010/main" val="2573047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C1A7F-DA21-87F9-F351-E92F0035D799}"/>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93A44F95-56F8-DC5D-6912-9003F99F3A50}"/>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63BA5F56-AB85-DF37-42A1-504FEB4677EE}"/>
              </a:ext>
            </a:extLst>
          </p:cNvPr>
          <p:cNvSpPr>
            <a:spLocks noGrp="1"/>
          </p:cNvSpPr>
          <p:nvPr>
            <p:ph type="sldNum" sz="quarter" idx="12"/>
          </p:nvPr>
        </p:nvSpPr>
        <p:spPr/>
        <p:txBody>
          <a:bodyPr/>
          <a:lstStyle/>
          <a:p>
            <a:fld id="{AC4DAC86-D943-45DC-86D6-56CCD16C63DC}" type="slidenum">
              <a:rPr lang="en-US" smtClean="0"/>
              <a:pPr/>
              <a:t>23</a:t>
            </a:fld>
            <a:endParaRPr lang="en-US"/>
          </a:p>
        </p:txBody>
      </p:sp>
      <p:sp>
        <p:nvSpPr>
          <p:cNvPr id="6" name="TextBox 5">
            <a:extLst>
              <a:ext uri="{FF2B5EF4-FFF2-40B4-BE49-F238E27FC236}">
                <a16:creationId xmlns:a16="http://schemas.microsoft.com/office/drawing/2014/main" id="{BC1E29F4-3C53-3AB0-4C54-5EB564D7F660}"/>
              </a:ext>
            </a:extLst>
          </p:cNvPr>
          <p:cNvSpPr txBox="1"/>
          <p:nvPr/>
        </p:nvSpPr>
        <p:spPr>
          <a:xfrm>
            <a:off x="228600" y="136524"/>
            <a:ext cx="11811000" cy="5755422"/>
          </a:xfrm>
          <a:prstGeom prst="rect">
            <a:avLst/>
          </a:prstGeom>
          <a:noFill/>
        </p:spPr>
        <p:txBody>
          <a:bodyPr wrap="square">
            <a:spAutoFit/>
          </a:bodyPr>
          <a:lstStyle/>
          <a:p>
            <a:r>
              <a:rPr lang="en-US" sz="4400" b="1" dirty="0"/>
              <a:t>LEAN.NOT.UNTO.THY.OWN.UNDERSTANDING</a:t>
            </a:r>
          </a:p>
          <a:p>
            <a:r>
              <a:rPr lang="en-US" sz="3600" dirty="0"/>
              <a:t>	417  So, if you were in the foreknowledge of God, then </a:t>
            </a:r>
            <a:r>
              <a:rPr lang="en-US" sz="3600" b="1" u="sng" dirty="0"/>
              <a:t>you are becoming a part of God</a:t>
            </a:r>
            <a:r>
              <a:rPr lang="en-US" sz="3600" dirty="0"/>
              <a:t>. And the only way you can be a son or daughter of God, you had to be a part of God, and God isn't complete without you… cause there is only one resource of Eternal Life, that is God, and Him alone has Eternal Life. Now, and you were a part of Him… in His thinking in the beginning. Because He thought of you in the beginning, it gives that little tug towards Him. That's what has to be quickened. 						65-0120 </a:t>
            </a:r>
          </a:p>
        </p:txBody>
      </p:sp>
    </p:spTree>
    <p:extLst>
      <p:ext uri="{BB962C8B-B14F-4D97-AF65-F5344CB8AC3E}">
        <p14:creationId xmlns:p14="http://schemas.microsoft.com/office/powerpoint/2010/main" val="3818958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3E03B-D1F5-721D-9298-E82BE97C7EE5}"/>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D5730530-CC76-FC32-C3A2-D9A58F8CA685}"/>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F9F56E57-6740-6164-D4A5-2A40A35DAD9E}"/>
              </a:ext>
            </a:extLst>
          </p:cNvPr>
          <p:cNvSpPr>
            <a:spLocks noGrp="1"/>
          </p:cNvSpPr>
          <p:nvPr>
            <p:ph type="sldNum" sz="quarter" idx="12"/>
          </p:nvPr>
        </p:nvSpPr>
        <p:spPr/>
        <p:txBody>
          <a:bodyPr/>
          <a:lstStyle/>
          <a:p>
            <a:fld id="{AC4DAC86-D943-45DC-86D6-56CCD16C63DC}" type="slidenum">
              <a:rPr lang="en-US" smtClean="0"/>
              <a:pPr/>
              <a:t>24</a:t>
            </a:fld>
            <a:endParaRPr lang="en-US"/>
          </a:p>
        </p:txBody>
      </p:sp>
      <p:sp>
        <p:nvSpPr>
          <p:cNvPr id="6" name="TextBox 5">
            <a:extLst>
              <a:ext uri="{FF2B5EF4-FFF2-40B4-BE49-F238E27FC236}">
                <a16:creationId xmlns:a16="http://schemas.microsoft.com/office/drawing/2014/main" id="{DC061B9E-0CB9-25F2-23C9-AD47C4454EF9}"/>
              </a:ext>
            </a:extLst>
          </p:cNvPr>
          <p:cNvSpPr txBox="1"/>
          <p:nvPr/>
        </p:nvSpPr>
        <p:spPr>
          <a:xfrm>
            <a:off x="152400" y="136524"/>
            <a:ext cx="11887200" cy="6401753"/>
          </a:xfrm>
          <a:prstGeom prst="rect">
            <a:avLst/>
          </a:prstGeom>
          <a:noFill/>
        </p:spPr>
        <p:txBody>
          <a:bodyPr wrap="square">
            <a:spAutoFit/>
          </a:bodyPr>
          <a:lstStyle/>
          <a:p>
            <a:r>
              <a:rPr lang="en-US" sz="3600" b="1" dirty="0"/>
              <a:t>HOW.CAN.I.OVERCOME</a:t>
            </a:r>
          </a:p>
          <a:p>
            <a:r>
              <a:rPr lang="en-US" sz="3200" dirty="0"/>
              <a:t>	41 I was crossing an old log the other day. On the outside, it looked good. But a great chunk of it fell off. It was real rotten. I said, "</a:t>
            </a:r>
            <a:r>
              <a:rPr lang="en-US" sz="3200" b="1" dirty="0"/>
              <a:t>That's the way the Christians are becoming</a:t>
            </a:r>
            <a:r>
              <a:rPr lang="en-US" sz="3200" dirty="0"/>
              <a:t>." They been dead in sin and trespasses, so long, till become doty. They can hold no weight, at all. They don't know what the overcoming means.   </a:t>
            </a:r>
            <a:r>
              <a:rPr lang="en-US" sz="2400" dirty="0"/>
              <a:t>63-0825</a:t>
            </a:r>
          </a:p>
          <a:p>
            <a:endParaRPr lang="en-US" sz="3200" b="1" dirty="0"/>
          </a:p>
          <a:p>
            <a:r>
              <a:rPr lang="en-US" sz="3600" b="1" spc="-150" dirty="0"/>
              <a:t>THERE.IS.ONLY.ONE.WAY.PROVIDED.BY.GOD.FOR.ANYTHING</a:t>
            </a:r>
          </a:p>
          <a:p>
            <a:r>
              <a:rPr lang="en-US" sz="3200" dirty="0"/>
              <a:t>	163  The </a:t>
            </a:r>
            <a:r>
              <a:rPr lang="en-US" sz="3200" b="1" dirty="0"/>
              <a:t>women are becoming so</a:t>
            </a:r>
            <a:r>
              <a:rPr lang="en-US" sz="3200" dirty="0"/>
              <a:t>, they don't realize what they're doing; an evil spirit upon them. Why would a woman take her clothes off like that, to expose herself? She don't mean to be bad, they're just caught in that trap, and they don't know it.    </a:t>
            </a:r>
            <a:r>
              <a:rPr lang="en-US" sz="2400" dirty="0"/>
              <a:t>63-0731</a:t>
            </a:r>
          </a:p>
          <a:p>
            <a:endParaRPr lang="en-US" dirty="0"/>
          </a:p>
        </p:txBody>
      </p:sp>
    </p:spTree>
    <p:extLst>
      <p:ext uri="{BB962C8B-B14F-4D97-AF65-F5344CB8AC3E}">
        <p14:creationId xmlns:p14="http://schemas.microsoft.com/office/powerpoint/2010/main" val="133003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8880D0-B4E2-F7D4-CA88-F08A3BF245A1}"/>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8B53D735-0A6B-968D-1DC9-FCC29579CD78}"/>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354D23D2-A2D2-86D2-982F-6AFC5FC3FD25}"/>
              </a:ext>
            </a:extLst>
          </p:cNvPr>
          <p:cNvSpPr>
            <a:spLocks noGrp="1"/>
          </p:cNvSpPr>
          <p:nvPr>
            <p:ph type="sldNum" sz="quarter" idx="12"/>
          </p:nvPr>
        </p:nvSpPr>
        <p:spPr/>
        <p:txBody>
          <a:bodyPr/>
          <a:lstStyle/>
          <a:p>
            <a:fld id="{AC4DAC86-D943-45DC-86D6-56CCD16C63DC}" type="slidenum">
              <a:rPr lang="en-US" smtClean="0"/>
              <a:pPr/>
              <a:t>25</a:t>
            </a:fld>
            <a:endParaRPr lang="en-US"/>
          </a:p>
        </p:txBody>
      </p:sp>
      <p:sp>
        <p:nvSpPr>
          <p:cNvPr id="6" name="TextBox 5">
            <a:extLst>
              <a:ext uri="{FF2B5EF4-FFF2-40B4-BE49-F238E27FC236}">
                <a16:creationId xmlns:a16="http://schemas.microsoft.com/office/drawing/2014/main" id="{7B333E91-0C0E-FBE8-FE5D-79AEA33B0521}"/>
              </a:ext>
            </a:extLst>
          </p:cNvPr>
          <p:cNvSpPr txBox="1"/>
          <p:nvPr/>
        </p:nvSpPr>
        <p:spPr>
          <a:xfrm>
            <a:off x="152400" y="136524"/>
            <a:ext cx="11887200" cy="6124754"/>
          </a:xfrm>
          <a:prstGeom prst="rect">
            <a:avLst/>
          </a:prstGeom>
          <a:noFill/>
        </p:spPr>
        <p:txBody>
          <a:bodyPr wrap="square">
            <a:spAutoFit/>
          </a:bodyPr>
          <a:lstStyle/>
          <a:p>
            <a:r>
              <a:rPr lang="en-US" sz="3600" b="1" spc="-150" dirty="0"/>
              <a:t>THERE.IS.ONLY.ONE.WAY.PROVIDED.BY.GOD.FOR.ANYTHING</a:t>
            </a:r>
          </a:p>
          <a:p>
            <a:r>
              <a:rPr lang="en-US" sz="3200" dirty="0"/>
              <a:t>	34  They are breeding different things together, crossing over, and it makes a product that's no good... It's even perverting man and women, that </a:t>
            </a:r>
            <a:r>
              <a:rPr lang="en-US" sz="3200" b="1" dirty="0"/>
              <a:t>man are becoming more like women, and women like man</a:t>
            </a:r>
            <a:r>
              <a:rPr lang="en-US" sz="3200" dirty="0"/>
              <a:t>. Men are becoming a sissy, and women are becoming masculine. 									</a:t>
            </a:r>
            <a:r>
              <a:rPr lang="en-US" sz="2400" dirty="0"/>
              <a:t>63-0731</a:t>
            </a:r>
            <a:r>
              <a:rPr lang="en-US" sz="3200" b="1" dirty="0"/>
              <a:t> </a:t>
            </a:r>
            <a:endParaRPr lang="en-US" sz="3200" dirty="0"/>
          </a:p>
          <a:p>
            <a:endParaRPr lang="en-US" sz="3200" dirty="0"/>
          </a:p>
          <a:p>
            <a:r>
              <a:rPr lang="en-US" sz="3600" b="1" dirty="0"/>
              <a:t>GOD.HIDING.HIMSELF.IN.SIMPLICITY</a:t>
            </a:r>
            <a:endParaRPr lang="en-US" sz="3200" dirty="0"/>
          </a:p>
          <a:p>
            <a:r>
              <a:rPr lang="en-US" sz="3200" dirty="0"/>
              <a:t>	70 </a:t>
            </a:r>
            <a:r>
              <a:rPr lang="en-US" sz="3200" b="1" dirty="0"/>
              <a:t>We are becoming a scientific age</a:t>
            </a:r>
            <a:r>
              <a:rPr lang="en-US" sz="3200" dirty="0"/>
              <a:t>. Everything must be proven, scientifically… as predicted by the Bible, "</a:t>
            </a:r>
            <a:r>
              <a:rPr lang="en-US" sz="3200" i="1" dirty="0"/>
              <a:t>weaker than wiser.</a:t>
            </a:r>
            <a:r>
              <a:rPr lang="en-US" sz="3200" dirty="0"/>
              <a:t>" And more we probe into science, further we get away from God. You'll never be able to scientifically prove God. 		</a:t>
            </a:r>
            <a:r>
              <a:rPr lang="en-US" sz="2400" dirty="0"/>
              <a:t>63-0412</a:t>
            </a:r>
            <a:endParaRPr lang="en-US" sz="3200" dirty="0"/>
          </a:p>
        </p:txBody>
      </p:sp>
    </p:spTree>
    <p:extLst>
      <p:ext uri="{BB962C8B-B14F-4D97-AF65-F5344CB8AC3E}">
        <p14:creationId xmlns:p14="http://schemas.microsoft.com/office/powerpoint/2010/main" val="3986228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BD61A-5658-2951-1443-F75395CDA441}"/>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66B03700-F787-8F66-4709-31DE67A4FEDD}"/>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C59C6EA2-989B-125A-C864-65533E1631D8}"/>
              </a:ext>
            </a:extLst>
          </p:cNvPr>
          <p:cNvSpPr>
            <a:spLocks noGrp="1"/>
          </p:cNvSpPr>
          <p:nvPr>
            <p:ph type="sldNum" sz="quarter" idx="12"/>
          </p:nvPr>
        </p:nvSpPr>
        <p:spPr/>
        <p:txBody>
          <a:bodyPr/>
          <a:lstStyle/>
          <a:p>
            <a:fld id="{AC4DAC86-D943-45DC-86D6-56CCD16C63DC}" type="slidenum">
              <a:rPr lang="en-US" smtClean="0"/>
              <a:pPr/>
              <a:t>26</a:t>
            </a:fld>
            <a:endParaRPr lang="en-US"/>
          </a:p>
        </p:txBody>
      </p:sp>
      <p:sp>
        <p:nvSpPr>
          <p:cNvPr id="6" name="TextBox 5">
            <a:extLst>
              <a:ext uri="{FF2B5EF4-FFF2-40B4-BE49-F238E27FC236}">
                <a16:creationId xmlns:a16="http://schemas.microsoft.com/office/drawing/2014/main" id="{93AAFB9F-ADA3-F3A2-3C1D-A4275A25E02C}"/>
              </a:ext>
            </a:extLst>
          </p:cNvPr>
          <p:cNvSpPr txBox="1"/>
          <p:nvPr/>
        </p:nvSpPr>
        <p:spPr>
          <a:xfrm>
            <a:off x="152400" y="136524"/>
            <a:ext cx="11887200" cy="6309420"/>
          </a:xfrm>
          <a:prstGeom prst="rect">
            <a:avLst/>
          </a:prstGeom>
          <a:noFill/>
        </p:spPr>
        <p:txBody>
          <a:bodyPr wrap="square">
            <a:spAutoFit/>
          </a:bodyPr>
          <a:lstStyle/>
          <a:p>
            <a:r>
              <a:rPr lang="en-US" sz="4800" b="1" spc="-150" dirty="0"/>
              <a:t>WHY.I'M.AGAINST.ORGANIZED.RELIGION</a:t>
            </a:r>
          </a:p>
          <a:p>
            <a:r>
              <a:rPr lang="en-US" sz="3600" dirty="0"/>
              <a:t>	 4  …We are commissioned to pray for the sick, Who has already put on deposit the healing power. And we're only coming to write a check on that. "</a:t>
            </a:r>
            <a:r>
              <a:rPr lang="en-US" sz="3600" i="1" dirty="0"/>
              <a:t>And whatever you ask the Father in My Name</a:t>
            </a:r>
            <a:r>
              <a:rPr lang="en-US" sz="3600" dirty="0"/>
              <a:t>," that's the blank check… What a promise! Just can't fail. I have helped my brothers and sisters, around the world make these drawings on these notes in God's Bank, on the Blood of Jesus Christ. He's always paid off, and because the deposit's already there, you see. "</a:t>
            </a:r>
            <a:r>
              <a:rPr lang="en-US" sz="3600" i="1" dirty="0"/>
              <a:t>He was wounded for our transgressions.</a:t>
            </a:r>
            <a:r>
              <a:rPr lang="en-US" sz="3600" dirty="0"/>
              <a:t>" It's all over. And we're happy tonight for your faith. 		62-1111 </a:t>
            </a:r>
          </a:p>
        </p:txBody>
      </p:sp>
    </p:spTree>
    <p:extLst>
      <p:ext uri="{BB962C8B-B14F-4D97-AF65-F5344CB8AC3E}">
        <p14:creationId xmlns:p14="http://schemas.microsoft.com/office/powerpoint/2010/main" val="1464150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94985-E3CB-3766-8E44-89FCC8A7AE86}"/>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5B521C23-E82F-34AB-9045-C04DF9E94194}"/>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6E2D560C-6DC5-7F49-5FA2-5BFB6AE08F4C}"/>
              </a:ext>
            </a:extLst>
          </p:cNvPr>
          <p:cNvSpPr>
            <a:spLocks noGrp="1"/>
          </p:cNvSpPr>
          <p:nvPr>
            <p:ph type="sldNum" sz="quarter" idx="12"/>
          </p:nvPr>
        </p:nvSpPr>
        <p:spPr/>
        <p:txBody>
          <a:bodyPr/>
          <a:lstStyle/>
          <a:p>
            <a:fld id="{AC4DAC86-D943-45DC-86D6-56CCD16C63DC}" type="slidenum">
              <a:rPr lang="en-US" smtClean="0"/>
              <a:pPr/>
              <a:t>27</a:t>
            </a:fld>
            <a:endParaRPr lang="en-US"/>
          </a:p>
        </p:txBody>
      </p:sp>
      <p:sp>
        <p:nvSpPr>
          <p:cNvPr id="6" name="TextBox 5">
            <a:extLst>
              <a:ext uri="{FF2B5EF4-FFF2-40B4-BE49-F238E27FC236}">
                <a16:creationId xmlns:a16="http://schemas.microsoft.com/office/drawing/2014/main" id="{565277B1-B0EC-5F7A-4C4E-5B20721A8BD1}"/>
              </a:ext>
            </a:extLst>
          </p:cNvPr>
          <p:cNvSpPr txBox="1"/>
          <p:nvPr/>
        </p:nvSpPr>
        <p:spPr>
          <a:xfrm>
            <a:off x="228600" y="136525"/>
            <a:ext cx="11811000" cy="5355312"/>
          </a:xfrm>
          <a:prstGeom prst="rect">
            <a:avLst/>
          </a:prstGeom>
          <a:noFill/>
        </p:spPr>
        <p:txBody>
          <a:bodyPr wrap="square">
            <a:spAutoFit/>
          </a:bodyPr>
          <a:lstStyle/>
          <a:p>
            <a:r>
              <a:rPr lang="en-US" sz="5400" dirty="0"/>
              <a:t>(Blank Check) </a:t>
            </a:r>
            <a:r>
              <a:rPr lang="en-US" sz="5400" b="1" dirty="0"/>
              <a:t>JOHN 15:14-16</a:t>
            </a:r>
          </a:p>
          <a:p>
            <a:r>
              <a:rPr lang="en-US" sz="3600" i="1" dirty="0"/>
              <a:t>	Ye are my friends, if ye do whatsoever I command you. 15 Henceforth I call you not servants; for the servant </a:t>
            </a:r>
            <a:r>
              <a:rPr lang="en-US" sz="3600" i="1" dirty="0" err="1"/>
              <a:t>knoweth</a:t>
            </a:r>
            <a:r>
              <a:rPr lang="en-US" sz="3600" i="1" dirty="0"/>
              <a:t> not what his lord doeth: but I have called you friends; for all things that I have heard of my Father I have made known unto you. 16 Ye have not chosen me, but I have chosen you, and ordained you, that ye should go and bring forth fruit, and that your fruit should remain: that whatsoever ye shall ask of the Father in my name, he may give it you.</a:t>
            </a:r>
          </a:p>
        </p:txBody>
      </p:sp>
    </p:spTree>
    <p:extLst>
      <p:ext uri="{BB962C8B-B14F-4D97-AF65-F5344CB8AC3E}">
        <p14:creationId xmlns:p14="http://schemas.microsoft.com/office/powerpoint/2010/main" val="1027508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0F631-EBB5-F1E0-81D9-72A9A4606FF2}"/>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361D4BCE-333C-6019-0E70-42EE028AE2EF}"/>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705CBAC7-F6C2-90B7-6017-CF73A71BD8EE}"/>
              </a:ext>
            </a:extLst>
          </p:cNvPr>
          <p:cNvSpPr>
            <a:spLocks noGrp="1"/>
          </p:cNvSpPr>
          <p:nvPr>
            <p:ph type="sldNum" sz="quarter" idx="12"/>
          </p:nvPr>
        </p:nvSpPr>
        <p:spPr/>
        <p:txBody>
          <a:bodyPr/>
          <a:lstStyle/>
          <a:p>
            <a:fld id="{AC4DAC86-D943-45DC-86D6-56CCD16C63DC}" type="slidenum">
              <a:rPr lang="en-US" smtClean="0"/>
              <a:pPr/>
              <a:t>28</a:t>
            </a:fld>
            <a:endParaRPr lang="en-US"/>
          </a:p>
        </p:txBody>
      </p:sp>
      <p:sp>
        <p:nvSpPr>
          <p:cNvPr id="6" name="TextBox 5">
            <a:extLst>
              <a:ext uri="{FF2B5EF4-FFF2-40B4-BE49-F238E27FC236}">
                <a16:creationId xmlns:a16="http://schemas.microsoft.com/office/drawing/2014/main" id="{97717432-8453-A5E4-B2B6-EE35131BE96F}"/>
              </a:ext>
            </a:extLst>
          </p:cNvPr>
          <p:cNvSpPr txBox="1"/>
          <p:nvPr/>
        </p:nvSpPr>
        <p:spPr>
          <a:xfrm>
            <a:off x="152400" y="0"/>
            <a:ext cx="11887200" cy="5847755"/>
          </a:xfrm>
          <a:prstGeom prst="rect">
            <a:avLst/>
          </a:prstGeom>
          <a:noFill/>
        </p:spPr>
        <p:txBody>
          <a:bodyPr wrap="square">
            <a:spAutoFit/>
          </a:bodyPr>
          <a:lstStyle/>
          <a:p>
            <a:r>
              <a:rPr lang="en-US" sz="5400" dirty="0"/>
              <a:t>(Blank Check) </a:t>
            </a:r>
            <a:r>
              <a:rPr lang="en-US" sz="5400" b="1" dirty="0"/>
              <a:t>MARK 11:22-24</a:t>
            </a:r>
          </a:p>
          <a:p>
            <a:r>
              <a:rPr lang="en-US" sz="4000" i="1" dirty="0"/>
              <a:t>	And Jesus answering saith unto them, Have faith in God. 23 For verily I say unto you, That whosoever shall say unto this mountain, Be thou removed, and be thou cast into the sea; and shall not doubt in his heart, but shall believe that those things which he saith shall come to pass; he shall have whatsoever he saith. 24 Therefore </a:t>
            </a:r>
            <a:r>
              <a:rPr lang="en-US" sz="4000" i="1" spc="-150" dirty="0"/>
              <a:t>I say unto you, What things soever ye desire, when ye pray, believe that ye receive them, and ye shall have them.</a:t>
            </a:r>
          </a:p>
        </p:txBody>
      </p:sp>
    </p:spTree>
    <p:extLst>
      <p:ext uri="{BB962C8B-B14F-4D97-AF65-F5344CB8AC3E}">
        <p14:creationId xmlns:p14="http://schemas.microsoft.com/office/powerpoint/2010/main" val="3548389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E1B0B-6DDE-6785-07F1-0178DC5C2A9C}"/>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AE7653C9-3DE3-7DA5-1406-E262F15DF2C4}"/>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A94219DE-6753-6996-6039-6A8FFBD05D60}"/>
              </a:ext>
            </a:extLst>
          </p:cNvPr>
          <p:cNvSpPr>
            <a:spLocks noGrp="1"/>
          </p:cNvSpPr>
          <p:nvPr>
            <p:ph type="sldNum" sz="quarter" idx="12"/>
          </p:nvPr>
        </p:nvSpPr>
        <p:spPr/>
        <p:txBody>
          <a:bodyPr/>
          <a:lstStyle/>
          <a:p>
            <a:fld id="{AC4DAC86-D943-45DC-86D6-56CCD16C63DC}" type="slidenum">
              <a:rPr lang="en-US" smtClean="0"/>
              <a:pPr/>
              <a:t>29</a:t>
            </a:fld>
            <a:endParaRPr lang="en-US"/>
          </a:p>
        </p:txBody>
      </p:sp>
      <p:sp>
        <p:nvSpPr>
          <p:cNvPr id="6" name="TextBox 5">
            <a:extLst>
              <a:ext uri="{FF2B5EF4-FFF2-40B4-BE49-F238E27FC236}">
                <a16:creationId xmlns:a16="http://schemas.microsoft.com/office/drawing/2014/main" id="{743CD18D-7803-5211-12B9-92B0A0A02476}"/>
              </a:ext>
            </a:extLst>
          </p:cNvPr>
          <p:cNvSpPr txBox="1"/>
          <p:nvPr/>
        </p:nvSpPr>
        <p:spPr>
          <a:xfrm>
            <a:off x="228600" y="136524"/>
            <a:ext cx="11811000" cy="5909310"/>
          </a:xfrm>
          <a:prstGeom prst="rect">
            <a:avLst/>
          </a:prstGeom>
          <a:noFill/>
        </p:spPr>
        <p:txBody>
          <a:bodyPr wrap="square">
            <a:spAutoFit/>
          </a:bodyPr>
          <a:lstStyle/>
          <a:p>
            <a:r>
              <a:rPr lang="en-US" sz="4800" dirty="0"/>
              <a:t>(Blank Check) </a:t>
            </a:r>
            <a:r>
              <a:rPr lang="en-US" sz="4800" b="1" dirty="0"/>
              <a:t>JOHN 16:23-26</a:t>
            </a:r>
          </a:p>
          <a:p>
            <a:r>
              <a:rPr lang="en-US" sz="3600" i="1" dirty="0"/>
              <a:t>	And in that day ye shall ask me nothing. Verily, verily, I say unto you, Whatsoever ye shall ask the Father in my name, he will give it you. 24 Hitherto have ye asked nothing in my name: ask, and ye shall receive, that your joy may be full. 25 These things have I spoken unto you in proverbs: but the time cometh, when I shall no more speak unto you in proverbs, but I shall shew you plainly of the Father. 26 At that day ye shall ask in my name: and I say not unto you, that I will pray the Father for you: </a:t>
            </a:r>
          </a:p>
        </p:txBody>
      </p:sp>
    </p:spTree>
    <p:extLst>
      <p:ext uri="{BB962C8B-B14F-4D97-AF65-F5344CB8AC3E}">
        <p14:creationId xmlns:p14="http://schemas.microsoft.com/office/powerpoint/2010/main" val="404124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A8CE5-8D7F-27B2-35E6-8366039A594F}"/>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72B38D73-4658-A7C0-D14E-8D82879DDF68}"/>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68D9513D-06BB-87D8-3ACA-AC9CC2994C93}"/>
              </a:ext>
            </a:extLst>
          </p:cNvPr>
          <p:cNvSpPr>
            <a:spLocks noGrp="1"/>
          </p:cNvSpPr>
          <p:nvPr>
            <p:ph type="sldNum" sz="quarter" idx="12"/>
          </p:nvPr>
        </p:nvSpPr>
        <p:spPr/>
        <p:txBody>
          <a:bodyPr/>
          <a:lstStyle/>
          <a:p>
            <a:fld id="{AC4DAC86-D943-45DC-86D6-56CCD16C63DC}" type="slidenum">
              <a:rPr lang="en-US" smtClean="0"/>
              <a:pPr/>
              <a:t>3</a:t>
            </a:fld>
            <a:endParaRPr lang="en-US"/>
          </a:p>
        </p:txBody>
      </p:sp>
      <p:sp>
        <p:nvSpPr>
          <p:cNvPr id="6" name="TextBox 5">
            <a:extLst>
              <a:ext uri="{FF2B5EF4-FFF2-40B4-BE49-F238E27FC236}">
                <a16:creationId xmlns:a16="http://schemas.microsoft.com/office/drawing/2014/main" id="{CF9C55B3-7800-0BC5-801F-4FA02A6827F9}"/>
              </a:ext>
            </a:extLst>
          </p:cNvPr>
          <p:cNvSpPr txBox="1"/>
          <p:nvPr/>
        </p:nvSpPr>
        <p:spPr>
          <a:xfrm>
            <a:off x="152400" y="136524"/>
            <a:ext cx="11887200" cy="5755422"/>
          </a:xfrm>
          <a:prstGeom prst="rect">
            <a:avLst/>
          </a:prstGeom>
          <a:noFill/>
        </p:spPr>
        <p:txBody>
          <a:bodyPr wrap="square">
            <a:spAutoFit/>
          </a:bodyPr>
          <a:lstStyle/>
          <a:p>
            <a:r>
              <a:rPr lang="en-US" sz="4800" b="1" dirty="0"/>
              <a:t>WHY.CRY.SPEAK</a:t>
            </a:r>
          </a:p>
          <a:p>
            <a:r>
              <a:rPr lang="en-US" sz="4000" dirty="0"/>
              <a:t>	215  God had honored everything he [Moses] said, and he was called for the job, so why did he have to say, "</a:t>
            </a:r>
            <a:r>
              <a:rPr lang="en-US" sz="4000" i="1" dirty="0"/>
              <a:t>What must I do?</a:t>
            </a:r>
            <a:r>
              <a:rPr lang="en-US" sz="4000" dirty="0"/>
              <a:t>" There was a need; it was just up to him to speak for it. God wanted Moses to put that gift of faith that He had given him, to work. God vindicated it. It was the Truth. And God wanted Moses, wanted the people to see that He was with Moses. 									63-0714 </a:t>
            </a:r>
          </a:p>
        </p:txBody>
      </p:sp>
    </p:spTree>
    <p:extLst>
      <p:ext uri="{BB962C8B-B14F-4D97-AF65-F5344CB8AC3E}">
        <p14:creationId xmlns:p14="http://schemas.microsoft.com/office/powerpoint/2010/main" val="2369243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5411A-CFB1-D571-A983-B6156AC2F691}"/>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A315CF61-9F25-6EA4-E818-8A103273CAAF}"/>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19019D0E-8655-C98E-4A98-03F2E3B6E155}"/>
              </a:ext>
            </a:extLst>
          </p:cNvPr>
          <p:cNvSpPr>
            <a:spLocks noGrp="1"/>
          </p:cNvSpPr>
          <p:nvPr>
            <p:ph type="sldNum" sz="quarter" idx="12"/>
          </p:nvPr>
        </p:nvSpPr>
        <p:spPr/>
        <p:txBody>
          <a:bodyPr/>
          <a:lstStyle/>
          <a:p>
            <a:fld id="{AC4DAC86-D943-45DC-86D6-56CCD16C63DC}" type="slidenum">
              <a:rPr lang="en-US" smtClean="0"/>
              <a:pPr/>
              <a:t>30</a:t>
            </a:fld>
            <a:endParaRPr lang="en-US"/>
          </a:p>
        </p:txBody>
      </p:sp>
      <p:sp>
        <p:nvSpPr>
          <p:cNvPr id="6" name="TextBox 5">
            <a:extLst>
              <a:ext uri="{FF2B5EF4-FFF2-40B4-BE49-F238E27FC236}">
                <a16:creationId xmlns:a16="http://schemas.microsoft.com/office/drawing/2014/main" id="{086222D5-8592-339C-2ED3-6C2B22402B20}"/>
              </a:ext>
            </a:extLst>
          </p:cNvPr>
          <p:cNvSpPr txBox="1"/>
          <p:nvPr/>
        </p:nvSpPr>
        <p:spPr>
          <a:xfrm>
            <a:off x="228600" y="136525"/>
            <a:ext cx="11811000" cy="5847755"/>
          </a:xfrm>
          <a:prstGeom prst="rect">
            <a:avLst/>
          </a:prstGeom>
          <a:noFill/>
        </p:spPr>
        <p:txBody>
          <a:bodyPr wrap="square">
            <a:spAutoFit/>
          </a:bodyPr>
          <a:lstStyle/>
          <a:p>
            <a:r>
              <a:rPr lang="en-US" sz="5400" b="1" dirty="0"/>
              <a:t>PSALM 107:40-43</a:t>
            </a:r>
          </a:p>
          <a:p>
            <a:r>
              <a:rPr lang="en-US" sz="4000" i="1" dirty="0"/>
              <a:t>	He </a:t>
            </a:r>
            <a:r>
              <a:rPr lang="en-US" sz="4000" i="1" dirty="0" err="1"/>
              <a:t>poureth</a:t>
            </a:r>
            <a:r>
              <a:rPr lang="en-US" sz="4000" i="1" dirty="0"/>
              <a:t> contempt upon princes, and </a:t>
            </a:r>
            <a:r>
              <a:rPr lang="en-US" sz="4000" i="1" dirty="0" err="1"/>
              <a:t>causeth</a:t>
            </a:r>
            <a:r>
              <a:rPr lang="en-US" sz="4000" i="1" dirty="0"/>
              <a:t> them to wander in the wilderness, where there is no way. 41    Yet </a:t>
            </a:r>
            <a:r>
              <a:rPr lang="en-US" sz="4000" i="1" dirty="0" err="1"/>
              <a:t>setteth</a:t>
            </a:r>
            <a:r>
              <a:rPr lang="en-US" sz="4000" i="1" dirty="0"/>
              <a:t> he the poor on high from affliction, and maketh him families like a flock. 42 The righteous shall see it, and rejoice: and all iniquity shall stop her mouth. 43 Whoso is wise, and will observe these things, even they shall understand the lovingkindness of the LORD.</a:t>
            </a:r>
          </a:p>
        </p:txBody>
      </p:sp>
    </p:spTree>
    <p:extLst>
      <p:ext uri="{BB962C8B-B14F-4D97-AF65-F5344CB8AC3E}">
        <p14:creationId xmlns:p14="http://schemas.microsoft.com/office/powerpoint/2010/main" val="218344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9A32C-8ED3-488C-BB6D-F029B5FADACB}"/>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D8E29CB6-DE11-97CC-672A-87AE43756E47}"/>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D0FFC4EA-3F0F-B14D-E91C-E9321496EE5F}"/>
              </a:ext>
            </a:extLst>
          </p:cNvPr>
          <p:cNvSpPr>
            <a:spLocks noGrp="1"/>
          </p:cNvSpPr>
          <p:nvPr>
            <p:ph type="sldNum" sz="quarter" idx="12"/>
          </p:nvPr>
        </p:nvSpPr>
        <p:spPr/>
        <p:txBody>
          <a:bodyPr/>
          <a:lstStyle/>
          <a:p>
            <a:fld id="{AC4DAC86-D943-45DC-86D6-56CCD16C63DC}" type="slidenum">
              <a:rPr lang="en-US" smtClean="0"/>
              <a:pPr/>
              <a:t>31</a:t>
            </a:fld>
            <a:endParaRPr lang="en-US"/>
          </a:p>
        </p:txBody>
      </p:sp>
      <p:sp>
        <p:nvSpPr>
          <p:cNvPr id="6" name="TextBox 5">
            <a:extLst>
              <a:ext uri="{FF2B5EF4-FFF2-40B4-BE49-F238E27FC236}">
                <a16:creationId xmlns:a16="http://schemas.microsoft.com/office/drawing/2014/main" id="{8A49ECD2-AE9A-203C-5752-566852117669}"/>
              </a:ext>
            </a:extLst>
          </p:cNvPr>
          <p:cNvSpPr txBox="1"/>
          <p:nvPr/>
        </p:nvSpPr>
        <p:spPr>
          <a:xfrm>
            <a:off x="4038600" y="457200"/>
            <a:ext cx="7905173" cy="3231654"/>
          </a:xfrm>
          <a:prstGeom prst="rect">
            <a:avLst/>
          </a:prstGeom>
          <a:noFill/>
        </p:spPr>
        <p:txBody>
          <a:bodyPr wrap="square">
            <a:spAutoFit/>
          </a:bodyPr>
          <a:lstStyle/>
          <a:p>
            <a:r>
              <a:rPr lang="en-US" sz="6000" b="1" dirty="0"/>
              <a:t>MATTHEW 5:3</a:t>
            </a:r>
          </a:p>
          <a:p>
            <a:r>
              <a:rPr lang="en-US" sz="4800" i="1" dirty="0"/>
              <a:t>	Blessed are the poor in spirit: for theirs is the kingdom of heaven. </a:t>
            </a:r>
          </a:p>
        </p:txBody>
      </p:sp>
      <p:pic>
        <p:nvPicPr>
          <p:cNvPr id="1026" name="Picture 2" descr="Saint Lazarus Begging. Art Prints ...">
            <a:extLst>
              <a:ext uri="{FF2B5EF4-FFF2-40B4-BE49-F238E27FC236}">
                <a16:creationId xmlns:a16="http://schemas.microsoft.com/office/drawing/2014/main" id="{6EB53507-08EB-44DA-ED50-FFC612FEC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36907"/>
            <a:ext cx="3376234" cy="421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194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C1830-CAFB-E642-167B-062C417F895B}"/>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928EE26B-B234-762E-16FF-8157ADB1EB27}"/>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D7B3D60C-9A28-B496-F6AC-9B229DC9691B}"/>
              </a:ext>
            </a:extLst>
          </p:cNvPr>
          <p:cNvSpPr>
            <a:spLocks noGrp="1"/>
          </p:cNvSpPr>
          <p:nvPr>
            <p:ph type="sldNum" sz="quarter" idx="12"/>
          </p:nvPr>
        </p:nvSpPr>
        <p:spPr/>
        <p:txBody>
          <a:bodyPr/>
          <a:lstStyle/>
          <a:p>
            <a:fld id="{AC4DAC86-D943-45DC-86D6-56CCD16C63DC}" type="slidenum">
              <a:rPr lang="en-US" smtClean="0"/>
              <a:pPr/>
              <a:t>32</a:t>
            </a:fld>
            <a:endParaRPr lang="en-US"/>
          </a:p>
        </p:txBody>
      </p:sp>
      <p:pic>
        <p:nvPicPr>
          <p:cNvPr id="1026" name="Picture 2" descr="Four Faces of God — RESILIENT LIFE CHURCH">
            <a:extLst>
              <a:ext uri="{FF2B5EF4-FFF2-40B4-BE49-F238E27FC236}">
                <a16:creationId xmlns:a16="http://schemas.microsoft.com/office/drawing/2014/main" id="{C6BC639E-3A4C-4F54-4429-D867BD86941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9" r="6900"/>
          <a:stretch>
            <a:fillRect/>
          </a:stretch>
        </p:blipFill>
        <p:spPr bwMode="auto">
          <a:xfrm>
            <a:off x="228600" y="136524"/>
            <a:ext cx="7010401"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CD4A82-5207-CA19-BFB5-2C2D2B9F4219}"/>
              </a:ext>
            </a:extLst>
          </p:cNvPr>
          <p:cNvSpPr txBox="1"/>
          <p:nvPr/>
        </p:nvSpPr>
        <p:spPr>
          <a:xfrm>
            <a:off x="7518402" y="149075"/>
            <a:ext cx="4597398" cy="5755422"/>
          </a:xfrm>
          <a:prstGeom prst="rect">
            <a:avLst/>
          </a:prstGeom>
          <a:noFill/>
        </p:spPr>
        <p:txBody>
          <a:bodyPr wrap="square">
            <a:spAutoFit/>
          </a:bodyPr>
          <a:lstStyle/>
          <a:p>
            <a:r>
              <a:rPr lang="en-US" sz="4400" b="1" dirty="0"/>
              <a:t>EZEKIEL 1:10</a:t>
            </a:r>
          </a:p>
          <a:p>
            <a:r>
              <a:rPr lang="en-US" sz="3600" i="1" dirty="0"/>
              <a:t>As for the likeness of their faces, they four had the face of a man, and the face of a lion, on the right side: and they four had the face of an ox on the left side; they four also had the face of an eagle.</a:t>
            </a:r>
          </a:p>
        </p:txBody>
      </p:sp>
    </p:spTree>
    <p:extLst>
      <p:ext uri="{BB962C8B-B14F-4D97-AF65-F5344CB8AC3E}">
        <p14:creationId xmlns:p14="http://schemas.microsoft.com/office/powerpoint/2010/main" val="3067602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DE66A-8613-D975-DABE-10F4642AC620}"/>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04324B3C-59F4-CF22-F41D-80819FAE5D0D}"/>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4A043BA1-50D2-3759-670F-C35A64469036}"/>
              </a:ext>
            </a:extLst>
          </p:cNvPr>
          <p:cNvSpPr>
            <a:spLocks noGrp="1"/>
          </p:cNvSpPr>
          <p:nvPr>
            <p:ph type="sldNum" sz="quarter" idx="12"/>
          </p:nvPr>
        </p:nvSpPr>
        <p:spPr/>
        <p:txBody>
          <a:bodyPr/>
          <a:lstStyle/>
          <a:p>
            <a:fld id="{AC4DAC86-D943-45DC-86D6-56CCD16C63DC}" type="slidenum">
              <a:rPr lang="en-US" smtClean="0"/>
              <a:pPr/>
              <a:t>33</a:t>
            </a:fld>
            <a:endParaRPr lang="en-US"/>
          </a:p>
        </p:txBody>
      </p:sp>
      <p:sp>
        <p:nvSpPr>
          <p:cNvPr id="6" name="TextBox 5">
            <a:extLst>
              <a:ext uri="{FF2B5EF4-FFF2-40B4-BE49-F238E27FC236}">
                <a16:creationId xmlns:a16="http://schemas.microsoft.com/office/drawing/2014/main" id="{FAD72639-896D-26A8-5F19-F20B3AF068A4}"/>
              </a:ext>
            </a:extLst>
          </p:cNvPr>
          <p:cNvSpPr txBox="1"/>
          <p:nvPr/>
        </p:nvSpPr>
        <p:spPr>
          <a:xfrm>
            <a:off x="152400" y="0"/>
            <a:ext cx="11887200" cy="6309420"/>
          </a:xfrm>
          <a:prstGeom prst="rect">
            <a:avLst/>
          </a:prstGeom>
          <a:noFill/>
        </p:spPr>
        <p:txBody>
          <a:bodyPr wrap="square">
            <a:spAutoFit/>
          </a:bodyPr>
          <a:lstStyle/>
          <a:p>
            <a:r>
              <a:rPr lang="en-US" sz="4800" b="1" spc="-150" dirty="0"/>
              <a:t>QUESTIONS &amp; ANSWERS.ON.HEB.3</a:t>
            </a:r>
          </a:p>
          <a:p>
            <a:r>
              <a:rPr lang="en-US" sz="3600" dirty="0"/>
              <a:t>	683  Now, these four beasts, they had four faces: one had a face like a man; one had a face like an ox; the other face was like an eagle; and like a lion. </a:t>
            </a:r>
            <a:r>
              <a:rPr lang="en-US" sz="3600" u="sng" dirty="0"/>
              <a:t>And they never went backwards; they couldn't go backwards.</a:t>
            </a:r>
          </a:p>
          <a:p>
            <a:r>
              <a:rPr lang="en-US" sz="3600" dirty="0"/>
              <a:t>	They could not go backwards, because every way they went they were going forward. If they went this a-way, they was going like a man; if they went this way, was going like a lion; this a-way, like an eagle; if they went this a-way, they was going like an ox. </a:t>
            </a:r>
            <a:r>
              <a:rPr lang="en-US" sz="3600" b="1" dirty="0"/>
              <a:t>They couldn't go backwards; were going forward all the time.</a:t>
            </a:r>
            <a:r>
              <a:rPr lang="en-US" sz="3600" dirty="0"/>
              <a:t> 						57-1006 </a:t>
            </a:r>
            <a:endParaRPr lang="en-US" sz="3600" b="1" dirty="0"/>
          </a:p>
        </p:txBody>
      </p:sp>
    </p:spTree>
    <p:extLst>
      <p:ext uri="{BB962C8B-B14F-4D97-AF65-F5344CB8AC3E}">
        <p14:creationId xmlns:p14="http://schemas.microsoft.com/office/powerpoint/2010/main" val="3063384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FE06E-142E-71D1-9EAC-EEA7A1E48482}"/>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8E6DCE0C-6100-E795-D1D6-F0F1A0B68A52}"/>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DC0C8B0A-8996-64BF-E96A-BD58973E869B}"/>
              </a:ext>
            </a:extLst>
          </p:cNvPr>
          <p:cNvSpPr>
            <a:spLocks noGrp="1"/>
          </p:cNvSpPr>
          <p:nvPr>
            <p:ph type="sldNum" sz="quarter" idx="12"/>
          </p:nvPr>
        </p:nvSpPr>
        <p:spPr/>
        <p:txBody>
          <a:bodyPr/>
          <a:lstStyle/>
          <a:p>
            <a:fld id="{AC4DAC86-D943-45DC-86D6-56CCD16C63DC}" type="slidenum">
              <a:rPr lang="en-US" smtClean="0"/>
              <a:pPr/>
              <a:t>34</a:t>
            </a:fld>
            <a:endParaRPr lang="en-US"/>
          </a:p>
        </p:txBody>
      </p:sp>
      <p:sp>
        <p:nvSpPr>
          <p:cNvPr id="6" name="TextBox 5">
            <a:extLst>
              <a:ext uri="{FF2B5EF4-FFF2-40B4-BE49-F238E27FC236}">
                <a16:creationId xmlns:a16="http://schemas.microsoft.com/office/drawing/2014/main" id="{3FD58867-581C-8F7D-6699-D0D161207B66}"/>
              </a:ext>
            </a:extLst>
          </p:cNvPr>
          <p:cNvSpPr txBox="1"/>
          <p:nvPr/>
        </p:nvSpPr>
        <p:spPr>
          <a:xfrm>
            <a:off x="190500" y="0"/>
            <a:ext cx="11811000" cy="6514604"/>
          </a:xfrm>
          <a:prstGeom prst="rect">
            <a:avLst/>
          </a:prstGeom>
          <a:noFill/>
        </p:spPr>
        <p:txBody>
          <a:bodyPr wrap="square">
            <a:spAutoFit/>
          </a:bodyPr>
          <a:lstStyle/>
          <a:p>
            <a:pPr marL="0" marR="0">
              <a:spcAft>
                <a:spcPts val="800"/>
              </a:spcAft>
              <a:buNone/>
            </a:pPr>
            <a:r>
              <a:rPr lang="en-US" sz="4400" b="1" kern="100" dirty="0">
                <a:effectLst/>
                <a:ea typeface="Aptos" panose="020B0004020202020204" pitchFamily="34" charset="0"/>
                <a:cs typeface="Times New Roman" panose="02020603050405020304" pitchFamily="18" charset="0"/>
              </a:rPr>
              <a:t>THE.FIFTH.SEAL</a:t>
            </a:r>
            <a:r>
              <a:rPr lang="en-US" sz="4400" kern="100" dirty="0">
                <a:effectLst/>
                <a:ea typeface="Aptos" panose="020B0004020202020204" pitchFamily="34" charset="0"/>
                <a:cs typeface="Times New Roman" panose="02020603050405020304" pitchFamily="18" charset="0"/>
              </a:rPr>
              <a:t> </a:t>
            </a:r>
          </a:p>
          <a:p>
            <a:pPr>
              <a:spcAft>
                <a:spcPts val="800"/>
              </a:spcAft>
            </a:pPr>
            <a:r>
              <a:rPr lang="en-US" sz="3600" kern="100" dirty="0">
                <a:effectLst/>
                <a:ea typeface="Aptos" panose="020B0004020202020204" pitchFamily="34" charset="0"/>
                <a:cs typeface="Times New Roman" panose="02020603050405020304" pitchFamily="18" charset="0"/>
              </a:rPr>
              <a:t>	</a:t>
            </a:r>
            <a:r>
              <a:rPr lang="en-US" sz="3600" kern="100" dirty="0">
                <a:ea typeface="Aptos" panose="020B0004020202020204" pitchFamily="34" charset="0"/>
                <a:cs typeface="Times New Roman" panose="02020603050405020304" pitchFamily="18" charset="0"/>
              </a:rPr>
              <a:t>M</a:t>
            </a:r>
            <a:r>
              <a:rPr lang="en-US" sz="3600" kern="100" dirty="0">
                <a:effectLst/>
                <a:ea typeface="Aptos" panose="020B0004020202020204" pitchFamily="34" charset="0"/>
                <a:cs typeface="Times New Roman" panose="02020603050405020304" pitchFamily="18" charset="0"/>
              </a:rPr>
              <a:t>artyrs down through the ages suffered terribly. But </a:t>
            </a:r>
            <a:r>
              <a:rPr lang="en-US" sz="3600" kern="100" dirty="0">
                <a:ea typeface="Aptos" panose="020B0004020202020204" pitchFamily="34" charset="0"/>
                <a:cs typeface="Times New Roman" panose="02020603050405020304" pitchFamily="18" charset="0"/>
              </a:rPr>
              <a:t>t</a:t>
            </a:r>
            <a:r>
              <a:rPr lang="en-US" sz="3600" kern="100" dirty="0">
                <a:effectLst/>
                <a:ea typeface="Aptos" panose="020B0004020202020204" pitchFamily="34" charset="0"/>
                <a:cs typeface="Times New Roman" panose="02020603050405020304" pitchFamily="18" charset="0"/>
              </a:rPr>
              <a:t>hey were under the inspiration, the Spirit of God, the power. </a:t>
            </a:r>
            <a:r>
              <a:rPr lang="en-US" sz="3600" b="1" u="sng" kern="100" dirty="0">
                <a:effectLst/>
                <a:ea typeface="Aptos" panose="020B0004020202020204" pitchFamily="34" charset="0"/>
                <a:cs typeface="Times New Roman" panose="02020603050405020304" pitchFamily="18" charset="0"/>
              </a:rPr>
              <a:t>How could man do anything else besides the power of God that had been released to them</a:t>
            </a:r>
            <a:r>
              <a:rPr lang="en-US" sz="3600" b="1" kern="100" dirty="0">
                <a:effectLst/>
                <a:ea typeface="Aptos" panose="020B0004020202020204" pitchFamily="34" charset="0"/>
                <a:cs typeface="Times New Roman" panose="02020603050405020304" pitchFamily="18" charset="0"/>
              </a:rPr>
              <a:t>?</a:t>
            </a:r>
            <a:r>
              <a:rPr lang="en-US" sz="3600" kern="100" dirty="0">
                <a:effectLst/>
                <a:ea typeface="Aptos" panose="020B0004020202020204" pitchFamily="34" charset="0"/>
                <a:cs typeface="Times New Roman" panose="02020603050405020304" pitchFamily="18" charset="0"/>
              </a:rPr>
              <a:t> </a:t>
            </a:r>
          </a:p>
          <a:p>
            <a:pPr>
              <a:spcAft>
                <a:spcPts val="800"/>
              </a:spcAft>
            </a:pPr>
            <a:r>
              <a:rPr lang="en-US" sz="3600" kern="100" dirty="0">
                <a:ea typeface="Aptos" panose="020B0004020202020204" pitchFamily="34" charset="0"/>
                <a:cs typeface="Times New Roman" panose="02020603050405020304" pitchFamily="18" charset="0"/>
              </a:rPr>
              <a:t>	</a:t>
            </a:r>
            <a:r>
              <a:rPr lang="en-US" sz="3600" kern="100" dirty="0">
                <a:effectLst/>
                <a:ea typeface="Aptos" panose="020B0004020202020204" pitchFamily="34" charset="0"/>
                <a:cs typeface="Times New Roman" panose="02020603050405020304" pitchFamily="18" charset="0"/>
              </a:rPr>
              <a:t>If God sends a certain Spirit among them, t</a:t>
            </a:r>
            <a:r>
              <a:rPr lang="en-US" sz="3600" b="1" kern="100" dirty="0">
                <a:effectLst/>
                <a:ea typeface="Aptos" panose="020B0004020202020204" pitchFamily="34" charset="0"/>
                <a:cs typeface="Times New Roman" panose="02020603050405020304" pitchFamily="18" charset="0"/>
              </a:rPr>
              <a:t>hat's the only thing that they can work by, is the Spirit that works among them</a:t>
            </a:r>
            <a:r>
              <a:rPr lang="en-US" sz="3600" kern="100" dirty="0">
                <a:effectLst/>
                <a:ea typeface="Aptos" panose="020B0004020202020204" pitchFamily="34" charset="0"/>
                <a:cs typeface="Times New Roman" panose="02020603050405020304" pitchFamily="18" charset="0"/>
              </a:rPr>
              <a:t>. </a:t>
            </a:r>
            <a:r>
              <a:rPr lang="en-US" sz="3600" kern="100" dirty="0">
                <a:ea typeface="Aptos" panose="020B0004020202020204" pitchFamily="34" charset="0"/>
                <a:cs typeface="Times New Roman" panose="02020603050405020304" pitchFamily="18" charset="0"/>
              </a:rPr>
              <a:t>W</a:t>
            </a:r>
            <a:r>
              <a:rPr lang="en-US" sz="3600" kern="100" dirty="0">
                <a:effectLst/>
                <a:ea typeface="Aptos" panose="020B0004020202020204" pitchFamily="34" charset="0"/>
                <a:cs typeface="Times New Roman" panose="02020603050405020304" pitchFamily="18" charset="0"/>
              </a:rPr>
              <a:t>e'll prove to you by the history of the church, the opening of the Seals and the powers that let loose... </a:t>
            </a:r>
            <a:r>
              <a:rPr lang="en-US" sz="3600" b="1" kern="100" dirty="0">
                <a:effectLst/>
                <a:ea typeface="Aptos" panose="020B0004020202020204" pitchFamily="34" charset="0"/>
                <a:cs typeface="Times New Roman" panose="02020603050405020304" pitchFamily="18" charset="0"/>
              </a:rPr>
              <a:t>And </a:t>
            </a:r>
            <a:r>
              <a:rPr lang="en-US" sz="3600" b="1" kern="100" dirty="0">
                <a:ea typeface="Aptos" panose="020B0004020202020204" pitchFamily="34" charset="0"/>
                <a:cs typeface="Times New Roman" panose="02020603050405020304" pitchFamily="18" charset="0"/>
              </a:rPr>
              <a:t>t</a:t>
            </a:r>
            <a:r>
              <a:rPr lang="en-US" sz="3600" b="1" kern="100" dirty="0">
                <a:effectLst/>
                <a:ea typeface="Aptos" panose="020B0004020202020204" pitchFamily="34" charset="0"/>
                <a:cs typeface="Times New Roman" panose="02020603050405020304" pitchFamily="18" charset="0"/>
              </a:rPr>
              <a:t>he church responded to the anointing, they couldn't do nothing else.</a:t>
            </a:r>
            <a:r>
              <a:rPr lang="en-US" sz="3600" b="1" kern="100" dirty="0">
                <a:ea typeface="Aptos" panose="020B0004020202020204" pitchFamily="34" charset="0"/>
                <a:cs typeface="Times New Roman" panose="02020603050405020304" pitchFamily="18" charset="0"/>
              </a:rPr>
              <a:t> 						</a:t>
            </a:r>
            <a:r>
              <a:rPr lang="en-US" sz="3600" kern="100" dirty="0">
                <a:ea typeface="Aptos" panose="020B0004020202020204" pitchFamily="34" charset="0"/>
                <a:cs typeface="Times New Roman" panose="02020603050405020304" pitchFamily="18" charset="0"/>
              </a:rPr>
              <a:t>63-0322 </a:t>
            </a:r>
            <a:endParaRPr lang="en-US" sz="3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9163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718EA-7D10-86F5-AF35-26242F0CE4C4}"/>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65D35E7C-D80F-7C59-BE8A-08911A60B938}"/>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6F94C268-2A6B-1316-828E-ECC651C69157}"/>
              </a:ext>
            </a:extLst>
          </p:cNvPr>
          <p:cNvSpPr>
            <a:spLocks noGrp="1"/>
          </p:cNvSpPr>
          <p:nvPr>
            <p:ph type="sldNum" sz="quarter" idx="12"/>
          </p:nvPr>
        </p:nvSpPr>
        <p:spPr/>
        <p:txBody>
          <a:bodyPr/>
          <a:lstStyle/>
          <a:p>
            <a:fld id="{AC4DAC86-D943-45DC-86D6-56CCD16C63DC}" type="slidenum">
              <a:rPr lang="en-US" smtClean="0"/>
              <a:pPr/>
              <a:t>35</a:t>
            </a:fld>
            <a:endParaRPr lang="en-US"/>
          </a:p>
        </p:txBody>
      </p:sp>
      <p:sp>
        <p:nvSpPr>
          <p:cNvPr id="8" name="TextBox 7">
            <a:extLst>
              <a:ext uri="{FF2B5EF4-FFF2-40B4-BE49-F238E27FC236}">
                <a16:creationId xmlns:a16="http://schemas.microsoft.com/office/drawing/2014/main" id="{43C52EE8-832F-916E-7290-D8A34033CF73}"/>
              </a:ext>
            </a:extLst>
          </p:cNvPr>
          <p:cNvSpPr txBox="1"/>
          <p:nvPr/>
        </p:nvSpPr>
        <p:spPr>
          <a:xfrm>
            <a:off x="152400" y="-14624"/>
            <a:ext cx="11887200" cy="6370975"/>
          </a:xfrm>
          <a:prstGeom prst="rect">
            <a:avLst/>
          </a:prstGeom>
          <a:noFill/>
        </p:spPr>
        <p:txBody>
          <a:bodyPr wrap="square">
            <a:spAutoFit/>
          </a:bodyPr>
          <a:lstStyle/>
          <a:p>
            <a:r>
              <a:rPr lang="en-US" sz="4800" b="1" dirty="0"/>
              <a:t>THE.FIFTH.SEAL</a:t>
            </a:r>
          </a:p>
          <a:p>
            <a:r>
              <a:rPr lang="en-US" sz="4000" dirty="0"/>
              <a:t>	188  So how in the world could the ox, a man be revealed until the eagle's come? They had their place. The lion, that was the original. There's where the antichrist come up in combat; then He raised up another power. He sent a power to meet it. Then He raised up another power, and He sent another power to meet it. And then at the last power, He brings down the eagle to restore the children back to the original faith again of the fathers - the eagle age. 		</a:t>
            </a:r>
            <a:r>
              <a:rPr lang="en-US" sz="3200" dirty="0"/>
              <a:t>63-0322 </a:t>
            </a:r>
          </a:p>
        </p:txBody>
      </p:sp>
    </p:spTree>
    <p:extLst>
      <p:ext uri="{BB962C8B-B14F-4D97-AF65-F5344CB8AC3E}">
        <p14:creationId xmlns:p14="http://schemas.microsoft.com/office/powerpoint/2010/main" val="1661163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36</a:t>
            </a:fld>
            <a:endParaRPr lang="en-US"/>
          </a:p>
        </p:txBody>
      </p:sp>
      <p:sp>
        <p:nvSpPr>
          <p:cNvPr id="5" name="Rectangle 4"/>
          <p:cNvSpPr/>
          <p:nvPr/>
        </p:nvSpPr>
        <p:spPr>
          <a:xfrm>
            <a:off x="152400" y="58847"/>
            <a:ext cx="11887200" cy="7540526"/>
          </a:xfrm>
          <a:prstGeom prst="rect">
            <a:avLst/>
          </a:prstGeom>
        </p:spPr>
        <p:txBody>
          <a:bodyPr wrap="square">
            <a:spAutoFit/>
          </a:bodyPr>
          <a:lstStyle/>
          <a:p>
            <a:r>
              <a:rPr lang="en-US" sz="4400" b="1" dirty="0"/>
              <a:t>QUESTIONS &amp; ANSWERS.ON.THE.SEALS</a:t>
            </a:r>
          </a:p>
          <a:p>
            <a:r>
              <a:rPr lang="en-US" sz="4000" dirty="0"/>
              <a:t>	</a:t>
            </a:r>
            <a:r>
              <a:rPr lang="en-US" sz="3600" i="1" dirty="0"/>
              <a:t>341  </a:t>
            </a:r>
            <a:r>
              <a:rPr lang="en-US" sz="4000" i="1" dirty="0"/>
              <a:t>Please explain how Satan is bound a thousand years, being loosed again for the battle of Rev. 20:8?</a:t>
            </a:r>
          </a:p>
          <a:p>
            <a:r>
              <a:rPr lang="en-US" sz="4000" dirty="0"/>
              <a:t>	That is not the battle of Armageddon. The battle of Armageddon takes place on this side when the tribulation period is ended.</a:t>
            </a:r>
          </a:p>
          <a:p>
            <a:r>
              <a:rPr lang="en-US" sz="4000" i="1" dirty="0"/>
              <a:t>  	Now, what relation does this have with the battle of Gog &amp; Magog? </a:t>
            </a:r>
            <a:r>
              <a:rPr lang="en-US" sz="4000" dirty="0"/>
              <a:t>None. One is this thousand years, and the other one is the end of the thousand years.</a:t>
            </a:r>
          </a:p>
          <a:p>
            <a:r>
              <a:rPr lang="en-US" sz="4000" dirty="0">
                <a:latin typeface="ＭＳ ゴシック"/>
                <a:ea typeface="ＭＳ ゴシック"/>
                <a:cs typeface="ＭＳ ゴシック"/>
              </a:rPr>
              <a:t>−</a:t>
            </a:r>
            <a:endParaRPr lang="en-US" sz="4000" dirty="0"/>
          </a:p>
          <a:p>
            <a:endParaRPr lang="en-US" sz="4000" dirty="0"/>
          </a:p>
          <a:p>
            <a:r>
              <a:rPr lang="en-US" sz="4000" i="1" dirty="0"/>
              <a:t>	</a:t>
            </a:r>
            <a:endParaRPr lang="en-US" sz="4000" dirty="0"/>
          </a:p>
        </p:txBody>
      </p:sp>
    </p:spTree>
    <p:extLst>
      <p:ext uri="{BB962C8B-B14F-4D97-AF65-F5344CB8AC3E}">
        <p14:creationId xmlns:p14="http://schemas.microsoft.com/office/powerpoint/2010/main" val="1199397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37</a:t>
            </a:fld>
            <a:endParaRPr lang="en-US"/>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779264" y="163425"/>
            <a:ext cx="8465716" cy="6558051"/>
          </a:xfrm>
          <a:prstGeom prst="rect">
            <a:avLst/>
          </a:prstGeom>
          <a:ln w="57150" cap="sq" cmpd="sng">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rot="16200000">
            <a:off x="-796123" y="2671384"/>
            <a:ext cx="5774338" cy="1107996"/>
          </a:xfrm>
          <a:prstGeom prst="rect">
            <a:avLst/>
          </a:prstGeom>
          <a:noFill/>
        </p:spPr>
        <p:txBody>
          <a:bodyPr wrap="none" rtlCol="0">
            <a:spAutoFit/>
          </a:bodyPr>
          <a:lstStyle/>
          <a:p>
            <a:r>
              <a:rPr lang="en-US" sz="6600" dirty="0">
                <a:latin typeface="American Typewriter"/>
                <a:cs typeface="American Typewriter"/>
              </a:rPr>
              <a:t>Gog &amp; </a:t>
            </a:r>
            <a:r>
              <a:rPr lang="en-US" sz="6600" dirty="0" err="1">
                <a:latin typeface="American Typewriter"/>
                <a:cs typeface="American Typewriter"/>
              </a:rPr>
              <a:t>Magog</a:t>
            </a:r>
            <a:endParaRPr lang="en-US" sz="6600" dirty="0">
              <a:latin typeface="American Typewriter"/>
              <a:cs typeface="American Typewriter"/>
            </a:endParaRPr>
          </a:p>
        </p:txBody>
      </p:sp>
    </p:spTree>
    <p:extLst>
      <p:ext uri="{BB962C8B-B14F-4D97-AF65-F5344CB8AC3E}">
        <p14:creationId xmlns:p14="http://schemas.microsoft.com/office/powerpoint/2010/main" val="2407062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38</a:t>
            </a:fld>
            <a:endParaRPr lang="en-US"/>
          </a:p>
        </p:txBody>
      </p:sp>
      <p:sp>
        <p:nvSpPr>
          <p:cNvPr id="5" name="Rectangle 4"/>
          <p:cNvSpPr/>
          <p:nvPr/>
        </p:nvSpPr>
        <p:spPr>
          <a:xfrm>
            <a:off x="228600" y="136524"/>
            <a:ext cx="11658600" cy="5016758"/>
          </a:xfrm>
          <a:prstGeom prst="rect">
            <a:avLst/>
          </a:prstGeom>
        </p:spPr>
        <p:txBody>
          <a:bodyPr wrap="square">
            <a:spAutoFit/>
          </a:bodyPr>
          <a:lstStyle/>
          <a:p>
            <a:r>
              <a:rPr lang="en-US" sz="4000" i="1" dirty="0"/>
              <a:t>	…as mentioned in the Fourth Seal, will Gog and </a:t>
            </a:r>
            <a:r>
              <a:rPr lang="en-US" sz="4000" i="1" dirty="0" err="1"/>
              <a:t>Magog</a:t>
            </a:r>
            <a:r>
              <a:rPr lang="en-US" sz="4000" i="1" dirty="0"/>
              <a:t> be gathered from peoples on the new earth?</a:t>
            </a:r>
          </a:p>
          <a:p>
            <a:r>
              <a:rPr lang="en-US" sz="4000" dirty="0"/>
              <a:t>	Satan was loosed out of his prison and went to gather all the people, the wicked, to bring them to this place, and God rained fire and brimstone out of heaven, and they were consumed, two battles altogether. </a:t>
            </a:r>
          </a:p>
          <a:p>
            <a:r>
              <a:rPr lang="en-US" sz="4000" dirty="0"/>
              <a:t>										63-0324 </a:t>
            </a:r>
          </a:p>
        </p:txBody>
      </p:sp>
    </p:spTree>
    <p:extLst>
      <p:ext uri="{BB962C8B-B14F-4D97-AF65-F5344CB8AC3E}">
        <p14:creationId xmlns:p14="http://schemas.microsoft.com/office/powerpoint/2010/main" val="3123372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39</a:t>
            </a:fld>
            <a:endParaRPr lang="en-US"/>
          </a:p>
        </p:txBody>
      </p:sp>
      <p:graphicFrame>
        <p:nvGraphicFramePr>
          <p:cNvPr id="5" name="Diagram 4"/>
          <p:cNvGraphicFramePr/>
          <p:nvPr>
            <p:extLst>
              <p:ext uri="{D42A27DB-BD31-4B8C-83A1-F6EECF244321}">
                <p14:modId xmlns:p14="http://schemas.microsoft.com/office/powerpoint/2010/main" val="1065490640"/>
              </p:ext>
            </p:extLst>
          </p:nvPr>
        </p:nvGraphicFramePr>
        <p:xfrm>
          <a:off x="457200" y="136524"/>
          <a:ext cx="11125200" cy="5959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47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8702E9-8B80-0BE3-FDB7-519127781AFD}"/>
              </a:ext>
            </a:extLst>
          </p:cNvPr>
          <p:cNvSpPr>
            <a:spLocks noGrp="1"/>
          </p:cNvSpPr>
          <p:nvPr>
            <p:ph type="dt" sz="half" idx="10"/>
          </p:nvPr>
        </p:nvSpPr>
        <p:spPr/>
        <p:txBody>
          <a:bodyPr/>
          <a:lstStyle/>
          <a:p>
            <a:r>
              <a:rPr lang="en-US"/>
              <a:t>11/23/2025</a:t>
            </a:r>
          </a:p>
        </p:txBody>
      </p:sp>
      <p:sp>
        <p:nvSpPr>
          <p:cNvPr id="4" name="Footer Placeholder 3">
            <a:extLst>
              <a:ext uri="{FF2B5EF4-FFF2-40B4-BE49-F238E27FC236}">
                <a16:creationId xmlns:a16="http://schemas.microsoft.com/office/drawing/2014/main" id="{5B1CB183-737B-B3A6-48F3-10BA6C692D4D}"/>
              </a:ext>
            </a:extLst>
          </p:cNvPr>
          <p:cNvSpPr>
            <a:spLocks noGrp="1"/>
          </p:cNvSpPr>
          <p:nvPr>
            <p:ph type="ftr" sz="quarter" idx="11"/>
          </p:nvPr>
        </p:nvSpPr>
        <p:spPr/>
        <p:txBody>
          <a:bodyPr/>
          <a:lstStyle/>
          <a:p>
            <a:r>
              <a:rPr lang="en-US"/>
              <a:t>The Better Knowledge 4 The Open Book</a:t>
            </a:r>
          </a:p>
        </p:txBody>
      </p:sp>
      <p:sp>
        <p:nvSpPr>
          <p:cNvPr id="5" name="Slide Number Placeholder 4">
            <a:extLst>
              <a:ext uri="{FF2B5EF4-FFF2-40B4-BE49-F238E27FC236}">
                <a16:creationId xmlns:a16="http://schemas.microsoft.com/office/drawing/2014/main" id="{35CD1ED8-2A9F-C456-BC44-65869912A721}"/>
              </a:ext>
            </a:extLst>
          </p:cNvPr>
          <p:cNvSpPr>
            <a:spLocks noGrp="1"/>
          </p:cNvSpPr>
          <p:nvPr>
            <p:ph type="sldNum" sz="quarter" idx="12"/>
          </p:nvPr>
        </p:nvSpPr>
        <p:spPr/>
        <p:txBody>
          <a:bodyPr/>
          <a:lstStyle/>
          <a:p>
            <a:fld id="{AC4DAC86-D943-45DC-86D6-56CCD16C63DC}" type="slidenum">
              <a:rPr lang="en-US" smtClean="0"/>
              <a:pPr/>
              <a:t>4</a:t>
            </a:fld>
            <a:endParaRPr lang="en-US"/>
          </a:p>
        </p:txBody>
      </p:sp>
      <p:sp>
        <p:nvSpPr>
          <p:cNvPr id="8" name="TextBox 7">
            <a:extLst>
              <a:ext uri="{FF2B5EF4-FFF2-40B4-BE49-F238E27FC236}">
                <a16:creationId xmlns:a16="http://schemas.microsoft.com/office/drawing/2014/main" id="{8C71676F-66D1-0ADD-E14C-75E7D42D050C}"/>
              </a:ext>
            </a:extLst>
          </p:cNvPr>
          <p:cNvSpPr txBox="1"/>
          <p:nvPr/>
        </p:nvSpPr>
        <p:spPr>
          <a:xfrm>
            <a:off x="76200" y="0"/>
            <a:ext cx="12115800" cy="5139869"/>
          </a:xfrm>
          <a:prstGeom prst="rect">
            <a:avLst/>
          </a:prstGeom>
          <a:noFill/>
        </p:spPr>
        <p:txBody>
          <a:bodyPr wrap="square">
            <a:spAutoFit/>
          </a:bodyPr>
          <a:lstStyle/>
          <a:p>
            <a:r>
              <a:rPr lang="en-US" sz="4800" b="1" dirty="0"/>
              <a:t>HEALING.AND.WHAT.SICKNESS.IS</a:t>
            </a:r>
            <a:endParaRPr lang="en-US" sz="4000" b="1" dirty="0"/>
          </a:p>
          <a:p>
            <a:r>
              <a:rPr lang="en-US" sz="4000" dirty="0"/>
              <a:t>	3 …	Now, we're on the very threshold of the door to break forth into that </a:t>
            </a:r>
            <a:r>
              <a:rPr lang="en-US" sz="4000" b="1" u="sng" dirty="0"/>
              <a:t>great golden age</a:t>
            </a:r>
            <a:r>
              <a:rPr lang="en-US" sz="4000" b="1" dirty="0"/>
              <a:t> </a:t>
            </a:r>
            <a:r>
              <a:rPr lang="en-US" sz="4000" dirty="0"/>
              <a:t>that all the prophets has spoke of. </a:t>
            </a:r>
          </a:p>
          <a:p>
            <a:r>
              <a:rPr lang="en-US" sz="4000" dirty="0"/>
              <a:t>	Signs and wonders been wrought by Thy servants through the land to turn people back to a knowledge of the Presence of Jehovah God in our midst. 		</a:t>
            </a:r>
            <a:r>
              <a:rPr lang="en-US" sz="3200" dirty="0"/>
              <a:t>50-0808 </a:t>
            </a:r>
            <a:r>
              <a:rPr lang="en-US" sz="4000" dirty="0"/>
              <a:t>					</a:t>
            </a:r>
          </a:p>
        </p:txBody>
      </p:sp>
      <p:sp>
        <p:nvSpPr>
          <p:cNvPr id="2" name="TextBox 1">
            <a:extLst>
              <a:ext uri="{FF2B5EF4-FFF2-40B4-BE49-F238E27FC236}">
                <a16:creationId xmlns:a16="http://schemas.microsoft.com/office/drawing/2014/main" id="{9CB05F5A-7BF2-A468-39E6-B96BD9610BF5}"/>
              </a:ext>
            </a:extLst>
          </p:cNvPr>
          <p:cNvSpPr txBox="1"/>
          <p:nvPr/>
        </p:nvSpPr>
        <p:spPr>
          <a:xfrm>
            <a:off x="922473" y="4724400"/>
            <a:ext cx="10043134" cy="1323439"/>
          </a:xfrm>
          <a:prstGeom prst="rect">
            <a:avLst/>
          </a:prstGeom>
          <a:solidFill>
            <a:schemeClr val="accent5">
              <a:lumMod val="75000"/>
            </a:schemeClr>
          </a:solidFill>
        </p:spPr>
        <p:txBody>
          <a:bodyPr wrap="none" rtlCol="0">
            <a:spAutoFit/>
          </a:bodyPr>
          <a:lstStyle/>
          <a:p>
            <a:pPr marL="285750" indent="-285750" algn="ctr">
              <a:buFont typeface="Wingdings" panose="05000000000000000000" pitchFamily="2" charset="2"/>
              <a:buChar char="v"/>
            </a:pPr>
            <a:r>
              <a:rPr lang="en-US" sz="4000" b="1" dirty="0"/>
              <a:t>The Days of Solomon: Golden Age for Jews	</a:t>
            </a:r>
          </a:p>
          <a:p>
            <a:pPr marL="285750" indent="-285750" algn="ctr">
              <a:buFont typeface="Wingdings" panose="05000000000000000000" pitchFamily="2" charset="2"/>
              <a:buChar char="v"/>
            </a:pPr>
            <a:r>
              <a:rPr lang="en-US" sz="4000" b="1" dirty="0"/>
              <a:t>Rev. 10:1-11 Golden Age for Gentiles</a:t>
            </a:r>
            <a:r>
              <a:rPr lang="en-US" b="1" dirty="0"/>
              <a:t>	</a:t>
            </a:r>
          </a:p>
        </p:txBody>
      </p:sp>
    </p:spTree>
    <p:extLst>
      <p:ext uri="{BB962C8B-B14F-4D97-AF65-F5344CB8AC3E}">
        <p14:creationId xmlns:p14="http://schemas.microsoft.com/office/powerpoint/2010/main" val="192784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40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25" y="136524"/>
            <a:ext cx="11689150" cy="5791200"/>
          </a:xfrm>
          <a:prstGeom prst="rect">
            <a:avLst/>
          </a:prstGeom>
        </p:spPr>
      </p:pic>
      <p:sp>
        <p:nvSpPr>
          <p:cNvPr id="6" name="Rectangle 5">
            <a:extLst>
              <a:ext uri="{FF2B5EF4-FFF2-40B4-BE49-F238E27FC236}">
                <a16:creationId xmlns:a16="http://schemas.microsoft.com/office/drawing/2014/main" id="{71091293-6841-175B-7E96-002F666B4A8E}"/>
              </a:ext>
            </a:extLst>
          </p:cNvPr>
          <p:cNvSpPr/>
          <p:nvPr/>
        </p:nvSpPr>
        <p:spPr>
          <a:xfrm>
            <a:off x="8686800" y="152400"/>
            <a:ext cx="2971800" cy="77787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833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41</a:t>
            </a:fld>
            <a:endParaRPr lang="en-US"/>
          </a:p>
        </p:txBody>
      </p:sp>
      <p:sp>
        <p:nvSpPr>
          <p:cNvPr id="5" name="Rectangle 4"/>
          <p:cNvSpPr/>
          <p:nvPr/>
        </p:nvSpPr>
        <p:spPr>
          <a:xfrm>
            <a:off x="228600" y="176374"/>
            <a:ext cx="11811000" cy="6001643"/>
          </a:xfrm>
          <a:prstGeom prst="rect">
            <a:avLst/>
          </a:prstGeom>
        </p:spPr>
        <p:txBody>
          <a:bodyPr wrap="square">
            <a:spAutoFit/>
          </a:bodyPr>
          <a:lstStyle/>
          <a:p>
            <a:r>
              <a:rPr lang="en-US" sz="4000" dirty="0"/>
              <a:t>54-0515  </a:t>
            </a:r>
            <a:r>
              <a:rPr lang="en-US" sz="4000" b="1" dirty="0"/>
              <a:t>QUESTIONS.AND.ANSWERS</a:t>
            </a:r>
          </a:p>
          <a:p>
            <a:r>
              <a:rPr lang="en-US" sz="3200" dirty="0"/>
              <a:t>	312 </a:t>
            </a:r>
            <a:r>
              <a:rPr lang="en-US" sz="3200" i="1" dirty="0"/>
              <a:t> Will the prophecy of Ezekiel 38 and 39 be fulfilled before the rapture? </a:t>
            </a:r>
            <a:r>
              <a:rPr lang="en-US" sz="3200" dirty="0"/>
              <a:t>I think not. I think the next thing we look for is the rapture of the church.</a:t>
            </a:r>
            <a:endParaRPr lang="en-US" sz="1400" dirty="0"/>
          </a:p>
          <a:p>
            <a:r>
              <a:rPr lang="en-US" sz="1400" dirty="0"/>
              <a:t> </a:t>
            </a:r>
          </a:p>
          <a:p>
            <a:r>
              <a:rPr lang="en-US" sz="4000" dirty="0"/>
              <a:t>61-0723  </a:t>
            </a:r>
            <a:r>
              <a:rPr lang="en-US" sz="4000" b="1" dirty="0"/>
              <a:t>GOD.BEING.MISUNDERSTOOD</a:t>
            </a:r>
            <a:r>
              <a:rPr lang="en-US" sz="3200" dirty="0"/>
              <a:t>  </a:t>
            </a:r>
          </a:p>
          <a:p>
            <a:r>
              <a:rPr lang="en-US" sz="3200" dirty="0"/>
              <a:t>	</a:t>
            </a:r>
            <a:r>
              <a:rPr lang="en-US" sz="3200" i="1" dirty="0"/>
              <a:t>102  Will Ezekiel 38 and 39 come to pass before the rapture?</a:t>
            </a:r>
          </a:p>
          <a:p>
            <a:r>
              <a:rPr lang="en-US" sz="3200" dirty="0"/>
              <a:t>Now if you will notice, Ezekiel 38 and 39 deals with Gog and </a:t>
            </a:r>
            <a:r>
              <a:rPr lang="en-US" sz="3200" dirty="0" err="1"/>
              <a:t>Magog</a:t>
            </a:r>
            <a:r>
              <a:rPr lang="en-US" sz="3200" dirty="0"/>
              <a:t>, which is Russia, the north country. Now, to my way of teaching it comes to pass after the rapture, after the church is taken up. And God deals with Gog and </a:t>
            </a:r>
            <a:r>
              <a:rPr lang="en-US" sz="3200" dirty="0" err="1"/>
              <a:t>Magog</a:t>
            </a:r>
            <a:r>
              <a:rPr lang="en-US" sz="3200" dirty="0"/>
              <a:t> when they come down before Israel there. And I think that will come to pass after the rapture. </a:t>
            </a:r>
          </a:p>
        </p:txBody>
      </p:sp>
    </p:spTree>
    <p:extLst>
      <p:ext uri="{BB962C8B-B14F-4D97-AF65-F5344CB8AC3E}">
        <p14:creationId xmlns:p14="http://schemas.microsoft.com/office/powerpoint/2010/main" val="119949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42</a:t>
            </a:fld>
            <a:endParaRPr lang="en-US"/>
          </a:p>
        </p:txBody>
      </p:sp>
      <p:sp>
        <p:nvSpPr>
          <p:cNvPr id="5" name="Rectangle 4"/>
          <p:cNvSpPr/>
          <p:nvPr/>
        </p:nvSpPr>
        <p:spPr>
          <a:xfrm>
            <a:off x="152400" y="0"/>
            <a:ext cx="11963400" cy="6309420"/>
          </a:xfrm>
          <a:prstGeom prst="rect">
            <a:avLst/>
          </a:prstGeom>
        </p:spPr>
        <p:txBody>
          <a:bodyPr wrap="square">
            <a:spAutoFit/>
          </a:bodyPr>
          <a:lstStyle/>
          <a:p>
            <a:r>
              <a:rPr lang="en-US" sz="4400" b="1" dirty="0"/>
              <a:t>REVELATION 20:7-10</a:t>
            </a:r>
          </a:p>
          <a:p>
            <a:r>
              <a:rPr lang="en-US" sz="3600" dirty="0"/>
              <a:t>	</a:t>
            </a:r>
            <a:r>
              <a:rPr lang="en-US" sz="3600" i="1" spc="-150" dirty="0"/>
              <a:t>And when the thousand years are expired, Satan shall be loosed out of his prison, 8 And shall go out to deceive the nations which are in the four quarters of the earth, Gog and Magog, to gather them together to battle: the number of whom is as the sand of the sea. </a:t>
            </a:r>
          </a:p>
          <a:p>
            <a:r>
              <a:rPr lang="en-US" sz="3600" i="1" spc="-150" dirty="0"/>
              <a:t>	9 And they went up on the breadth of the earth, and compassed the camp of the saints about, and the beloved city: and fire came down from God out of heaven, and devoured them. 10 And the devil that deceived them was cast into the lake of fire and brimstone, where the beast and the false prophet are, and shall be tormented day and night for ever and ever. </a:t>
            </a:r>
          </a:p>
        </p:txBody>
      </p:sp>
    </p:spTree>
    <p:extLst>
      <p:ext uri="{BB962C8B-B14F-4D97-AF65-F5344CB8AC3E}">
        <p14:creationId xmlns:p14="http://schemas.microsoft.com/office/powerpoint/2010/main" val="5320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43</a:t>
            </a:fld>
            <a:endParaRPr lang="en-US"/>
          </a:p>
        </p:txBody>
      </p:sp>
      <p:sp>
        <p:nvSpPr>
          <p:cNvPr id="5" name="Rectangle 4"/>
          <p:cNvSpPr/>
          <p:nvPr/>
        </p:nvSpPr>
        <p:spPr>
          <a:xfrm>
            <a:off x="228600" y="150074"/>
            <a:ext cx="11810999" cy="6370975"/>
          </a:xfrm>
          <a:prstGeom prst="rect">
            <a:avLst/>
          </a:prstGeom>
        </p:spPr>
        <p:txBody>
          <a:bodyPr wrap="square">
            <a:spAutoFit/>
          </a:bodyPr>
          <a:lstStyle/>
          <a:p>
            <a:r>
              <a:rPr lang="en-US" sz="4800" b="1" dirty="0"/>
              <a:t>QUESTIONS &amp; ANSWERS.ON.THE.SEALS</a:t>
            </a:r>
          </a:p>
          <a:p>
            <a:r>
              <a:rPr lang="en-US" sz="4000" dirty="0"/>
              <a:t>	</a:t>
            </a:r>
            <a:r>
              <a:rPr lang="en-US" sz="4000" i="1" dirty="0"/>
              <a:t>44. You have said many times that communism was raised up by God to serve His purpose, as King Nebuchadnezzar. Now where did communism fit into the picture? How does it wind up? Many scholars believe in the kingdom of the north, Gog and Magog in the Scriptures, goes down against Israel in… I believe you said it would finally that communism would finally destroy Catholicism or the Vatican by an explosion. Is this right?								</a:t>
            </a:r>
            <a:r>
              <a:rPr lang="en-US" sz="4000" dirty="0"/>
              <a:t>63-0324</a:t>
            </a:r>
          </a:p>
        </p:txBody>
      </p:sp>
    </p:spTree>
    <p:extLst>
      <p:ext uri="{BB962C8B-B14F-4D97-AF65-F5344CB8AC3E}">
        <p14:creationId xmlns:p14="http://schemas.microsoft.com/office/powerpoint/2010/main" val="955860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44</a:t>
            </a:fld>
            <a:endParaRPr lang="en-US"/>
          </a:p>
        </p:txBody>
      </p:sp>
      <p:sp>
        <p:nvSpPr>
          <p:cNvPr id="5" name="Rectangle 4"/>
          <p:cNvSpPr/>
          <p:nvPr/>
        </p:nvSpPr>
        <p:spPr>
          <a:xfrm>
            <a:off x="228600" y="82311"/>
            <a:ext cx="11811000" cy="6247864"/>
          </a:xfrm>
          <a:prstGeom prst="rect">
            <a:avLst/>
          </a:prstGeom>
        </p:spPr>
        <p:txBody>
          <a:bodyPr wrap="square">
            <a:spAutoFit/>
          </a:bodyPr>
          <a:lstStyle/>
          <a:p>
            <a:r>
              <a:rPr lang="en-US" sz="4000" dirty="0"/>
              <a:t>	Yes. Rev. 16 - Rev. 18:8, 12… </a:t>
            </a:r>
            <a:r>
              <a:rPr lang="en-US" sz="4000" i="1" dirty="0"/>
              <a:t>"Alas, alas, that great city... for in one hour she has come to her end.” </a:t>
            </a:r>
            <a:r>
              <a:rPr lang="en-US" sz="4000" dirty="0"/>
              <a:t>It’ll be. </a:t>
            </a:r>
          </a:p>
          <a:p>
            <a:r>
              <a:rPr lang="en-US" sz="4000" dirty="0"/>
              <a:t>	</a:t>
            </a:r>
            <a:r>
              <a:rPr lang="en-US" sz="4000" dirty="0">
                <a:solidFill>
                  <a:srgbClr val="FFFF00"/>
                </a:solidFill>
              </a:rPr>
              <a:t>Just forget about communism. </a:t>
            </a:r>
            <a:r>
              <a:rPr lang="en-US" sz="4000" dirty="0"/>
              <a:t>It's nothing in the world but a bunch of …barbarians that's ungodly. It's a system... Let me show you something--there's only 1% of all Russia that's communism. They need a messenger. Then 99% of them are still on the Christian side. How can 1% control 99%? That ought to explain it to you right there. If God didn't permit it, why, they'd be thrown out long ago. </a:t>
            </a:r>
          </a:p>
        </p:txBody>
      </p:sp>
    </p:spTree>
    <p:extLst>
      <p:ext uri="{BB962C8B-B14F-4D97-AF65-F5344CB8AC3E}">
        <p14:creationId xmlns:p14="http://schemas.microsoft.com/office/powerpoint/2010/main" val="1603450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45</a:t>
            </a:fld>
            <a:endParaRPr lang="en-US"/>
          </a:p>
        </p:txBody>
      </p:sp>
      <p:sp>
        <p:nvSpPr>
          <p:cNvPr id="5" name="Rectangle 4"/>
          <p:cNvSpPr/>
          <p:nvPr/>
        </p:nvSpPr>
        <p:spPr>
          <a:xfrm>
            <a:off x="152400" y="105826"/>
            <a:ext cx="11887200" cy="6309420"/>
          </a:xfrm>
          <a:prstGeom prst="rect">
            <a:avLst/>
          </a:prstGeom>
        </p:spPr>
        <p:txBody>
          <a:bodyPr wrap="square">
            <a:spAutoFit/>
          </a:bodyPr>
          <a:lstStyle/>
          <a:p>
            <a:r>
              <a:rPr lang="en-US" sz="4400" b="1" dirty="0"/>
              <a:t>RESTORATION.OF.THE.BRIDE.TREE</a:t>
            </a:r>
          </a:p>
          <a:p>
            <a:r>
              <a:rPr lang="en-US" sz="3600" dirty="0"/>
              <a:t>	346 That's the reason I say… many preachers are saying </a:t>
            </a:r>
            <a:r>
              <a:rPr lang="en-US" sz="3600" i="1" dirty="0"/>
              <a:t>"Communism is going to take the world and throw it down.</a:t>
            </a:r>
            <a:r>
              <a:rPr lang="en-US" sz="3600" dirty="0"/>
              <a:t>" 	Don't try to fight communism. Fight Romanism. That's THUS SAITH THE LORD. Romanism is going to rule, not communism. It's just a puppet. The Lord told Micaiah, "</a:t>
            </a:r>
            <a:r>
              <a:rPr lang="en-US" sz="3600" i="1" dirty="0"/>
              <a:t>I've got to send Ahab out there. Have them preachers to say that, to send Ahab out there, in order to make Elijah's words come to pass</a:t>
            </a:r>
            <a:r>
              <a:rPr lang="en-US" sz="3600" dirty="0"/>
              <a:t>."</a:t>
            </a:r>
          </a:p>
          <a:p>
            <a:r>
              <a:rPr lang="en-US" sz="3600" dirty="0"/>
              <a:t>	348  God had to let communism raise up. What did it do? They run all these  “morgues” together, and made a </a:t>
            </a:r>
            <a:endParaRPr lang="en-US" sz="2400" dirty="0"/>
          </a:p>
        </p:txBody>
      </p:sp>
    </p:spTree>
    <p:extLst>
      <p:ext uri="{BB962C8B-B14F-4D97-AF65-F5344CB8AC3E}">
        <p14:creationId xmlns:p14="http://schemas.microsoft.com/office/powerpoint/2010/main" val="3183709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46</a:t>
            </a:fld>
            <a:endParaRPr lang="en-US"/>
          </a:p>
        </p:txBody>
      </p:sp>
      <p:sp>
        <p:nvSpPr>
          <p:cNvPr id="5" name="Rectangle 4"/>
          <p:cNvSpPr/>
          <p:nvPr/>
        </p:nvSpPr>
        <p:spPr>
          <a:xfrm>
            <a:off x="228600" y="109601"/>
            <a:ext cx="11811000" cy="6247864"/>
          </a:xfrm>
          <a:prstGeom prst="rect">
            <a:avLst/>
          </a:prstGeom>
        </p:spPr>
        <p:txBody>
          <a:bodyPr wrap="square">
            <a:spAutoFit/>
          </a:bodyPr>
          <a:lstStyle/>
          <a:p>
            <a:r>
              <a:rPr lang="en-US" sz="4000" dirty="0"/>
              <a:t>confederation of churches join, to make an image of the beast, just what His Word said would take place. Don't you worry about that. You watch the thing it's forming under.	</a:t>
            </a:r>
          </a:p>
          <a:p>
            <a:r>
              <a:rPr lang="en-US" sz="4000" dirty="0"/>
              <a:t>	351 Therefore, we find out that it was. It's communism is gathered together. God said, "Gog and Magog, will gather together, to bring about the battle." That's exactly true, 'cause it's going to bring these forces together. The Bible said it would.</a:t>
            </a:r>
          </a:p>
          <a:p>
            <a:pPr algn="r"/>
            <a:r>
              <a:rPr lang="en-US" sz="4000" dirty="0"/>
              <a:t>62-0422</a:t>
            </a:r>
          </a:p>
        </p:txBody>
      </p:sp>
    </p:spTree>
    <p:extLst>
      <p:ext uri="{BB962C8B-B14F-4D97-AF65-F5344CB8AC3E}">
        <p14:creationId xmlns:p14="http://schemas.microsoft.com/office/powerpoint/2010/main" val="1987559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11/23/2025</a:t>
            </a:r>
          </a:p>
        </p:txBody>
      </p:sp>
      <p:sp>
        <p:nvSpPr>
          <p:cNvPr id="5" name="Footer Placeholder 4"/>
          <p:cNvSpPr>
            <a:spLocks noGrp="1"/>
          </p:cNvSpPr>
          <p:nvPr>
            <p:ph type="ftr" sz="quarter" idx="11"/>
          </p:nvPr>
        </p:nvSpPr>
        <p:spPr/>
        <p:txBody>
          <a:bodyPr/>
          <a:lstStyle/>
          <a:p>
            <a:r>
              <a:rPr lang="en-US"/>
              <a:t>The Better Knowledge 4 The Open Book</a:t>
            </a:r>
          </a:p>
        </p:txBody>
      </p:sp>
      <p:sp>
        <p:nvSpPr>
          <p:cNvPr id="6" name="Slide Number Placeholder 5"/>
          <p:cNvSpPr>
            <a:spLocks noGrp="1"/>
          </p:cNvSpPr>
          <p:nvPr>
            <p:ph type="sldNum" sz="quarter" idx="12"/>
          </p:nvPr>
        </p:nvSpPr>
        <p:spPr/>
        <p:txBody>
          <a:bodyPr/>
          <a:lstStyle/>
          <a:p>
            <a:fld id="{2259C21E-1789-4DE4-A292-CBB5A0C2C9F9}" type="slidenum">
              <a:rPr lang="en-US" smtClean="0"/>
              <a:t>47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2" y="15875"/>
            <a:ext cx="3860800" cy="2597554"/>
          </a:xfrm>
          <a:prstGeom prst="rect">
            <a:avLst/>
          </a:prstGeom>
          <a:ln>
            <a:noFill/>
          </a:ln>
          <a:effectLst>
            <a:softEdge rad="112500"/>
          </a:effectLst>
        </p:spPr>
      </p:pic>
      <p:sp>
        <p:nvSpPr>
          <p:cNvPr id="2" name="Rectangle 1"/>
          <p:cNvSpPr/>
          <p:nvPr/>
        </p:nvSpPr>
        <p:spPr>
          <a:xfrm>
            <a:off x="3048000" y="4019"/>
            <a:ext cx="8991600" cy="6524863"/>
          </a:xfrm>
          <a:prstGeom prst="rect">
            <a:avLst/>
          </a:prstGeom>
        </p:spPr>
        <p:txBody>
          <a:bodyPr wrap="square">
            <a:spAutoFit/>
          </a:bodyPr>
          <a:lstStyle/>
          <a:p>
            <a:r>
              <a:rPr lang="en-US" sz="5400" b="1" dirty="0"/>
              <a:t>COD </a:t>
            </a:r>
          </a:p>
          <a:p>
            <a:r>
              <a:rPr lang="en-US" sz="4000" dirty="0"/>
              <a:t>	     </a:t>
            </a:r>
            <a:r>
              <a:rPr lang="en-US" sz="3600" dirty="0"/>
              <a:t>273  I thought of that, God has helped me and let me know great men, let me go around the world. And people from around the world calling to come pray for them, sick people... And now, the businessmen prosper by the people that I bring into the city… </a:t>
            </a:r>
            <a:r>
              <a:rPr lang="en-US" sz="3600" dirty="0">
                <a:solidFill>
                  <a:srgbClr val="FFFF00"/>
                </a:solidFill>
              </a:rPr>
              <a:t>And now, by the help of God, I believe that I'm directing the Bride of Jesus Christ. </a:t>
            </a:r>
            <a:r>
              <a:rPr lang="en-US" sz="3600" i="1" dirty="0"/>
              <a:t> "Amazing grace, how sweet the sound!”                               								</a:t>
            </a:r>
            <a:r>
              <a:rPr lang="en-US" sz="2800" dirty="0"/>
              <a:t>64-0823</a:t>
            </a:r>
          </a:p>
        </p:txBody>
      </p:sp>
    </p:spTree>
    <p:extLst>
      <p:ext uri="{BB962C8B-B14F-4D97-AF65-F5344CB8AC3E}">
        <p14:creationId xmlns:p14="http://schemas.microsoft.com/office/powerpoint/2010/main" val="3661660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2A970-4003-8D7C-49EC-B2CA07130AFA}"/>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F3BF146B-F0C1-4AAB-CD17-A75D355A0857}"/>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DB05546B-6996-26E5-6B63-B9FC4AC12A9C}"/>
              </a:ext>
            </a:extLst>
          </p:cNvPr>
          <p:cNvSpPr>
            <a:spLocks noGrp="1"/>
          </p:cNvSpPr>
          <p:nvPr>
            <p:ph type="sldNum" sz="quarter" idx="12"/>
          </p:nvPr>
        </p:nvSpPr>
        <p:spPr/>
        <p:txBody>
          <a:bodyPr/>
          <a:lstStyle/>
          <a:p>
            <a:fld id="{AC4DAC86-D943-45DC-86D6-56CCD16C63DC}" type="slidenum">
              <a:rPr lang="en-US" smtClean="0"/>
              <a:pPr/>
              <a:t>48</a:t>
            </a:fld>
            <a:endParaRPr lang="en-US"/>
          </a:p>
        </p:txBody>
      </p:sp>
      <p:sp>
        <p:nvSpPr>
          <p:cNvPr id="6" name="TextBox 5">
            <a:extLst>
              <a:ext uri="{FF2B5EF4-FFF2-40B4-BE49-F238E27FC236}">
                <a16:creationId xmlns:a16="http://schemas.microsoft.com/office/drawing/2014/main" id="{74C8CDE0-33A3-C0AA-CE7F-AC5FCDBF2014}"/>
              </a:ext>
            </a:extLst>
          </p:cNvPr>
          <p:cNvSpPr txBox="1"/>
          <p:nvPr/>
        </p:nvSpPr>
        <p:spPr>
          <a:xfrm>
            <a:off x="152400" y="136524"/>
            <a:ext cx="11811000" cy="5755422"/>
          </a:xfrm>
          <a:prstGeom prst="rect">
            <a:avLst/>
          </a:prstGeom>
          <a:noFill/>
        </p:spPr>
        <p:txBody>
          <a:bodyPr wrap="square">
            <a:spAutoFit/>
          </a:bodyPr>
          <a:lstStyle/>
          <a:p>
            <a:r>
              <a:rPr lang="en-US" sz="4400" b="1" dirty="0"/>
              <a:t>I CORINTHIANS 2:1-5</a:t>
            </a:r>
          </a:p>
          <a:p>
            <a:r>
              <a:rPr lang="en-US" sz="3600" i="1" dirty="0"/>
              <a:t>	And I, brethren, when I came to you, came not with excellency of speech or of wisdom, declaring unto you the testimony of God. 2 For I determined not to know any thing among you, save Jesus Christ, and him crucified. 3 And I was with you in weakness, and in fear, and in much trembling. </a:t>
            </a:r>
          </a:p>
          <a:p>
            <a:r>
              <a:rPr lang="en-US" sz="3600" i="1" dirty="0"/>
              <a:t>	4  And my speech and my preaching was not with enticing words of man's wisdom, but in demonstration of the Spirit and of power: 5 </a:t>
            </a:r>
            <a:r>
              <a:rPr lang="en-US" sz="3600" b="1" i="1" dirty="0"/>
              <a:t>That your faith should not stand in the wisdom of men, but in the power of God</a:t>
            </a:r>
            <a:r>
              <a:rPr lang="en-US" sz="3600" i="1" dirty="0"/>
              <a:t>. </a:t>
            </a:r>
          </a:p>
        </p:txBody>
      </p:sp>
    </p:spTree>
    <p:extLst>
      <p:ext uri="{BB962C8B-B14F-4D97-AF65-F5344CB8AC3E}">
        <p14:creationId xmlns:p14="http://schemas.microsoft.com/office/powerpoint/2010/main" val="3715569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49</a:t>
            </a:fld>
            <a:endParaRPr lang="en-US"/>
          </a:p>
        </p:txBody>
      </p:sp>
      <p:sp>
        <p:nvSpPr>
          <p:cNvPr id="5" name="Rectangle 4"/>
          <p:cNvSpPr/>
          <p:nvPr/>
        </p:nvSpPr>
        <p:spPr>
          <a:xfrm>
            <a:off x="228600" y="148715"/>
            <a:ext cx="11811000" cy="5755422"/>
          </a:xfrm>
          <a:prstGeom prst="rect">
            <a:avLst/>
          </a:prstGeom>
        </p:spPr>
        <p:txBody>
          <a:bodyPr wrap="square">
            <a:spAutoFit/>
          </a:bodyPr>
          <a:lstStyle/>
          <a:p>
            <a:r>
              <a:rPr lang="en-US" sz="4400" b="1" dirty="0"/>
              <a:t>GABRIEL'S.INSTRUCTIONS.TO.DANIEL</a:t>
            </a:r>
          </a:p>
          <a:p>
            <a:r>
              <a:rPr lang="en-US" sz="3600" dirty="0"/>
              <a:t>	32  This has been a week of tremendous study… been reading Dr. Larkin's book, Dr. Smith's book, Scofield's notes, different commentaries from men everywhere, yet I cannot put theirs together to make it come out right... </a:t>
            </a:r>
          </a:p>
          <a:p>
            <a:r>
              <a:rPr lang="en-US" sz="3600" dirty="0"/>
              <a:t>	Been visiting the library in Kentucky on some of the ancient astronomy of calendars, times, and picking up all the ancient books that I can, what little I can do, and having my trust solemnly in Jesus Christ to reveal it to me, because I do not want it to say</a:t>
            </a:r>
            <a:r>
              <a:rPr lang="en-US" sz="3600" i="1" dirty="0"/>
              <a:t>, "I know this, and I know that."</a:t>
            </a:r>
            <a:endParaRPr lang="en-US" sz="3600" dirty="0"/>
          </a:p>
        </p:txBody>
      </p:sp>
    </p:spTree>
    <p:extLst>
      <p:ext uri="{BB962C8B-B14F-4D97-AF65-F5344CB8AC3E}">
        <p14:creationId xmlns:p14="http://schemas.microsoft.com/office/powerpoint/2010/main" val="3534774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2" y="-41466"/>
            <a:ext cx="11963400" cy="1252728"/>
          </a:xfrm>
        </p:spPr>
        <p:txBody>
          <a:bodyPr>
            <a:normAutofit/>
          </a:bodyPr>
          <a:lstStyle/>
          <a:p>
            <a:pPr algn="ctr" eaLnBrk="1" fontAlgn="auto" hangingPunct="1">
              <a:spcAft>
                <a:spcPts val="0"/>
              </a:spcAft>
              <a:defRPr/>
            </a:pPr>
            <a:r>
              <a:rPr lang="en-US" sz="6000" dirty="0"/>
              <a:t>The Time Is At Hand!</a:t>
            </a:r>
          </a:p>
        </p:txBody>
      </p:sp>
      <p:sp>
        <p:nvSpPr>
          <p:cNvPr id="3" name="Text Placeholder 2"/>
          <p:cNvSpPr>
            <a:spLocks noGrp="1"/>
          </p:cNvSpPr>
          <p:nvPr>
            <p:ph type="body" idx="1"/>
          </p:nvPr>
        </p:nvSpPr>
        <p:spPr>
          <a:xfrm>
            <a:off x="190500" y="1662114"/>
            <a:ext cx="11811000" cy="4876799"/>
          </a:xfrm>
          <a:solidFill>
            <a:schemeClr val="bg1">
              <a:lumMod val="95000"/>
              <a:lumOff val="5000"/>
            </a:schemeClr>
          </a:solidFill>
        </p:spPr>
        <p:txBody>
          <a:bodyPr>
            <a:normAutofit lnSpcReduction="10000"/>
          </a:bodyPr>
          <a:lstStyle/>
          <a:p>
            <a:r>
              <a:rPr lang="en-US" sz="4800" b="1" dirty="0">
                <a:solidFill>
                  <a:schemeClr val="tx1"/>
                </a:solidFill>
                <a:latin typeface="Candara" panose="020E0502030303020204" pitchFamily="34" charset="0"/>
              </a:rPr>
              <a:t>DANIEL 12:4</a:t>
            </a:r>
          </a:p>
          <a:p>
            <a:r>
              <a:rPr lang="en-US" sz="4000" i="1" dirty="0">
                <a:solidFill>
                  <a:schemeClr val="tx1"/>
                </a:solidFill>
                <a:latin typeface="Candara" panose="020E0502030303020204" pitchFamily="34" charset="0"/>
              </a:rPr>
              <a:t>	But thou, O Daniel, shut up the words, and seal the book, even to the </a:t>
            </a:r>
            <a:r>
              <a:rPr lang="en-US" sz="4000" i="1" spc="-150" dirty="0">
                <a:solidFill>
                  <a:schemeClr val="tx1"/>
                </a:solidFill>
                <a:latin typeface="Candara" panose="020E0502030303020204" pitchFamily="34" charset="0"/>
              </a:rPr>
              <a:t>time of the end: many shall run to and </a:t>
            </a:r>
            <a:r>
              <a:rPr lang="en-US" sz="4000" i="1" spc="-150" dirty="0" err="1">
                <a:solidFill>
                  <a:schemeClr val="tx1"/>
                </a:solidFill>
                <a:latin typeface="Candara" panose="020E0502030303020204" pitchFamily="34" charset="0"/>
              </a:rPr>
              <a:t>fro</a:t>
            </a:r>
            <a:r>
              <a:rPr lang="en-US" sz="4000" i="1" spc="-150" dirty="0">
                <a:solidFill>
                  <a:schemeClr val="tx1"/>
                </a:solidFill>
                <a:latin typeface="Candara" panose="020E0502030303020204" pitchFamily="34" charset="0"/>
              </a:rPr>
              <a:t>, and knowledge shall be increased.</a:t>
            </a:r>
          </a:p>
          <a:p>
            <a:r>
              <a:rPr lang="en-US" sz="4400" b="1" dirty="0">
                <a:solidFill>
                  <a:schemeClr val="tx1"/>
                </a:solidFill>
                <a:latin typeface="Candara" panose="020E0502030303020204" pitchFamily="34" charset="0"/>
              </a:rPr>
              <a:t>REVELATION 22:10 </a:t>
            </a:r>
          </a:p>
          <a:p>
            <a:r>
              <a:rPr lang="en-US" sz="4000" i="1" dirty="0">
                <a:solidFill>
                  <a:schemeClr val="tx1"/>
                </a:solidFill>
                <a:latin typeface="Candara" panose="020E0502030303020204" pitchFamily="34" charset="0"/>
              </a:rPr>
              <a:t>	And he saith unto me, Seal not the sayings of the prophecy of this book: for the time is at hand.</a:t>
            </a:r>
          </a:p>
          <a:p>
            <a:pPr algn="ctr" eaLnBrk="1" hangingPunct="1"/>
            <a:endParaRPr lang="en-US" sz="4000" dirty="0"/>
          </a:p>
        </p:txBody>
      </p:sp>
      <p:sp>
        <p:nvSpPr>
          <p:cNvPr id="5" name="Slide Number Placeholder 4"/>
          <p:cNvSpPr>
            <a:spLocks noGrp="1"/>
          </p:cNvSpPr>
          <p:nvPr>
            <p:ph type="sldNum" sz="quarter" idx="12"/>
          </p:nvPr>
        </p:nvSpPr>
        <p:spPr/>
        <p:txBody>
          <a:bodyPr/>
          <a:lstStyle/>
          <a:p>
            <a:pPr>
              <a:defRPr/>
            </a:pPr>
            <a:fld id="{9310FAB5-40B8-42C9-A42E-30476D21490C}" type="slidenum">
              <a:rPr lang="en-US" smtClean="0"/>
              <a:pPr>
                <a:defRPr/>
              </a:pPr>
              <a:t>5</a:t>
            </a:fld>
            <a:endParaRPr lang="en-US"/>
          </a:p>
        </p:txBody>
      </p:sp>
      <p:sp>
        <p:nvSpPr>
          <p:cNvPr id="4" name="Date Placeholder 3">
            <a:extLst>
              <a:ext uri="{FF2B5EF4-FFF2-40B4-BE49-F238E27FC236}">
                <a16:creationId xmlns:a16="http://schemas.microsoft.com/office/drawing/2014/main" id="{C4086A60-C3AF-4D5B-8E93-F344F8DA5484}"/>
              </a:ext>
            </a:extLst>
          </p:cNvPr>
          <p:cNvSpPr>
            <a:spLocks noGrp="1"/>
          </p:cNvSpPr>
          <p:nvPr>
            <p:ph type="dt" sz="half" idx="10"/>
          </p:nvPr>
        </p:nvSpPr>
        <p:spPr/>
        <p:txBody>
          <a:bodyPr/>
          <a:lstStyle/>
          <a:p>
            <a:pPr>
              <a:defRPr/>
            </a:pPr>
            <a:r>
              <a:rPr lang="en-US"/>
              <a:t>11/23/2025</a:t>
            </a:r>
          </a:p>
        </p:txBody>
      </p:sp>
      <p:sp>
        <p:nvSpPr>
          <p:cNvPr id="6" name="Footer Placeholder 5">
            <a:extLst>
              <a:ext uri="{FF2B5EF4-FFF2-40B4-BE49-F238E27FC236}">
                <a16:creationId xmlns:a16="http://schemas.microsoft.com/office/drawing/2014/main" id="{EDC0AC97-40AE-4B71-925F-75061A710EFA}"/>
              </a:ext>
            </a:extLst>
          </p:cNvPr>
          <p:cNvSpPr>
            <a:spLocks noGrp="1"/>
          </p:cNvSpPr>
          <p:nvPr>
            <p:ph type="ftr" sz="quarter" idx="11"/>
          </p:nvPr>
        </p:nvSpPr>
        <p:spPr/>
        <p:txBody>
          <a:bodyPr/>
          <a:lstStyle/>
          <a:p>
            <a:pPr>
              <a:defRPr/>
            </a:pPr>
            <a:r>
              <a:rPr lang="en-US"/>
              <a:t>The Better Knowledge 4 The Open Book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50</a:t>
            </a:fld>
            <a:endParaRPr lang="en-US"/>
          </a:p>
        </p:txBody>
      </p:sp>
      <p:sp>
        <p:nvSpPr>
          <p:cNvPr id="5" name="Rectangle 4"/>
          <p:cNvSpPr/>
          <p:nvPr/>
        </p:nvSpPr>
        <p:spPr>
          <a:xfrm>
            <a:off x="152400" y="82311"/>
            <a:ext cx="11887200" cy="6740307"/>
          </a:xfrm>
          <a:prstGeom prst="rect">
            <a:avLst/>
          </a:prstGeom>
        </p:spPr>
        <p:txBody>
          <a:bodyPr wrap="square">
            <a:spAutoFit/>
          </a:bodyPr>
          <a:lstStyle/>
          <a:p>
            <a:r>
              <a:rPr lang="en-US" sz="3600" dirty="0"/>
              <a:t>	He knows my heart; He's listening at me. But I want it that I might enlighten His people. Therefore, I believe He will give it to me. I do not know as yet, but I'm trusting Him for next Sunday, 'cause that'll be the tremendous part to know and place those seventy weeks…</a:t>
            </a:r>
          </a:p>
          <a:p>
            <a:r>
              <a:rPr lang="en-US" sz="3600" dirty="0"/>
              <a:t>	35 And that's why I'm asking God to let me know what these seventy of weeks mean, because I know it's the exact calendar for the age we're living in, therefore I want to know it, not for myself, 'course I want to know it. I want to know, because I want to know where we're living and what time we're living in. </a:t>
            </a:r>
          </a:p>
          <a:p>
            <a:pPr algn="r"/>
            <a:r>
              <a:rPr lang="en-US" sz="3600" dirty="0"/>
              <a:t>	61-0730</a:t>
            </a:r>
          </a:p>
        </p:txBody>
      </p:sp>
    </p:spTree>
    <p:extLst>
      <p:ext uri="{BB962C8B-B14F-4D97-AF65-F5344CB8AC3E}">
        <p14:creationId xmlns:p14="http://schemas.microsoft.com/office/powerpoint/2010/main" val="3504634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656" y="-76200"/>
            <a:ext cx="11955944" cy="6957695"/>
          </a:xfrm>
          <a:prstGeom prst="rect">
            <a:avLst/>
          </a:prstGeom>
        </p:spPr>
      </p:pic>
      <p:sp>
        <p:nvSpPr>
          <p:cNvPr id="3" name="Date Placeholder 2"/>
          <p:cNvSpPr>
            <a:spLocks noGrp="1"/>
          </p:cNvSpPr>
          <p:nvPr>
            <p:ph type="dt" sz="half" idx="10"/>
          </p:nvPr>
        </p:nvSpPr>
        <p:spPr/>
        <p:txBody>
          <a:bodyPr/>
          <a:lstStyle/>
          <a:p>
            <a:r>
              <a:rPr lang="en-US"/>
              <a:t>11/23/2025</a:t>
            </a:r>
          </a:p>
        </p:txBody>
      </p:sp>
      <p:sp>
        <p:nvSpPr>
          <p:cNvPr id="4" name="Footer Placeholder 3"/>
          <p:cNvSpPr>
            <a:spLocks noGrp="1"/>
          </p:cNvSpPr>
          <p:nvPr>
            <p:ph type="ftr" sz="quarter" idx="11"/>
          </p:nvPr>
        </p:nvSpPr>
        <p:spPr/>
        <p:txBody>
          <a:bodyPr/>
          <a:lstStyle/>
          <a:p>
            <a:r>
              <a:rPr lang="en-US"/>
              <a:t>The Better Knowledge 4 The Open Book</a:t>
            </a:r>
          </a:p>
        </p:txBody>
      </p:sp>
      <p:sp>
        <p:nvSpPr>
          <p:cNvPr id="5" name="Slide Number Placeholder 4"/>
          <p:cNvSpPr>
            <a:spLocks noGrp="1"/>
          </p:cNvSpPr>
          <p:nvPr>
            <p:ph type="sldNum" sz="quarter" idx="12"/>
          </p:nvPr>
        </p:nvSpPr>
        <p:spPr/>
        <p:txBody>
          <a:bodyPr/>
          <a:lstStyle/>
          <a:p>
            <a:fld id="{2259C21E-1789-4DE4-A292-CBB5A0C2C9F9}" type="slidenum">
              <a:rPr lang="en-US" smtClean="0"/>
              <a:t>51</a:t>
            </a:fld>
            <a:endParaRPr lang="en-US"/>
          </a:p>
        </p:txBody>
      </p:sp>
    </p:spTree>
    <p:extLst>
      <p:ext uri="{BB962C8B-B14F-4D97-AF65-F5344CB8AC3E}">
        <p14:creationId xmlns:p14="http://schemas.microsoft.com/office/powerpoint/2010/main" val="3391348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52</a:t>
            </a:fld>
            <a:endParaRPr lang="en-US"/>
          </a:p>
        </p:txBody>
      </p:sp>
      <p:sp>
        <p:nvSpPr>
          <p:cNvPr id="5" name="Rectangle 4"/>
          <p:cNvSpPr/>
          <p:nvPr/>
        </p:nvSpPr>
        <p:spPr>
          <a:xfrm>
            <a:off x="152400" y="35278"/>
            <a:ext cx="11811000" cy="6309420"/>
          </a:xfrm>
          <a:prstGeom prst="rect">
            <a:avLst/>
          </a:prstGeom>
        </p:spPr>
        <p:txBody>
          <a:bodyPr wrap="square">
            <a:spAutoFit/>
          </a:bodyPr>
          <a:lstStyle/>
          <a:p>
            <a:r>
              <a:rPr lang="en-US" sz="4400" b="1" dirty="0"/>
              <a:t>THE.ODDBALL</a:t>
            </a:r>
          </a:p>
          <a:p>
            <a:r>
              <a:rPr lang="en-US" sz="3600" dirty="0"/>
              <a:t>	64  Satan, he has some bolts and nuts of the kingdoms of this world. Pharaoh was just as much nut to Moses, as Moses was to Pharaoh. Noah, by being a nut for God, pulled the church to the promised land. Depends on which way you're threaded. Moses pulled the church from Egypt, to God's promised land.</a:t>
            </a:r>
          </a:p>
          <a:p>
            <a:r>
              <a:rPr lang="en-US" sz="3600" dirty="0"/>
              <a:t>	65 Now, be careful, 'cause these nuts and bolts look a whole lot a like. Just watch the thread. Matt. 24:24, </a:t>
            </a:r>
            <a:r>
              <a:rPr lang="en-US" sz="3600" i="1" dirty="0"/>
              <a:t>"It would almost deceive the very Elected.” T</a:t>
            </a:r>
            <a:r>
              <a:rPr lang="en-US" sz="3600" dirty="0"/>
              <a:t>he American and the whole world denomination needs a nut.		64-0614</a:t>
            </a:r>
          </a:p>
        </p:txBody>
      </p:sp>
    </p:spTree>
    <p:extLst>
      <p:ext uri="{BB962C8B-B14F-4D97-AF65-F5344CB8AC3E}">
        <p14:creationId xmlns:p14="http://schemas.microsoft.com/office/powerpoint/2010/main" val="494684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81200" y="6476999"/>
            <a:ext cx="2133600" cy="274320"/>
          </a:xfrm>
          <a:prstGeom prst="rect">
            <a:avLst/>
          </a:prstGeom>
        </p:spPr>
        <p:txBody>
          <a:bodyPr vert="horz" lIns="109728" t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11/23/2025</a:t>
            </a:r>
          </a:p>
        </p:txBody>
      </p:sp>
      <p:sp>
        <p:nvSpPr>
          <p:cNvPr id="3" name="Footer Placeholder 2"/>
          <p:cNvSpPr>
            <a:spLocks noGrp="1"/>
          </p:cNvSpPr>
          <p:nvPr>
            <p:ph type="ftr" sz="quarter" idx="11"/>
          </p:nvPr>
        </p:nvSpPr>
        <p:spPr>
          <a:xfrm>
            <a:off x="4164597" y="6476999"/>
            <a:ext cx="5507719" cy="274320"/>
          </a:xfrm>
          <a:prstGeom prst="rect">
            <a:avLst/>
          </a:prstGeom>
        </p:spPr>
        <p:txBody>
          <a:bodyPr vert="horz" lIns="45720" t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Better Knowledge 4 The Open Book</a:t>
            </a:r>
          </a:p>
        </p:txBody>
      </p:sp>
      <p:sp>
        <p:nvSpPr>
          <p:cNvPr id="4" name="Slide Number Placeholder 3"/>
          <p:cNvSpPr>
            <a:spLocks noGrp="1"/>
          </p:cNvSpPr>
          <p:nvPr>
            <p:ph type="sldNum" sz="quarter" idx="12"/>
          </p:nvPr>
        </p:nvSpPr>
        <p:spPr>
          <a:xfrm>
            <a:off x="9728396" y="6476999"/>
            <a:ext cx="733864" cy="274320"/>
          </a:xfrm>
          <a:prstGeom prst="rect">
            <a:avLst/>
          </a:prstGeom>
        </p:spPr>
        <p:txBody>
          <a:bodyPr vert="horz" lIns="91440" tIns="45720" rIns="91440" bIns="0" rtlCol="0" anchor="b"/>
          <a:lstStyle>
            <a:defPPr>
              <a:defRPr lang="en-US"/>
            </a:defPPr>
            <a:lvl1pPr marL="0" algn="r"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C8332B-87E8-446D-85CB-BD69260F706A}" type="slidenum">
              <a:rPr lang="en-US" smtClean="0"/>
              <a:pPr/>
              <a:t>53</a:t>
            </a:fld>
            <a:endParaRPr lang="en-US"/>
          </a:p>
        </p:txBody>
      </p:sp>
      <p:sp>
        <p:nvSpPr>
          <p:cNvPr id="5" name="Rectangle 4"/>
          <p:cNvSpPr/>
          <p:nvPr/>
        </p:nvSpPr>
        <p:spPr>
          <a:xfrm>
            <a:off x="152400" y="58519"/>
            <a:ext cx="11811000" cy="6309420"/>
          </a:xfrm>
          <a:prstGeom prst="rect">
            <a:avLst/>
          </a:prstGeom>
        </p:spPr>
        <p:txBody>
          <a:bodyPr wrap="square">
            <a:spAutoFit/>
          </a:bodyPr>
          <a:lstStyle/>
          <a:p>
            <a:r>
              <a:rPr lang="en-US" sz="4800" b="1" dirty="0"/>
              <a:t>IS.THIS.THE.SIGN.OF.THE.END.SIR</a:t>
            </a:r>
          </a:p>
          <a:p>
            <a:r>
              <a:rPr lang="en-US" sz="4000" dirty="0"/>
              <a:t>	53-2 Every one of you, cleanse your heart. Lay aside every weight.</a:t>
            </a:r>
            <a:r>
              <a:rPr lang="en-US" sz="4000" b="1" dirty="0"/>
              <a:t> Don't let nothing bother you. Don't be scared. There's nothing to be scared about. 	</a:t>
            </a:r>
            <a:r>
              <a:rPr lang="en-US" sz="4000" dirty="0"/>
              <a:t>If Jesus is coming, it's a moment the whole world has groaned and cried for. If it's breaking forth now, it'll be wonderful. If it's coming time that the revelation of the seven thunders will be revealed to the church, how to go, I don't know. 		62-1230</a:t>
            </a:r>
          </a:p>
          <a:p>
            <a:r>
              <a:rPr lang="en-US" sz="3600" dirty="0"/>
              <a:t>	</a:t>
            </a:r>
          </a:p>
        </p:txBody>
      </p:sp>
    </p:spTree>
    <p:extLst>
      <p:ext uri="{BB962C8B-B14F-4D97-AF65-F5344CB8AC3E}">
        <p14:creationId xmlns:p14="http://schemas.microsoft.com/office/powerpoint/2010/main" val="4146592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B0B97-8BF1-444C-859B-72FFCB62D3FB}"/>
              </a:ext>
            </a:extLst>
          </p:cNvPr>
          <p:cNvSpPr>
            <a:spLocks noGrp="1"/>
          </p:cNvSpPr>
          <p:nvPr>
            <p:ph type="dt" sz="half" idx="10"/>
          </p:nvPr>
        </p:nvSpPr>
        <p:spPr/>
        <p:txBody>
          <a:bodyPr/>
          <a:lstStyle/>
          <a:p>
            <a:r>
              <a:rPr lang="en-US">
                <a:solidFill>
                  <a:schemeClr val="tx1"/>
                </a:solidFill>
              </a:rPr>
              <a:t>11/23/2025</a:t>
            </a:r>
          </a:p>
        </p:txBody>
      </p:sp>
      <p:sp>
        <p:nvSpPr>
          <p:cNvPr id="3" name="Footer Placeholder 2">
            <a:extLst>
              <a:ext uri="{FF2B5EF4-FFF2-40B4-BE49-F238E27FC236}">
                <a16:creationId xmlns:a16="http://schemas.microsoft.com/office/drawing/2014/main" id="{CC57CBC7-8140-47E4-B676-B6A5337E010D}"/>
              </a:ext>
            </a:extLst>
          </p:cNvPr>
          <p:cNvSpPr>
            <a:spLocks noGrp="1"/>
          </p:cNvSpPr>
          <p:nvPr>
            <p:ph type="ftr" sz="quarter" idx="11"/>
          </p:nvPr>
        </p:nvSpPr>
        <p:spPr/>
        <p:txBody>
          <a:bodyPr/>
          <a:lstStyle/>
          <a:p>
            <a:r>
              <a:rPr lang="en-US">
                <a:solidFill>
                  <a:schemeClr val="tx1"/>
                </a:solidFill>
              </a:rPr>
              <a:t>The Better Knowledge 4 The Open Book</a:t>
            </a:r>
          </a:p>
        </p:txBody>
      </p:sp>
      <p:sp>
        <p:nvSpPr>
          <p:cNvPr id="4" name="Slide Number Placeholder 3">
            <a:extLst>
              <a:ext uri="{FF2B5EF4-FFF2-40B4-BE49-F238E27FC236}">
                <a16:creationId xmlns:a16="http://schemas.microsoft.com/office/drawing/2014/main" id="{2D1008C4-28D6-4028-AEBD-66446599F9A9}"/>
              </a:ext>
            </a:extLst>
          </p:cNvPr>
          <p:cNvSpPr>
            <a:spLocks noGrp="1"/>
          </p:cNvSpPr>
          <p:nvPr>
            <p:ph type="sldNum" sz="quarter" idx="12"/>
          </p:nvPr>
        </p:nvSpPr>
        <p:spPr/>
        <p:txBody>
          <a:bodyPr/>
          <a:lstStyle/>
          <a:p>
            <a:fld id="{6DDF798B-8D98-4D23-B898-2376126322C7}" type="slidenum">
              <a:rPr lang="en-US" smtClean="0">
                <a:solidFill>
                  <a:schemeClr val="tx1"/>
                </a:solidFill>
              </a:rPr>
              <a:t>54</a:t>
            </a:fld>
            <a:endParaRPr lang="en-US">
              <a:solidFill>
                <a:schemeClr val="tx1"/>
              </a:solidFill>
            </a:endParaRPr>
          </a:p>
        </p:txBody>
      </p:sp>
      <p:sp>
        <p:nvSpPr>
          <p:cNvPr id="6" name="Rectangle 5">
            <a:extLst>
              <a:ext uri="{FF2B5EF4-FFF2-40B4-BE49-F238E27FC236}">
                <a16:creationId xmlns:a16="http://schemas.microsoft.com/office/drawing/2014/main" id="{FA1A9DB8-115A-47A1-AFEE-93C5A87604CF}"/>
              </a:ext>
            </a:extLst>
          </p:cNvPr>
          <p:cNvSpPr/>
          <p:nvPr/>
        </p:nvSpPr>
        <p:spPr>
          <a:xfrm>
            <a:off x="1881746" y="1070494"/>
            <a:ext cx="8428508" cy="2277547"/>
          </a:xfrm>
          <a:prstGeom prst="rect">
            <a:avLst/>
          </a:prstGeom>
        </p:spPr>
        <p:txBody>
          <a:bodyPr wrap="square">
            <a:spAutoFit/>
          </a:bodyPr>
          <a:lstStyle/>
          <a:p>
            <a:r>
              <a:rPr lang="en-US" sz="8800" dirty="0"/>
              <a:t>Parent</a:t>
            </a:r>
          </a:p>
          <a:p>
            <a:endParaRPr lang="en-US" sz="5400" dirty="0"/>
          </a:p>
        </p:txBody>
      </p:sp>
      <p:sp>
        <p:nvSpPr>
          <p:cNvPr id="8" name="Rectangle 7">
            <a:extLst>
              <a:ext uri="{FF2B5EF4-FFF2-40B4-BE49-F238E27FC236}">
                <a16:creationId xmlns:a16="http://schemas.microsoft.com/office/drawing/2014/main" id="{892842D7-E124-4706-9AE2-4BB888C81BEB}"/>
              </a:ext>
            </a:extLst>
          </p:cNvPr>
          <p:cNvSpPr/>
          <p:nvPr/>
        </p:nvSpPr>
        <p:spPr>
          <a:xfrm>
            <a:off x="7981949" y="1524000"/>
            <a:ext cx="2228851" cy="923330"/>
          </a:xfrm>
          <a:prstGeom prst="rect">
            <a:avLst/>
          </a:prstGeom>
        </p:spPr>
        <p:txBody>
          <a:bodyPr wrap="square">
            <a:spAutoFit/>
          </a:bodyPr>
          <a:lstStyle/>
          <a:p>
            <a:r>
              <a:rPr lang="he-IL" sz="5400" dirty="0"/>
              <a:t>מורה</a:t>
            </a:r>
            <a:endParaRPr lang="en-US" sz="5400" dirty="0"/>
          </a:p>
        </p:txBody>
      </p:sp>
      <p:sp>
        <p:nvSpPr>
          <p:cNvPr id="10" name="Rectangle 9">
            <a:extLst>
              <a:ext uri="{FF2B5EF4-FFF2-40B4-BE49-F238E27FC236}">
                <a16:creationId xmlns:a16="http://schemas.microsoft.com/office/drawing/2014/main" id="{42CDB8E0-7E9B-49F7-9721-6BAF43DFE72F}"/>
              </a:ext>
            </a:extLst>
          </p:cNvPr>
          <p:cNvSpPr/>
          <p:nvPr/>
        </p:nvSpPr>
        <p:spPr>
          <a:xfrm>
            <a:off x="2032000" y="2868410"/>
            <a:ext cx="9855200" cy="2769989"/>
          </a:xfrm>
          <a:prstGeom prst="rect">
            <a:avLst/>
          </a:prstGeom>
        </p:spPr>
        <p:txBody>
          <a:bodyPr wrap="square">
            <a:spAutoFit/>
          </a:bodyPr>
          <a:lstStyle/>
          <a:p>
            <a:r>
              <a:rPr lang="en-US" sz="5400" b="1" dirty="0" err="1"/>
              <a:t>Yoreh</a:t>
            </a:r>
            <a:r>
              <a:rPr lang="en-US" sz="5400" b="1" dirty="0"/>
              <a:t>  </a:t>
            </a:r>
          </a:p>
          <a:p>
            <a:r>
              <a:rPr lang="en-US" sz="4000" dirty="0"/>
              <a:t>Rain is so special in Israel. This word refers to the annual debut of gentle rain on young seedlings, something noteworthy. </a:t>
            </a:r>
          </a:p>
        </p:txBody>
      </p:sp>
      <p:sp>
        <p:nvSpPr>
          <p:cNvPr id="13" name="TextBox 12">
            <a:extLst>
              <a:ext uri="{FF2B5EF4-FFF2-40B4-BE49-F238E27FC236}">
                <a16:creationId xmlns:a16="http://schemas.microsoft.com/office/drawing/2014/main" id="{9BB88B18-70B8-415B-A473-01D8322BB5CB}"/>
              </a:ext>
            </a:extLst>
          </p:cNvPr>
          <p:cNvSpPr txBox="1"/>
          <p:nvPr/>
        </p:nvSpPr>
        <p:spPr>
          <a:xfrm>
            <a:off x="5486400" y="1485992"/>
            <a:ext cx="3893994" cy="923330"/>
          </a:xfrm>
          <a:prstGeom prst="rect">
            <a:avLst/>
          </a:prstGeom>
          <a:noFill/>
        </p:spPr>
        <p:txBody>
          <a:bodyPr wrap="square" rtlCol="0">
            <a:spAutoFit/>
          </a:bodyPr>
          <a:lstStyle/>
          <a:p>
            <a:r>
              <a:rPr lang="en-US" sz="5400" dirty="0" err="1"/>
              <a:t>YoReH</a:t>
            </a:r>
            <a:endParaRPr lang="en-US" sz="5400" dirty="0"/>
          </a:p>
        </p:txBody>
      </p:sp>
    </p:spTree>
    <p:extLst>
      <p:ext uri="{BB962C8B-B14F-4D97-AF65-F5344CB8AC3E}">
        <p14:creationId xmlns:p14="http://schemas.microsoft.com/office/powerpoint/2010/main" val="2331078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4FB1A-D408-9FD5-AA93-612D70B3AB30}"/>
              </a:ext>
            </a:extLst>
          </p:cNvPr>
          <p:cNvSpPr>
            <a:spLocks noGrp="1"/>
          </p:cNvSpPr>
          <p:nvPr>
            <p:ph type="dt" sz="half" idx="10"/>
          </p:nvPr>
        </p:nvSpPr>
        <p:spPr>
          <a:xfrm>
            <a:off x="7678736" y="5883275"/>
            <a:ext cx="4168942" cy="554800"/>
          </a:xfrm>
        </p:spPr>
        <p:txBody>
          <a:bodyPr/>
          <a:lstStyle/>
          <a:p>
            <a:r>
              <a:rPr lang="en-US"/>
              <a:t>11/23/2025</a:t>
            </a:r>
            <a:endParaRPr lang="en-US" dirty="0"/>
          </a:p>
        </p:txBody>
      </p:sp>
      <p:sp>
        <p:nvSpPr>
          <p:cNvPr id="3" name="Footer Placeholder 2">
            <a:extLst>
              <a:ext uri="{FF2B5EF4-FFF2-40B4-BE49-F238E27FC236}">
                <a16:creationId xmlns:a16="http://schemas.microsoft.com/office/drawing/2014/main" id="{3573DE58-DE0B-FA4F-FBCC-3CA4C6092DA4}"/>
              </a:ext>
            </a:extLst>
          </p:cNvPr>
          <p:cNvSpPr>
            <a:spLocks noGrp="1"/>
          </p:cNvSpPr>
          <p:nvPr>
            <p:ph type="ftr" sz="quarter" idx="11"/>
          </p:nvPr>
        </p:nvSpPr>
        <p:spPr>
          <a:xfrm>
            <a:off x="913795" y="5883275"/>
            <a:ext cx="10140999" cy="554800"/>
          </a:xfrm>
        </p:spPr>
        <p:txBody>
          <a:bodyPr/>
          <a:lstStyle/>
          <a:p>
            <a:r>
              <a:rPr lang="en-US"/>
              <a:t>The Better Knowledge 4 The Open Book</a:t>
            </a:r>
            <a:endParaRPr lang="en-US" dirty="0"/>
          </a:p>
        </p:txBody>
      </p:sp>
      <p:sp>
        <p:nvSpPr>
          <p:cNvPr id="4" name="Slide Number Placeholder 3">
            <a:extLst>
              <a:ext uri="{FF2B5EF4-FFF2-40B4-BE49-F238E27FC236}">
                <a16:creationId xmlns:a16="http://schemas.microsoft.com/office/drawing/2014/main" id="{C3D6E197-3B45-6E06-3151-94D07D02BD32}"/>
              </a:ext>
            </a:extLst>
          </p:cNvPr>
          <p:cNvSpPr>
            <a:spLocks noGrp="1"/>
          </p:cNvSpPr>
          <p:nvPr>
            <p:ph type="sldNum" sz="quarter" idx="12"/>
          </p:nvPr>
        </p:nvSpPr>
        <p:spPr>
          <a:xfrm>
            <a:off x="10514011" y="5883275"/>
            <a:ext cx="1145190" cy="554800"/>
          </a:xfrm>
        </p:spPr>
        <p:txBody>
          <a:bodyPr/>
          <a:lstStyle/>
          <a:p>
            <a:fld id="{DF28FB93-0A08-4E7D-8E63-9EFA29F1E093}" type="slidenum">
              <a:rPr lang="en-US" smtClean="0"/>
              <a:pPr/>
              <a:t>55</a:t>
            </a:fld>
            <a:endParaRPr lang="en-US" dirty="0"/>
          </a:p>
        </p:txBody>
      </p:sp>
      <p:sp>
        <p:nvSpPr>
          <p:cNvPr id="6" name="TextBox 5">
            <a:extLst>
              <a:ext uri="{FF2B5EF4-FFF2-40B4-BE49-F238E27FC236}">
                <a16:creationId xmlns:a16="http://schemas.microsoft.com/office/drawing/2014/main" id="{A697723E-900F-6ADA-5D75-DEB36D36FB53}"/>
              </a:ext>
            </a:extLst>
          </p:cNvPr>
          <p:cNvSpPr txBox="1"/>
          <p:nvPr/>
        </p:nvSpPr>
        <p:spPr>
          <a:xfrm>
            <a:off x="557784" y="440534"/>
            <a:ext cx="3849624" cy="1200329"/>
          </a:xfrm>
          <a:prstGeom prst="rect">
            <a:avLst/>
          </a:prstGeom>
          <a:noFill/>
        </p:spPr>
        <p:txBody>
          <a:bodyPr wrap="square" rtlCol="0">
            <a:spAutoFit/>
          </a:bodyPr>
          <a:lstStyle/>
          <a:p>
            <a:r>
              <a:rPr lang="en-US" sz="7200" b="1" dirty="0"/>
              <a:t>Present</a:t>
            </a:r>
          </a:p>
        </p:txBody>
      </p:sp>
      <p:sp>
        <p:nvSpPr>
          <p:cNvPr id="7" name="TextBox 6">
            <a:extLst>
              <a:ext uri="{FF2B5EF4-FFF2-40B4-BE49-F238E27FC236}">
                <a16:creationId xmlns:a16="http://schemas.microsoft.com/office/drawing/2014/main" id="{30D36D9E-B6C7-A7C9-B8B2-548B455125F4}"/>
              </a:ext>
            </a:extLst>
          </p:cNvPr>
          <p:cNvSpPr txBox="1"/>
          <p:nvPr/>
        </p:nvSpPr>
        <p:spPr>
          <a:xfrm>
            <a:off x="935736" y="3633533"/>
            <a:ext cx="2112264" cy="1069848"/>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ACBAED26-86B6-8664-0125-27939EC243F8}"/>
              </a:ext>
            </a:extLst>
          </p:cNvPr>
          <p:cNvSpPr txBox="1"/>
          <p:nvPr/>
        </p:nvSpPr>
        <p:spPr>
          <a:xfrm>
            <a:off x="935736" y="1746822"/>
            <a:ext cx="60960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rPr>
              <a:t>Husband</a:t>
            </a:r>
          </a:p>
        </p:txBody>
      </p:sp>
      <p:sp>
        <p:nvSpPr>
          <p:cNvPr id="18" name="TextBox 17">
            <a:extLst>
              <a:ext uri="{FF2B5EF4-FFF2-40B4-BE49-F238E27FC236}">
                <a16:creationId xmlns:a16="http://schemas.microsoft.com/office/drawing/2014/main" id="{2F85C976-1102-0A0B-7E77-CBF42FB79D45}"/>
              </a:ext>
            </a:extLst>
          </p:cNvPr>
          <p:cNvSpPr txBox="1"/>
          <p:nvPr/>
        </p:nvSpPr>
        <p:spPr>
          <a:xfrm>
            <a:off x="7354025" y="3003088"/>
            <a:ext cx="60960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Discipline</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2" name="TextBox 21">
            <a:extLst>
              <a:ext uri="{FF2B5EF4-FFF2-40B4-BE49-F238E27FC236}">
                <a16:creationId xmlns:a16="http://schemas.microsoft.com/office/drawing/2014/main" id="{E7B6772C-0FB9-5FFE-9876-7A9E9718548B}"/>
              </a:ext>
            </a:extLst>
          </p:cNvPr>
          <p:cNvSpPr txBox="1"/>
          <p:nvPr/>
        </p:nvSpPr>
        <p:spPr>
          <a:xfrm>
            <a:off x="7354025" y="4322879"/>
            <a:ext cx="609447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Counsel</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4" name="TextBox 23">
            <a:extLst>
              <a:ext uri="{FF2B5EF4-FFF2-40B4-BE49-F238E27FC236}">
                <a16:creationId xmlns:a16="http://schemas.microsoft.com/office/drawing/2014/main" id="{556EB41F-647C-3328-6FF1-AB50B7868DB3}"/>
              </a:ext>
            </a:extLst>
          </p:cNvPr>
          <p:cNvSpPr txBox="1"/>
          <p:nvPr/>
        </p:nvSpPr>
        <p:spPr>
          <a:xfrm>
            <a:off x="953324" y="4266808"/>
            <a:ext cx="672541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Provider</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6" name="TextBox 25">
            <a:extLst>
              <a:ext uri="{FF2B5EF4-FFF2-40B4-BE49-F238E27FC236}">
                <a16:creationId xmlns:a16="http://schemas.microsoft.com/office/drawing/2014/main" id="{73BA6C25-E030-7B07-3992-0FDBDCDBE77E}"/>
              </a:ext>
            </a:extLst>
          </p:cNvPr>
          <p:cNvSpPr txBox="1"/>
          <p:nvPr/>
        </p:nvSpPr>
        <p:spPr>
          <a:xfrm>
            <a:off x="953324" y="2974403"/>
            <a:ext cx="672541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Protector</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8" name="TextBox 27">
            <a:extLst>
              <a:ext uri="{FF2B5EF4-FFF2-40B4-BE49-F238E27FC236}">
                <a16:creationId xmlns:a16="http://schemas.microsoft.com/office/drawing/2014/main" id="{1CFFBBAB-D9A9-AF86-70F6-D1611297ED34}"/>
              </a:ext>
            </a:extLst>
          </p:cNvPr>
          <p:cNvSpPr txBox="1"/>
          <p:nvPr/>
        </p:nvSpPr>
        <p:spPr>
          <a:xfrm>
            <a:off x="6723089" y="456458"/>
            <a:ext cx="672541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200" b="1" dirty="0">
                <a:solidFill>
                  <a:prstClr val="white"/>
                </a:solidFill>
                <a:latin typeface="Candara" panose="020E0502030303020204"/>
              </a:rPr>
              <a:t>Future</a:t>
            </a:r>
            <a:endParaRPr kumimoji="0" lang="en-US" sz="7200" b="1"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30" name="TextBox 29">
            <a:extLst>
              <a:ext uri="{FF2B5EF4-FFF2-40B4-BE49-F238E27FC236}">
                <a16:creationId xmlns:a16="http://schemas.microsoft.com/office/drawing/2014/main" id="{3DC334EB-ADBF-CD9A-8DD2-6DC1D876134E}"/>
              </a:ext>
            </a:extLst>
          </p:cNvPr>
          <p:cNvSpPr txBox="1"/>
          <p:nvPr/>
        </p:nvSpPr>
        <p:spPr>
          <a:xfrm>
            <a:off x="7354025" y="1823194"/>
            <a:ext cx="675741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Instruct</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cxnSp>
        <p:nvCxnSpPr>
          <p:cNvPr id="32" name="Straight Connector 31">
            <a:extLst>
              <a:ext uri="{FF2B5EF4-FFF2-40B4-BE49-F238E27FC236}">
                <a16:creationId xmlns:a16="http://schemas.microsoft.com/office/drawing/2014/main" id="{DFD2FD6C-52F8-0820-1A16-D799BBB292BB}"/>
              </a:ext>
            </a:extLst>
          </p:cNvPr>
          <p:cNvCxnSpPr/>
          <p:nvPr/>
        </p:nvCxnSpPr>
        <p:spPr>
          <a:xfrm flipV="1">
            <a:off x="557784" y="1573541"/>
            <a:ext cx="10789920" cy="105959"/>
          </a:xfrm>
          <a:prstGeom prst="line">
            <a:avLst/>
          </a:prstGeom>
          <a:ln w="539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50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500"/>
                                        <p:tgtEl>
                                          <p:spTgt spid="2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barn(inVertical)">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 calcmode="lin" valueType="num">
                                      <p:cBhvr additive="base">
                                        <p:cTn id="2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228B1-CBDE-844F-A6EE-358422F7E375}"/>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06C6EE15-2627-B010-006C-50C758556DB5}"/>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E3D36D46-2452-0B27-BEF2-8C7BF084104C}"/>
              </a:ext>
            </a:extLst>
          </p:cNvPr>
          <p:cNvSpPr>
            <a:spLocks noGrp="1"/>
          </p:cNvSpPr>
          <p:nvPr>
            <p:ph type="sldNum" sz="quarter" idx="12"/>
          </p:nvPr>
        </p:nvSpPr>
        <p:spPr/>
        <p:txBody>
          <a:bodyPr/>
          <a:lstStyle/>
          <a:p>
            <a:fld id="{AC4DAC86-D943-45DC-86D6-56CCD16C63DC}" type="slidenum">
              <a:rPr lang="en-US" smtClean="0"/>
              <a:pPr/>
              <a:t>56</a:t>
            </a:fld>
            <a:endParaRPr lang="en-US"/>
          </a:p>
        </p:txBody>
      </p:sp>
      <p:pic>
        <p:nvPicPr>
          <p:cNvPr id="3074" name="Picture 2" descr="Map of the Wilderness Camp of the Tribes of Israel - Camp Layout of the ancient Israelites - The Encampment Layout of the Tribes of Israel was set up according to groups of tribes placed together on each of the camp's four sides">
            <a:extLst>
              <a:ext uri="{FF2B5EF4-FFF2-40B4-BE49-F238E27FC236}">
                <a16:creationId xmlns:a16="http://schemas.microsoft.com/office/drawing/2014/main" id="{00706BB5-36D0-F9C0-C6CF-0F467A54D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835"/>
            <a:ext cx="5642392" cy="6580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B77001-37B9-3CC8-2E98-084233CF40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1010" y="203595"/>
            <a:ext cx="5397500" cy="6477000"/>
          </a:xfrm>
          <a:prstGeom prst="rect">
            <a:avLst/>
          </a:prstGeom>
        </p:spPr>
      </p:pic>
    </p:spTree>
    <p:extLst>
      <p:ext uri="{BB962C8B-B14F-4D97-AF65-F5344CB8AC3E}">
        <p14:creationId xmlns:p14="http://schemas.microsoft.com/office/powerpoint/2010/main" val="42415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AA430A-C5CB-F815-BF3A-F0286307F2B0}"/>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C56796D5-B607-8C0B-E46F-14FBEAB210E8}"/>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80AB825F-84F1-0A20-F540-CD7FC1127DB4}"/>
              </a:ext>
            </a:extLst>
          </p:cNvPr>
          <p:cNvSpPr>
            <a:spLocks noGrp="1"/>
          </p:cNvSpPr>
          <p:nvPr>
            <p:ph type="sldNum" sz="quarter" idx="12"/>
          </p:nvPr>
        </p:nvSpPr>
        <p:spPr/>
        <p:txBody>
          <a:bodyPr/>
          <a:lstStyle/>
          <a:p>
            <a:fld id="{AC4DAC86-D943-45DC-86D6-56CCD16C63DC}" type="slidenum">
              <a:rPr lang="en-US" smtClean="0"/>
              <a:pPr/>
              <a:t>57</a:t>
            </a:fld>
            <a:endParaRPr lang="en-US"/>
          </a:p>
        </p:txBody>
      </p:sp>
      <p:pic>
        <p:nvPicPr>
          <p:cNvPr id="4098" name="Picture 2" descr="Revelation 21: New Heavens and a New Earth - בית מלך">
            <a:extLst>
              <a:ext uri="{FF2B5EF4-FFF2-40B4-BE49-F238E27FC236}">
                <a16:creationId xmlns:a16="http://schemas.microsoft.com/office/drawing/2014/main" id="{A4DDB0E9-8CFB-BC55-B9D4-85A5DE7A8A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236395" y="122413"/>
            <a:ext cx="11719210" cy="603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89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B0FF18-5684-0FCA-7823-2171BE7D7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2" y="15875"/>
            <a:ext cx="3860800" cy="2597554"/>
          </a:xfrm>
          <a:prstGeom prst="rect">
            <a:avLst/>
          </a:prstGeom>
          <a:ln>
            <a:noFill/>
          </a:ln>
          <a:effectLst>
            <a:softEdge rad="112500"/>
          </a:effectLst>
        </p:spPr>
      </p:pic>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58</a:t>
            </a:fld>
            <a:endParaRPr lang="en-US"/>
          </a:p>
        </p:txBody>
      </p:sp>
    </p:spTree>
    <p:extLst>
      <p:ext uri="{BB962C8B-B14F-4D97-AF65-F5344CB8AC3E}">
        <p14:creationId xmlns:p14="http://schemas.microsoft.com/office/powerpoint/2010/main" val="415025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BAD88-957A-E6FB-7DC1-56F0437A2B10}"/>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F7C9B269-A14A-C3E0-82E6-4595FAA39335}"/>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FDA76E05-55D4-878B-0667-929F43034AA1}"/>
              </a:ext>
            </a:extLst>
          </p:cNvPr>
          <p:cNvSpPr>
            <a:spLocks noGrp="1"/>
          </p:cNvSpPr>
          <p:nvPr>
            <p:ph type="sldNum" sz="quarter" idx="12"/>
          </p:nvPr>
        </p:nvSpPr>
        <p:spPr/>
        <p:txBody>
          <a:bodyPr/>
          <a:lstStyle/>
          <a:p>
            <a:fld id="{AC4DAC86-D943-45DC-86D6-56CCD16C63DC}" type="slidenum">
              <a:rPr lang="en-US" smtClean="0"/>
              <a:pPr/>
              <a:t>59</a:t>
            </a:fld>
            <a:endParaRPr lang="en-US"/>
          </a:p>
        </p:txBody>
      </p:sp>
      <p:pic>
        <p:nvPicPr>
          <p:cNvPr id="5122" name="Picture 2" descr="Matthew Dowling: 24: The Revelation: Around the Throne of God (Revelation  4:3-8)">
            <a:extLst>
              <a:ext uri="{FF2B5EF4-FFF2-40B4-BE49-F238E27FC236}">
                <a16:creationId xmlns:a16="http://schemas.microsoft.com/office/drawing/2014/main" id="{C52DF0B1-7D79-6870-86FA-CA4A04A27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3841"/>
            <a:ext cx="10223544" cy="5764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61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8D8F8-5ABF-5CA0-9D6D-F417D8FBC2BF}"/>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710F3702-D79E-9764-0510-53CC184CAD4C}"/>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154E2F10-3166-0E00-C034-256929C8E0DA}"/>
              </a:ext>
            </a:extLst>
          </p:cNvPr>
          <p:cNvSpPr>
            <a:spLocks noGrp="1"/>
          </p:cNvSpPr>
          <p:nvPr>
            <p:ph type="sldNum" sz="quarter" idx="12"/>
          </p:nvPr>
        </p:nvSpPr>
        <p:spPr/>
        <p:txBody>
          <a:bodyPr/>
          <a:lstStyle/>
          <a:p>
            <a:fld id="{AC4DAC86-D943-45DC-86D6-56CCD16C63DC}" type="slidenum">
              <a:rPr lang="en-US" smtClean="0"/>
              <a:pPr/>
              <a:t>6</a:t>
            </a:fld>
            <a:endParaRPr lang="en-US"/>
          </a:p>
        </p:txBody>
      </p:sp>
      <p:sp>
        <p:nvSpPr>
          <p:cNvPr id="6" name="TextBox 5">
            <a:extLst>
              <a:ext uri="{FF2B5EF4-FFF2-40B4-BE49-F238E27FC236}">
                <a16:creationId xmlns:a16="http://schemas.microsoft.com/office/drawing/2014/main" id="{6FE63F80-FF0A-691F-E4F1-7DD924B760AD}"/>
              </a:ext>
            </a:extLst>
          </p:cNvPr>
          <p:cNvSpPr txBox="1"/>
          <p:nvPr/>
        </p:nvSpPr>
        <p:spPr>
          <a:xfrm>
            <a:off x="152400" y="0"/>
            <a:ext cx="11887200" cy="5878532"/>
          </a:xfrm>
          <a:prstGeom prst="rect">
            <a:avLst/>
          </a:prstGeom>
          <a:noFill/>
        </p:spPr>
        <p:txBody>
          <a:bodyPr wrap="square">
            <a:spAutoFit/>
          </a:bodyPr>
          <a:lstStyle/>
          <a:p>
            <a:r>
              <a:rPr lang="en-US" sz="4800" b="1" dirty="0"/>
              <a:t>*THE.BREACH   </a:t>
            </a:r>
          </a:p>
          <a:p>
            <a:r>
              <a:rPr lang="en-US" sz="4800" b="1" dirty="0"/>
              <a:t>	</a:t>
            </a:r>
            <a:r>
              <a:rPr lang="en-US" sz="4000" dirty="0"/>
              <a:t>40 …At the sounding of the 7th church age, the last church age, all the loose ends through these church ages have been probed at, will be wound up together. When the Seals are broke, the mystery is revealed, down comes the Angel, the Messenger, Christ, setting His foot upon the land and sea with a rainbow over His head. Remember, this 7th angel is on earth at the time of this coming. 				</a:t>
            </a:r>
            <a:r>
              <a:rPr lang="en-US" sz="3200" dirty="0"/>
              <a:t>63-0317</a:t>
            </a:r>
          </a:p>
        </p:txBody>
      </p:sp>
    </p:spTree>
    <p:extLst>
      <p:ext uri="{BB962C8B-B14F-4D97-AF65-F5344CB8AC3E}">
        <p14:creationId xmlns:p14="http://schemas.microsoft.com/office/powerpoint/2010/main" val="4095436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11/23/2025</a:t>
            </a:r>
          </a:p>
        </p:txBody>
      </p:sp>
      <p:sp>
        <p:nvSpPr>
          <p:cNvPr id="3" name="Footer Placeholder 2"/>
          <p:cNvSpPr>
            <a:spLocks noGrp="1"/>
          </p:cNvSpPr>
          <p:nvPr>
            <p:ph type="ftr" sz="quarter" idx="11"/>
          </p:nvPr>
        </p:nvSpPr>
        <p:spPr/>
        <p:txBody>
          <a:bodyPr/>
          <a:lstStyle/>
          <a:p>
            <a:r>
              <a:rPr lang="en-US"/>
              <a:t>The Better Knowledge 4 The Open Book</a:t>
            </a:r>
          </a:p>
        </p:txBody>
      </p:sp>
      <p:sp>
        <p:nvSpPr>
          <p:cNvPr id="4" name="Slide Number Placeholder 3"/>
          <p:cNvSpPr>
            <a:spLocks noGrp="1"/>
          </p:cNvSpPr>
          <p:nvPr>
            <p:ph type="sldNum" sz="quarter" idx="12"/>
          </p:nvPr>
        </p:nvSpPr>
        <p:spPr/>
        <p:txBody>
          <a:bodyPr/>
          <a:lstStyle/>
          <a:p>
            <a:fld id="{2259C21E-1789-4DE4-A292-CBB5A0C2C9F9}" type="slidenum">
              <a:rPr lang="en-US" smtClean="0"/>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795" y="-18422"/>
            <a:ext cx="4197921" cy="6858000"/>
          </a:xfrm>
          <a:prstGeom prst="rect">
            <a:avLst/>
          </a:prstGeom>
        </p:spPr>
      </p:pic>
      <p:sp>
        <p:nvSpPr>
          <p:cNvPr id="7" name="TextBox 6">
            <a:extLst>
              <a:ext uri="{FF2B5EF4-FFF2-40B4-BE49-F238E27FC236}">
                <a16:creationId xmlns:a16="http://schemas.microsoft.com/office/drawing/2014/main" id="{29290BD4-3B17-CC74-4748-DAD4E6F2BFE1}"/>
              </a:ext>
            </a:extLst>
          </p:cNvPr>
          <p:cNvSpPr txBox="1"/>
          <p:nvPr/>
        </p:nvSpPr>
        <p:spPr>
          <a:xfrm>
            <a:off x="152401" y="136524"/>
            <a:ext cx="7620000" cy="5078313"/>
          </a:xfrm>
          <a:prstGeom prst="rect">
            <a:avLst/>
          </a:prstGeom>
          <a:noFill/>
        </p:spPr>
        <p:txBody>
          <a:bodyPr wrap="square">
            <a:spAutoFit/>
          </a:bodyPr>
          <a:lstStyle/>
          <a:p>
            <a:r>
              <a:rPr lang="en-US" sz="4400" b="1" spc="-150" dirty="0"/>
              <a:t>FALLING.APART.OF.THE.WORLD</a:t>
            </a:r>
          </a:p>
          <a:p>
            <a:r>
              <a:rPr lang="en-US" sz="4000" dirty="0"/>
              <a:t>	196 “…We receive a Kingdom that cannot be moved." The world is falling apart. Every politician, denomination and church will fall to pieces… </a:t>
            </a:r>
            <a:r>
              <a:rPr lang="en-US" sz="4000" u="sng" dirty="0"/>
              <a:t>God made it fragile so it would break</a:t>
            </a:r>
            <a:r>
              <a:rPr lang="en-US" sz="4000" dirty="0"/>
              <a:t>. </a:t>
            </a:r>
          </a:p>
          <a:p>
            <a:r>
              <a:rPr lang="en-US" sz="4000" dirty="0"/>
              <a:t>						62-1216</a:t>
            </a:r>
          </a:p>
        </p:txBody>
      </p:sp>
    </p:spTree>
    <p:extLst>
      <p:ext uri="{BB962C8B-B14F-4D97-AF65-F5344CB8AC3E}">
        <p14:creationId xmlns:p14="http://schemas.microsoft.com/office/powerpoint/2010/main" val="4030895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E50E3-3D10-BDB5-4BBF-71C0D73D6DBF}"/>
              </a:ext>
            </a:extLst>
          </p:cNvPr>
          <p:cNvSpPr>
            <a:spLocks noGrp="1"/>
          </p:cNvSpPr>
          <p:nvPr>
            <p:ph type="dt" sz="half" idx="10"/>
          </p:nvPr>
        </p:nvSpPr>
        <p:spPr/>
        <p:txBody>
          <a:bodyPr/>
          <a:lstStyle/>
          <a:p>
            <a:r>
              <a:rPr lang="en-US"/>
              <a:t>11/23/2025</a:t>
            </a:r>
          </a:p>
        </p:txBody>
      </p:sp>
      <p:sp>
        <p:nvSpPr>
          <p:cNvPr id="3" name="Footer Placeholder 2">
            <a:extLst>
              <a:ext uri="{FF2B5EF4-FFF2-40B4-BE49-F238E27FC236}">
                <a16:creationId xmlns:a16="http://schemas.microsoft.com/office/drawing/2014/main" id="{CF635119-6113-BBAB-9AC2-FC6C6602BC07}"/>
              </a:ext>
            </a:extLst>
          </p:cNvPr>
          <p:cNvSpPr>
            <a:spLocks noGrp="1"/>
          </p:cNvSpPr>
          <p:nvPr>
            <p:ph type="ftr" sz="quarter" idx="11"/>
          </p:nvPr>
        </p:nvSpPr>
        <p:spPr/>
        <p:txBody>
          <a:bodyPr/>
          <a:lstStyle/>
          <a:p>
            <a:r>
              <a:rPr lang="en-US"/>
              <a:t>The Better Knowledge 4 The Open Book</a:t>
            </a:r>
          </a:p>
        </p:txBody>
      </p:sp>
      <p:sp>
        <p:nvSpPr>
          <p:cNvPr id="4" name="Slide Number Placeholder 3">
            <a:extLst>
              <a:ext uri="{FF2B5EF4-FFF2-40B4-BE49-F238E27FC236}">
                <a16:creationId xmlns:a16="http://schemas.microsoft.com/office/drawing/2014/main" id="{7C248465-F89E-EEE9-5AF5-70385B1B55B8}"/>
              </a:ext>
            </a:extLst>
          </p:cNvPr>
          <p:cNvSpPr>
            <a:spLocks noGrp="1"/>
          </p:cNvSpPr>
          <p:nvPr>
            <p:ph type="sldNum" sz="quarter" idx="12"/>
          </p:nvPr>
        </p:nvSpPr>
        <p:spPr/>
        <p:txBody>
          <a:bodyPr/>
          <a:lstStyle/>
          <a:p>
            <a:fld id="{AC4DAC86-D943-45DC-86D6-56CCD16C63DC}" type="slidenum">
              <a:rPr lang="en-US" smtClean="0"/>
              <a:pPr/>
              <a:t>8</a:t>
            </a:fld>
            <a:endParaRPr lang="en-US"/>
          </a:p>
        </p:txBody>
      </p:sp>
      <p:sp>
        <p:nvSpPr>
          <p:cNvPr id="6" name="TextBox 5">
            <a:extLst>
              <a:ext uri="{FF2B5EF4-FFF2-40B4-BE49-F238E27FC236}">
                <a16:creationId xmlns:a16="http://schemas.microsoft.com/office/drawing/2014/main" id="{A170CCEA-55AD-9688-D71A-78E44FA87215}"/>
              </a:ext>
            </a:extLst>
          </p:cNvPr>
          <p:cNvSpPr txBox="1"/>
          <p:nvPr/>
        </p:nvSpPr>
        <p:spPr>
          <a:xfrm>
            <a:off x="5410200" y="136524"/>
            <a:ext cx="6615444" cy="5632311"/>
          </a:xfrm>
          <a:prstGeom prst="rect">
            <a:avLst/>
          </a:prstGeom>
          <a:noFill/>
        </p:spPr>
        <p:txBody>
          <a:bodyPr wrap="square">
            <a:spAutoFit/>
          </a:bodyPr>
          <a:lstStyle/>
          <a:p>
            <a:r>
              <a:rPr lang="en-US" sz="3600" dirty="0"/>
              <a:t>The </a:t>
            </a:r>
            <a:r>
              <a:rPr lang="en-US" sz="3600" b="1" dirty="0">
                <a:effectLst/>
              </a:rPr>
              <a:t>Roman Catholic Church</a:t>
            </a:r>
            <a:r>
              <a:rPr lang="en-US" sz="3600" b="0" i="0" dirty="0">
                <a:solidFill>
                  <a:srgbClr val="E6E8F0"/>
                </a:solidFill>
                <a:effectLst/>
                <a:latin typeface="Google Sans"/>
              </a:rPr>
              <a:t> was the dominant religious power in Western Europe during the Dark Ages. Following the collapse of the Western Roman Empire in 476 CE, the Church was the only stable and unifying institution, effectively filling the power vacuum left by the absence of a centralized secular Roman government.</a:t>
            </a:r>
            <a:endParaRPr lang="en-US" sz="3600" dirty="0"/>
          </a:p>
        </p:txBody>
      </p:sp>
      <p:pic>
        <p:nvPicPr>
          <p:cNvPr id="7" name="Picture 6">
            <a:extLst>
              <a:ext uri="{FF2B5EF4-FFF2-40B4-BE49-F238E27FC236}">
                <a16:creationId xmlns:a16="http://schemas.microsoft.com/office/drawing/2014/main" id="{A0D2469C-A188-6B71-8F9C-0240CE949D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16000" y="0"/>
            <a:ext cx="3657600" cy="3748436"/>
          </a:xfrm>
          <a:prstGeom prst="rect">
            <a:avLst/>
          </a:prstGeom>
        </p:spPr>
      </p:pic>
      <p:sp>
        <p:nvSpPr>
          <p:cNvPr id="8" name="TextBox 7">
            <a:extLst>
              <a:ext uri="{FF2B5EF4-FFF2-40B4-BE49-F238E27FC236}">
                <a16:creationId xmlns:a16="http://schemas.microsoft.com/office/drawing/2014/main" id="{6B3D63B3-50E4-3B1A-AC67-AEB0C20B8143}"/>
              </a:ext>
            </a:extLst>
          </p:cNvPr>
          <p:cNvSpPr txBox="1"/>
          <p:nvPr/>
        </p:nvSpPr>
        <p:spPr>
          <a:xfrm>
            <a:off x="371475" y="3778628"/>
            <a:ext cx="4743450" cy="2062103"/>
          </a:xfrm>
          <a:prstGeom prst="rect">
            <a:avLst/>
          </a:prstGeom>
          <a:noFill/>
        </p:spPr>
        <p:txBody>
          <a:bodyPr wrap="square" rtlCol="0">
            <a:spAutoFit/>
          </a:bodyPr>
          <a:lstStyle/>
          <a:p>
            <a:pPr algn="ctr"/>
            <a:r>
              <a:rPr lang="en-US" sz="3200" dirty="0"/>
              <a:t>Political Power</a:t>
            </a:r>
          </a:p>
          <a:p>
            <a:pPr algn="ctr"/>
            <a:r>
              <a:rPr lang="en-US" sz="3200" dirty="0"/>
              <a:t>Social &amp; Cultural Authority</a:t>
            </a:r>
          </a:p>
          <a:p>
            <a:pPr algn="ctr"/>
            <a:r>
              <a:rPr lang="en-US" sz="3200" dirty="0"/>
              <a:t>Economic Power</a:t>
            </a:r>
          </a:p>
          <a:p>
            <a:pPr algn="ctr"/>
            <a:r>
              <a:rPr lang="en-US" sz="3200" dirty="0"/>
              <a:t>Religious Authority</a:t>
            </a:r>
          </a:p>
        </p:txBody>
      </p:sp>
    </p:spTree>
    <p:extLst>
      <p:ext uri="{BB962C8B-B14F-4D97-AF65-F5344CB8AC3E}">
        <p14:creationId xmlns:p14="http://schemas.microsoft.com/office/powerpoint/2010/main" val="2906414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6539E0-CC15-4F1B-90F8-DC0BFF9FEC9D}"/>
              </a:ext>
            </a:extLst>
          </p:cNvPr>
          <p:cNvSpPr>
            <a:spLocks noGrp="1"/>
          </p:cNvSpPr>
          <p:nvPr>
            <p:ph type="title"/>
          </p:nvPr>
        </p:nvSpPr>
        <p:spPr>
          <a:xfrm>
            <a:off x="1295400" y="-339443"/>
            <a:ext cx="8432800" cy="1510228"/>
          </a:xfrm>
        </p:spPr>
        <p:txBody>
          <a:bodyPr>
            <a:normAutofit/>
          </a:bodyPr>
          <a:lstStyle/>
          <a:p>
            <a:r>
              <a:rPr lang="en-US" sz="6600" dirty="0"/>
              <a:t>Faith vs faith</a:t>
            </a:r>
          </a:p>
        </p:txBody>
      </p:sp>
      <p:sp>
        <p:nvSpPr>
          <p:cNvPr id="4" name="Date Placeholder 3">
            <a:extLst>
              <a:ext uri="{FF2B5EF4-FFF2-40B4-BE49-F238E27FC236}">
                <a16:creationId xmlns:a16="http://schemas.microsoft.com/office/drawing/2014/main" id="{1C810454-2C97-48E1-B859-F89C7ED395E0}"/>
              </a:ext>
            </a:extLst>
          </p:cNvPr>
          <p:cNvSpPr>
            <a:spLocks noGrp="1"/>
          </p:cNvSpPr>
          <p:nvPr>
            <p:ph type="dt" sz="half" idx="10"/>
          </p:nvPr>
        </p:nvSpPr>
        <p:spPr/>
        <p:txBody>
          <a:bodyPr/>
          <a:lstStyle/>
          <a:p>
            <a:r>
              <a:rPr lang="en-US"/>
              <a:t>11/23/2025</a:t>
            </a:r>
            <a:endParaRPr lang="en-US" dirty="0"/>
          </a:p>
        </p:txBody>
      </p:sp>
      <p:sp>
        <p:nvSpPr>
          <p:cNvPr id="5" name="Footer Placeholder 4">
            <a:extLst>
              <a:ext uri="{FF2B5EF4-FFF2-40B4-BE49-F238E27FC236}">
                <a16:creationId xmlns:a16="http://schemas.microsoft.com/office/drawing/2014/main" id="{13BB8A69-53C3-4920-938A-2A1390E19718}"/>
              </a:ext>
            </a:extLst>
          </p:cNvPr>
          <p:cNvSpPr>
            <a:spLocks noGrp="1"/>
          </p:cNvSpPr>
          <p:nvPr>
            <p:ph type="ftr" sz="quarter" idx="11"/>
          </p:nvPr>
        </p:nvSpPr>
        <p:spPr/>
        <p:txBody>
          <a:bodyPr/>
          <a:lstStyle/>
          <a:p>
            <a:r>
              <a:rPr lang="en-US"/>
              <a:t>The Better Knowledge 4 The Open Book</a:t>
            </a:r>
            <a:endParaRPr lang="en-US" dirty="0"/>
          </a:p>
        </p:txBody>
      </p:sp>
      <p:sp>
        <p:nvSpPr>
          <p:cNvPr id="6" name="Slide Number Placeholder 5">
            <a:extLst>
              <a:ext uri="{FF2B5EF4-FFF2-40B4-BE49-F238E27FC236}">
                <a16:creationId xmlns:a16="http://schemas.microsoft.com/office/drawing/2014/main" id="{5D8CF79F-27CD-437E-B8FE-66BE93DCD9A3}"/>
              </a:ext>
            </a:extLst>
          </p:cNvPr>
          <p:cNvSpPr>
            <a:spLocks noGrp="1"/>
          </p:cNvSpPr>
          <p:nvPr>
            <p:ph type="sldNum" sz="quarter" idx="12"/>
          </p:nvPr>
        </p:nvSpPr>
        <p:spPr/>
        <p:txBody>
          <a:bodyPr/>
          <a:lstStyle/>
          <a:p>
            <a:fld id="{4FAB73BC-B049-4115-A692-8D63A059BFB8}" type="slidenum">
              <a:rPr lang="en-US" smtClean="0"/>
              <a:t>9</a:t>
            </a:fld>
            <a:endParaRPr lang="en-US" dirty="0"/>
          </a:p>
        </p:txBody>
      </p:sp>
      <p:sp>
        <p:nvSpPr>
          <p:cNvPr id="8" name="Rectangle 7">
            <a:extLst>
              <a:ext uri="{FF2B5EF4-FFF2-40B4-BE49-F238E27FC236}">
                <a16:creationId xmlns:a16="http://schemas.microsoft.com/office/drawing/2014/main" id="{06722701-0690-4103-9A8E-B4EFDB90A1CF}"/>
              </a:ext>
            </a:extLst>
          </p:cNvPr>
          <p:cNvSpPr/>
          <p:nvPr/>
        </p:nvSpPr>
        <p:spPr>
          <a:xfrm>
            <a:off x="7582319" y="10288"/>
            <a:ext cx="2847139" cy="1200329"/>
          </a:xfrm>
          <a:prstGeom prst="rect">
            <a:avLst/>
          </a:prstGeom>
        </p:spPr>
        <p:txBody>
          <a:bodyPr wrap="square">
            <a:spAutoFit/>
          </a:bodyPr>
          <a:lstStyle/>
          <a:p>
            <a:r>
              <a:rPr lang="he-IL" sz="7200" dirty="0"/>
              <a:t>אמונה</a:t>
            </a:r>
            <a:endParaRPr lang="en-US" sz="7200" dirty="0"/>
          </a:p>
        </p:txBody>
      </p:sp>
      <p:sp>
        <p:nvSpPr>
          <p:cNvPr id="9" name="Rectangle 8">
            <a:extLst>
              <a:ext uri="{FF2B5EF4-FFF2-40B4-BE49-F238E27FC236}">
                <a16:creationId xmlns:a16="http://schemas.microsoft.com/office/drawing/2014/main" id="{3341AD40-1EAA-4233-8BFD-B7AF19FC265E}"/>
              </a:ext>
            </a:extLst>
          </p:cNvPr>
          <p:cNvSpPr/>
          <p:nvPr/>
        </p:nvSpPr>
        <p:spPr>
          <a:xfrm>
            <a:off x="419100" y="1298666"/>
            <a:ext cx="11353800" cy="4524315"/>
          </a:xfrm>
          <a:prstGeom prst="rect">
            <a:avLst/>
          </a:prstGeom>
        </p:spPr>
        <p:txBody>
          <a:bodyPr wrap="square">
            <a:spAutoFit/>
          </a:bodyPr>
          <a:lstStyle/>
          <a:p>
            <a:r>
              <a:rPr lang="en-US" sz="3600" dirty="0"/>
              <a:t>	Faith is the connecting power to the spiritual realm, linking us with God and makes Him real. It is the basic ingredient to begin a relationship with God.</a:t>
            </a:r>
          </a:p>
          <a:p>
            <a:r>
              <a:rPr lang="en-US" sz="3600" dirty="0"/>
              <a:t>	Faith is the assurance that the things revealed and promised in the Word are true, even though unseen, and gives the believer a conviction that what he expects in faith, will come to pass. Faith makes a promise so tangible that you can now rejoice in it before it comes to pass!</a:t>
            </a:r>
          </a:p>
        </p:txBody>
      </p:sp>
    </p:spTree>
    <p:extLst>
      <p:ext uri="{BB962C8B-B14F-4D97-AF65-F5344CB8AC3E}">
        <p14:creationId xmlns:p14="http://schemas.microsoft.com/office/powerpoint/2010/main" val="2673513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13904</TotalTime>
  <Words>5472</Words>
  <Application>Microsoft Office PowerPoint</Application>
  <PresentationFormat>Widescreen</PresentationFormat>
  <Paragraphs>351</Paragraphs>
  <Slides>59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ゴシック</vt:lpstr>
      <vt:lpstr>American Typewriter</vt:lpstr>
      <vt:lpstr>Aptos</vt:lpstr>
      <vt:lpstr>Arial</vt:lpstr>
      <vt:lpstr>Calibri</vt:lpstr>
      <vt:lpstr>Candara</vt:lpstr>
      <vt:lpstr>Eras Medium ITC</vt:lpstr>
      <vt:lpstr>Google Sans</vt:lpstr>
      <vt:lpstr>Lucida Calligraphy</vt:lpstr>
      <vt:lpstr>Wingdings</vt:lpstr>
      <vt:lpstr>Horizon</vt:lpstr>
      <vt:lpstr>Knowledge Shall Increase 4 The Open Book</vt:lpstr>
      <vt:lpstr>Birthdays &amp; Anniversaries</vt:lpstr>
      <vt:lpstr>PowerPoint Presentation</vt:lpstr>
      <vt:lpstr>PowerPoint Presentation</vt:lpstr>
      <vt:lpstr>The Time Is At Hand!</vt:lpstr>
      <vt:lpstr>PowerPoint Presentation</vt:lpstr>
      <vt:lpstr>PowerPoint Presentation</vt:lpstr>
      <vt:lpstr>PowerPoint Presentation</vt:lpstr>
      <vt:lpstr>Faith vs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Coffey</dc:creator>
  <cp:lastModifiedBy>Barry Coffey</cp:lastModifiedBy>
  <cp:revision>530</cp:revision>
  <dcterms:created xsi:type="dcterms:W3CDTF">2009-06-03T16:35:28Z</dcterms:created>
  <dcterms:modified xsi:type="dcterms:W3CDTF">2025-11-23T15:10:43Z</dcterms:modified>
</cp:coreProperties>
</file>