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9" r:id="rId1"/>
    <p:sldMasterId id="2147483700" r:id="rId2"/>
  </p:sldMasterIdLst>
  <p:notesMasterIdLst>
    <p:notesMasterId r:id="rId35"/>
  </p:notesMasterIdLst>
  <p:sldIdLst>
    <p:sldId id="256" r:id="rId3"/>
    <p:sldId id="303" r:id="rId4"/>
    <p:sldId id="511" r:id="rId5"/>
    <p:sldId id="507" r:id="rId6"/>
    <p:sldId id="304" r:id="rId7"/>
    <p:sldId id="510" r:id="rId8"/>
    <p:sldId id="445" r:id="rId9"/>
    <p:sldId id="508" r:id="rId10"/>
    <p:sldId id="441" r:id="rId11"/>
    <p:sldId id="447" r:id="rId12"/>
    <p:sldId id="266" r:id="rId13"/>
    <p:sldId id="518" r:id="rId14"/>
    <p:sldId id="520" r:id="rId15"/>
    <p:sldId id="514" r:id="rId16"/>
    <p:sldId id="313" r:id="rId17"/>
    <p:sldId id="316" r:id="rId18"/>
    <p:sldId id="320" r:id="rId19"/>
    <p:sldId id="312" r:id="rId20"/>
    <p:sldId id="323" r:id="rId21"/>
    <p:sldId id="324" r:id="rId22"/>
    <p:sldId id="314" r:id="rId23"/>
    <p:sldId id="315" r:id="rId24"/>
    <p:sldId id="317" r:id="rId25"/>
    <p:sldId id="318" r:id="rId26"/>
    <p:sldId id="498" r:id="rId27"/>
    <p:sldId id="493" r:id="rId28"/>
    <p:sldId id="504" r:id="rId29"/>
    <p:sldId id="490" r:id="rId30"/>
    <p:sldId id="495" r:id="rId31"/>
    <p:sldId id="506" r:id="rId32"/>
    <p:sldId id="483" r:id="rId33"/>
    <p:sldId id="319"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417" autoAdjust="0"/>
    <p:restoredTop sz="94660"/>
  </p:normalViewPr>
  <p:slideViewPr>
    <p:cSldViewPr snapToGrid="0">
      <p:cViewPr>
        <p:scale>
          <a:sx n="75" d="100"/>
          <a:sy n="75" d="100"/>
        </p:scale>
        <p:origin x="372" y="267"/>
      </p:cViewPr>
      <p:guideLst/>
    </p:cSldViewPr>
  </p:slideViewPr>
  <p:notesTextViewPr>
    <p:cViewPr>
      <p:scale>
        <a:sx n="1" d="1"/>
        <a:sy n="1" d="1"/>
      </p:scale>
      <p:origin x="0" y="0"/>
    </p:cViewPr>
  </p:notesTextViewPr>
  <p:sorterViewPr>
    <p:cViewPr>
      <p:scale>
        <a:sx n="90" d="100"/>
        <a:sy n="90" d="100"/>
      </p:scale>
      <p:origin x="0" y="-1377"/>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25081-3DF9-4A40-8CBE-2617700AC5C9}" type="datetimeFigureOut">
              <a:rPr lang="en-US" smtClean="0"/>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CDD43A-98B4-4825-81A4-2C6C83D0A108}" type="slidenum">
              <a:rPr lang="en-US" smtClean="0"/>
              <a:t>‹#›</a:t>
            </a:fld>
            <a:endParaRPr lang="en-US"/>
          </a:p>
        </p:txBody>
      </p:sp>
    </p:spTree>
    <p:extLst>
      <p:ext uri="{BB962C8B-B14F-4D97-AF65-F5344CB8AC3E}">
        <p14:creationId xmlns:p14="http://schemas.microsoft.com/office/powerpoint/2010/main" val="4135827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 YOUR MIC DOWN AN INCH</a:t>
            </a:r>
          </a:p>
        </p:txBody>
      </p:sp>
      <p:sp>
        <p:nvSpPr>
          <p:cNvPr id="4" name="Slide Number Placeholder 3"/>
          <p:cNvSpPr>
            <a:spLocks noGrp="1"/>
          </p:cNvSpPr>
          <p:nvPr>
            <p:ph type="sldNum" sz="quarter" idx="5"/>
          </p:nvPr>
        </p:nvSpPr>
        <p:spPr/>
        <p:txBody>
          <a:bodyPr/>
          <a:lstStyle/>
          <a:p>
            <a:fld id="{EDCDD43A-98B4-4825-81A4-2C6C83D0A108}" type="slidenum">
              <a:rPr lang="en-US" smtClean="0"/>
              <a:t>1</a:t>
            </a:fld>
            <a:endParaRPr lang="en-US"/>
          </a:p>
        </p:txBody>
      </p:sp>
    </p:spTree>
    <p:extLst>
      <p:ext uri="{BB962C8B-B14F-4D97-AF65-F5344CB8AC3E}">
        <p14:creationId xmlns:p14="http://schemas.microsoft.com/office/powerpoint/2010/main" val="1374536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r>
              <a:rPr lang="en-US"/>
              <a:t>12-03-2025</a:t>
            </a:r>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r>
              <a:rPr lang="en-US"/>
              <a:t>Principles to Live By 4</a:t>
            </a:r>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928576075"/>
      </p:ext>
    </p:extLst>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r>
              <a:rPr lang="en-US"/>
              <a:t>12-03-2025</a:t>
            </a:r>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r>
              <a:rPr lang="en-US"/>
              <a:t>Principles to Live By 4</a:t>
            </a:r>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40592249"/>
      </p:ext>
    </p:extLst>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r>
              <a:rPr lang="en-US"/>
              <a:t>12-03-2025</a:t>
            </a:r>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r>
              <a:rPr lang="en-US"/>
              <a:t>Principles to Live By 4</a:t>
            </a:r>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98678551"/>
      </p:ext>
    </p:extLst>
  </p:cSld>
  <p:clrMapOvr>
    <a:masterClrMapping/>
  </p:clrMapOvr>
  <p:transition>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24655" y="796631"/>
            <a:ext cx="8335072" cy="2700706"/>
          </a:xfrm>
        </p:spPr>
        <p:txBody>
          <a:bodyPr bIns="0"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924655" y="3497338"/>
            <a:ext cx="8335072" cy="1011489"/>
          </a:xfrm>
        </p:spPr>
        <p:txBody>
          <a:bodyPr tIns="91440" bIns="91440">
            <a:normAutofit/>
          </a:bodyPr>
          <a:lstStyle>
            <a:lvl1pPr marL="0" indent="0" algn="ctr">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12-03-2025</a:t>
            </a:r>
          </a:p>
        </p:txBody>
      </p:sp>
      <p:sp>
        <p:nvSpPr>
          <p:cNvPr id="5" name="Footer Placeholder 4"/>
          <p:cNvSpPr>
            <a:spLocks noGrp="1"/>
          </p:cNvSpPr>
          <p:nvPr>
            <p:ph type="ftr" sz="quarter" idx="11"/>
          </p:nvPr>
        </p:nvSpPr>
        <p:spPr>
          <a:xfrm>
            <a:off x="1924654" y="329309"/>
            <a:ext cx="4959044" cy="309201"/>
          </a:xfrm>
        </p:spPr>
        <p:txBody>
          <a:bodyPr/>
          <a:lstStyle/>
          <a:p>
            <a:r>
              <a:rPr lang="en-US"/>
              <a:t>Principles to Live By 4</a:t>
            </a:r>
          </a:p>
        </p:txBody>
      </p:sp>
      <p:sp>
        <p:nvSpPr>
          <p:cNvPr id="6" name="Slide Number Placeholder 5"/>
          <p:cNvSpPr>
            <a:spLocks noGrp="1"/>
          </p:cNvSpPr>
          <p:nvPr>
            <p:ph type="sldNum" sz="quarter" idx="12"/>
          </p:nvPr>
        </p:nvSpPr>
        <p:spPr>
          <a:xfrm>
            <a:off x="637014" y="798973"/>
            <a:ext cx="1069340" cy="503578"/>
          </a:xfrm>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11769101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12-03-2025</a:t>
            </a:r>
          </a:p>
        </p:txBody>
      </p:sp>
      <p:sp>
        <p:nvSpPr>
          <p:cNvPr id="5" name="Footer Placeholder 4"/>
          <p:cNvSpPr>
            <a:spLocks noGrp="1"/>
          </p:cNvSpPr>
          <p:nvPr>
            <p:ph type="ftr" sz="quarter" idx="11"/>
          </p:nvPr>
        </p:nvSpPr>
        <p:spPr/>
        <p:txBody>
          <a:bodyPr/>
          <a:lstStyle/>
          <a:p>
            <a:r>
              <a:rPr lang="en-US"/>
              <a:t>Principles to Live By 4</a:t>
            </a:r>
          </a:p>
        </p:txBody>
      </p:sp>
      <p:sp>
        <p:nvSpPr>
          <p:cNvPr id="6" name="Slide Number Placeholder 5"/>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1611985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4656" y="1756130"/>
            <a:ext cx="8335069" cy="1952270"/>
          </a:xfrm>
        </p:spPr>
        <p:txBody>
          <a:bodyPr anchor="b">
            <a:normAutofit/>
          </a:bodyPr>
          <a:lstStyle>
            <a:lvl1pPr algn="ctr">
              <a:defRPr sz="3200"/>
            </a:lvl1pPr>
          </a:lstStyle>
          <a:p>
            <a:r>
              <a:rPr lang="en-US"/>
              <a:t>Click to edit Master title style</a:t>
            </a:r>
            <a:endParaRPr lang="en-US" dirty="0"/>
          </a:p>
        </p:txBody>
      </p:sp>
      <p:sp>
        <p:nvSpPr>
          <p:cNvPr id="3" name="Text Placeholder 2"/>
          <p:cNvSpPr>
            <a:spLocks noGrp="1"/>
          </p:cNvSpPr>
          <p:nvPr>
            <p:ph type="body" idx="1"/>
          </p:nvPr>
        </p:nvSpPr>
        <p:spPr>
          <a:xfrm>
            <a:off x="1912424" y="3708401"/>
            <a:ext cx="8335069" cy="1110725"/>
          </a:xfrm>
        </p:spPr>
        <p:txBody>
          <a:bodyPr tIns="91440">
            <a:normAutofit/>
          </a:bodyPr>
          <a:lstStyle>
            <a:lvl1pPr marL="0" indent="0" algn="ctr">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12-03-2025</a:t>
            </a:r>
          </a:p>
        </p:txBody>
      </p:sp>
      <p:sp>
        <p:nvSpPr>
          <p:cNvPr id="5" name="Footer Placeholder 4"/>
          <p:cNvSpPr>
            <a:spLocks noGrp="1"/>
          </p:cNvSpPr>
          <p:nvPr>
            <p:ph type="ftr" sz="quarter" idx="11"/>
          </p:nvPr>
        </p:nvSpPr>
        <p:spPr/>
        <p:txBody>
          <a:bodyPr/>
          <a:lstStyle/>
          <a:p>
            <a:r>
              <a:rPr lang="en-US"/>
              <a:t>Principles to Live By 4</a:t>
            </a:r>
          </a:p>
        </p:txBody>
      </p:sp>
      <p:sp>
        <p:nvSpPr>
          <p:cNvPr id="6" name="Slide Number Placeholder 5"/>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26049550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24655" y="804891"/>
            <a:ext cx="8335071"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924655" y="2013936"/>
            <a:ext cx="3954176"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05549" y="2013937"/>
            <a:ext cx="3953899"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12-03-2025</a:t>
            </a:r>
          </a:p>
        </p:txBody>
      </p:sp>
      <p:sp>
        <p:nvSpPr>
          <p:cNvPr id="6" name="Footer Placeholder 5"/>
          <p:cNvSpPr>
            <a:spLocks noGrp="1"/>
          </p:cNvSpPr>
          <p:nvPr>
            <p:ph type="ftr" sz="quarter" idx="11"/>
          </p:nvPr>
        </p:nvSpPr>
        <p:spPr/>
        <p:txBody>
          <a:bodyPr/>
          <a:lstStyle/>
          <a:p>
            <a:r>
              <a:rPr lang="en-US"/>
              <a:t>Principles to Live By 4</a:t>
            </a:r>
          </a:p>
        </p:txBody>
      </p:sp>
      <p:sp>
        <p:nvSpPr>
          <p:cNvPr id="7" name="Slide Number Placeholder 6"/>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8339506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4655" y="804165"/>
            <a:ext cx="833507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24655" y="2019551"/>
            <a:ext cx="3954175"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924655" y="2824271"/>
            <a:ext cx="3954175"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05694" y="2023005"/>
            <a:ext cx="3954031"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305694" y="2821491"/>
            <a:ext cx="3954031"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12-03-2025</a:t>
            </a:r>
          </a:p>
        </p:txBody>
      </p:sp>
      <p:sp>
        <p:nvSpPr>
          <p:cNvPr id="8" name="Footer Placeholder 7"/>
          <p:cNvSpPr>
            <a:spLocks noGrp="1"/>
          </p:cNvSpPr>
          <p:nvPr>
            <p:ph type="ftr" sz="quarter" idx="11"/>
          </p:nvPr>
        </p:nvSpPr>
        <p:spPr/>
        <p:txBody>
          <a:bodyPr/>
          <a:lstStyle/>
          <a:p>
            <a:r>
              <a:rPr lang="en-US"/>
              <a:t>Principles to Live By 4</a:t>
            </a:r>
          </a:p>
        </p:txBody>
      </p:sp>
      <p:sp>
        <p:nvSpPr>
          <p:cNvPr id="9" name="Slide Number Placeholder 8"/>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22417157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12-03-2025</a:t>
            </a:r>
          </a:p>
        </p:txBody>
      </p:sp>
      <p:sp>
        <p:nvSpPr>
          <p:cNvPr id="4" name="Footer Placeholder 3"/>
          <p:cNvSpPr>
            <a:spLocks noGrp="1"/>
          </p:cNvSpPr>
          <p:nvPr>
            <p:ph type="ftr" sz="quarter" idx="11"/>
          </p:nvPr>
        </p:nvSpPr>
        <p:spPr/>
        <p:txBody>
          <a:bodyPr/>
          <a:lstStyle/>
          <a:p>
            <a:r>
              <a:rPr lang="en-US"/>
              <a:t>Principles to Live By 4</a:t>
            </a:r>
          </a:p>
        </p:txBody>
      </p:sp>
      <p:sp>
        <p:nvSpPr>
          <p:cNvPr id="5" name="Slide Number Placeholder 4"/>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15743663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831077" y="6373030"/>
            <a:ext cx="3157723" cy="309201"/>
          </a:xfrm>
        </p:spPr>
        <p:txBody>
          <a:bodyPr/>
          <a:lstStyle/>
          <a:p>
            <a:r>
              <a:rPr lang="en-US"/>
              <a:t>12-03-2025</a:t>
            </a:r>
          </a:p>
        </p:txBody>
      </p:sp>
      <p:sp>
        <p:nvSpPr>
          <p:cNvPr id="3" name="Footer Placeholder 2"/>
          <p:cNvSpPr>
            <a:spLocks noGrp="1"/>
          </p:cNvSpPr>
          <p:nvPr>
            <p:ph type="ftr" sz="quarter" idx="11"/>
          </p:nvPr>
        </p:nvSpPr>
        <p:spPr>
          <a:xfrm>
            <a:off x="2336801" y="6373030"/>
            <a:ext cx="4959044" cy="309201"/>
          </a:xfrm>
        </p:spPr>
        <p:txBody>
          <a:bodyPr/>
          <a:lstStyle/>
          <a:p>
            <a:r>
              <a:rPr lang="en-US"/>
              <a:t>Principles to Live By 4</a:t>
            </a:r>
          </a:p>
        </p:txBody>
      </p:sp>
      <p:sp>
        <p:nvSpPr>
          <p:cNvPr id="4" name="Slide Number Placeholder 3"/>
          <p:cNvSpPr>
            <a:spLocks noGrp="1"/>
          </p:cNvSpPr>
          <p:nvPr>
            <p:ph type="sldNum" sz="quarter" idx="12"/>
          </p:nvPr>
        </p:nvSpPr>
        <p:spPr>
          <a:xfrm>
            <a:off x="203200" y="6178652"/>
            <a:ext cx="1060995" cy="503578"/>
          </a:xfrm>
        </p:spPr>
        <p:txBody>
          <a:bodyPr/>
          <a:lstStyle/>
          <a:p>
            <a:fld id="{34FBDB5F-F88B-4ECD-8AC6-E346D095E253}" type="slidenum">
              <a:rPr lang="en-US" smtClean="0"/>
              <a:pPr/>
              <a:t>‹#›</a:t>
            </a:fld>
            <a:endParaRPr lang="en-US" dirty="0"/>
          </a:p>
        </p:txBody>
      </p:sp>
    </p:spTree>
    <p:extLst>
      <p:ext uri="{BB962C8B-B14F-4D97-AF65-F5344CB8AC3E}">
        <p14:creationId xmlns:p14="http://schemas.microsoft.com/office/powerpoint/2010/main" val="33569841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18723" y="798974"/>
            <a:ext cx="3234600" cy="2406519"/>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582209" y="798974"/>
            <a:ext cx="4675625"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18723" y="3205493"/>
            <a:ext cx="3228668"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r>
              <a:rPr lang="en-US"/>
              <a:t>12-03-2025</a:t>
            </a:r>
          </a:p>
        </p:txBody>
      </p:sp>
      <p:sp>
        <p:nvSpPr>
          <p:cNvPr id="6" name="Footer Placeholder 5"/>
          <p:cNvSpPr>
            <a:spLocks noGrp="1"/>
          </p:cNvSpPr>
          <p:nvPr>
            <p:ph type="ftr" sz="quarter" idx="11"/>
          </p:nvPr>
        </p:nvSpPr>
        <p:spPr/>
        <p:txBody>
          <a:bodyPr/>
          <a:lstStyle/>
          <a:p>
            <a:r>
              <a:rPr lang="en-US"/>
              <a:t>Principles to Live By 4</a:t>
            </a:r>
          </a:p>
        </p:txBody>
      </p:sp>
      <p:sp>
        <p:nvSpPr>
          <p:cNvPr id="7" name="Slide Number Placeholder 6"/>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297551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r>
              <a:rPr lang="en-US"/>
              <a:t>12-03-2025</a:t>
            </a:r>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r>
              <a:rPr lang="en-US"/>
              <a:t>Principles to Live By 4</a:t>
            </a:r>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59502475"/>
      </p:ext>
    </p:extLst>
  </p:cSld>
  <p:clrMapOvr>
    <a:masterClrMapping/>
  </p:clrMapOvr>
  <p:transition>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6662002" y="482172"/>
            <a:ext cx="4681849" cy="5149101"/>
            <a:chOff x="4996501" y="482171"/>
            <a:chExt cx="3511387" cy="5149101"/>
          </a:xfrm>
        </p:grpSpPr>
        <p:sp>
          <p:nvSpPr>
            <p:cNvPr id="14" name="Rectangle 13"/>
            <p:cNvSpPr/>
            <p:nvPr/>
          </p:nvSpPr>
          <p:spPr>
            <a:xfrm>
              <a:off x="4996501" y="482171"/>
              <a:ext cx="3511387" cy="5149101"/>
            </a:xfrm>
            <a:prstGeom prst="rect">
              <a:avLst/>
            </a:prstGeom>
            <a:blipFill dpi="0" rotWithShape="1">
              <a:blip r:embed="rId2">
                <a:alphaModFix amt="30000"/>
                <a:extLst>
                  <a:ext uri="{28A0092B-C50C-407E-A947-70E740481C1C}">
                    <a14:useLocalDpi xmlns:a14="http://schemas.microsoft.com/office/drawing/2010/main"/>
                  </a:ext>
                </a:extLst>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925532" y="1129513"/>
            <a:ext cx="410732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520171" y="1122544"/>
            <a:ext cx="2979997"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defTabSz="914400">
              <a:spcBef>
                <a:spcPts val="1800"/>
              </a:spcBef>
            </a:pPr>
            <a:r>
              <a:rPr lang="en-US"/>
              <a:t>Click icon to add picture</a:t>
            </a:r>
            <a:endParaRPr lang="en-US" dirty="0"/>
          </a:p>
        </p:txBody>
      </p:sp>
      <p:sp>
        <p:nvSpPr>
          <p:cNvPr id="4" name="Text Placeholder 3"/>
          <p:cNvSpPr>
            <a:spLocks noGrp="1"/>
          </p:cNvSpPr>
          <p:nvPr>
            <p:ph type="body" sz="half" idx="2"/>
          </p:nvPr>
        </p:nvSpPr>
        <p:spPr>
          <a:xfrm>
            <a:off x="1924657" y="3145992"/>
            <a:ext cx="410143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915553" y="5469858"/>
            <a:ext cx="4110540" cy="320123"/>
          </a:xfrm>
        </p:spPr>
        <p:txBody>
          <a:bodyPr/>
          <a:lstStyle>
            <a:lvl1pPr algn="l">
              <a:defRPr/>
            </a:lvl1pPr>
          </a:lstStyle>
          <a:p>
            <a:r>
              <a:rPr lang="en-US"/>
              <a:t>12-03-2025</a:t>
            </a:r>
          </a:p>
        </p:txBody>
      </p:sp>
      <p:sp>
        <p:nvSpPr>
          <p:cNvPr id="6" name="Footer Placeholder 5"/>
          <p:cNvSpPr>
            <a:spLocks noGrp="1"/>
          </p:cNvSpPr>
          <p:nvPr>
            <p:ph type="ftr" sz="quarter" idx="11"/>
          </p:nvPr>
        </p:nvSpPr>
        <p:spPr>
          <a:xfrm>
            <a:off x="1916707" y="318642"/>
            <a:ext cx="4109444" cy="320931"/>
          </a:xfrm>
        </p:spPr>
        <p:txBody>
          <a:bodyPr/>
          <a:lstStyle/>
          <a:p>
            <a:r>
              <a:rPr lang="en-US"/>
              <a:t>Principles to Live By 4</a:t>
            </a:r>
          </a:p>
        </p:txBody>
      </p:sp>
      <p:sp>
        <p:nvSpPr>
          <p:cNvPr id="7" name="Slide Number Placeholder 6"/>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42320104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12-03-2025</a:t>
            </a:r>
          </a:p>
        </p:txBody>
      </p:sp>
      <p:sp>
        <p:nvSpPr>
          <p:cNvPr id="5" name="Footer Placeholder 4"/>
          <p:cNvSpPr>
            <a:spLocks noGrp="1"/>
          </p:cNvSpPr>
          <p:nvPr>
            <p:ph type="ftr" sz="quarter" idx="11"/>
          </p:nvPr>
        </p:nvSpPr>
        <p:spPr/>
        <p:txBody>
          <a:bodyPr/>
          <a:lstStyle/>
          <a:p>
            <a:r>
              <a:rPr lang="en-US"/>
              <a:t>Principles to Live By 4</a:t>
            </a:r>
          </a:p>
        </p:txBody>
      </p:sp>
      <p:sp>
        <p:nvSpPr>
          <p:cNvPr id="6" name="Slide Number Placeholder 5"/>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35164150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89831" y="798975"/>
            <a:ext cx="1470703"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924656" y="798975"/>
            <a:ext cx="6647683"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12-03-2025</a:t>
            </a:r>
          </a:p>
        </p:txBody>
      </p:sp>
      <p:sp>
        <p:nvSpPr>
          <p:cNvPr id="5" name="Footer Placeholder 4"/>
          <p:cNvSpPr>
            <a:spLocks noGrp="1"/>
          </p:cNvSpPr>
          <p:nvPr>
            <p:ph type="ftr" sz="quarter" idx="11"/>
          </p:nvPr>
        </p:nvSpPr>
        <p:spPr/>
        <p:txBody>
          <a:bodyPr/>
          <a:lstStyle/>
          <a:p>
            <a:r>
              <a:rPr lang="en-US"/>
              <a:t>Principles to Live By 4</a:t>
            </a:r>
          </a:p>
        </p:txBody>
      </p:sp>
      <p:sp>
        <p:nvSpPr>
          <p:cNvPr id="6" name="Slide Number Placeholder 5"/>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1327285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r>
              <a:rPr lang="en-US"/>
              <a:t>12-03-2025</a:t>
            </a:r>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r>
              <a:rPr lang="en-US"/>
              <a:t>Principles to Live By 4</a:t>
            </a:r>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68692430"/>
      </p:ext>
    </p:extLst>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r>
              <a:rPr lang="en-US"/>
              <a:t>12-03-2025</a:t>
            </a:r>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r>
              <a:rPr lang="en-US"/>
              <a:t>Principles to Live By 4</a:t>
            </a:r>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294308926"/>
      </p:ext>
    </p:extLst>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r>
              <a:rPr lang="en-US"/>
              <a:t>12-03-2025</a:t>
            </a:r>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r>
              <a:rPr lang="en-US"/>
              <a:t>Principles to Live By 4</a:t>
            </a:r>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15551573"/>
      </p:ext>
    </p:extLst>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r>
              <a:rPr lang="en-US"/>
              <a:t>12-03-2025</a:t>
            </a:r>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r>
              <a:rPr lang="en-US"/>
              <a:t>Principles to Live By 4</a:t>
            </a:r>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829654673"/>
      </p:ext>
    </p:extLst>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r>
              <a:rPr lang="en-US"/>
              <a:t>Principles to Live By 4</a:t>
            </a:r>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99704532"/>
      </p:ext>
    </p:extLst>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r>
              <a:rPr lang="en-US"/>
              <a:t>12-03-2025</a:t>
            </a:r>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r>
              <a:rPr lang="en-US"/>
              <a:t>Principles to Live By 4</a:t>
            </a:r>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106899469"/>
      </p:ext>
    </p:extLst>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r>
              <a:rPr lang="en-US"/>
              <a:t>12-03-2025</a:t>
            </a:r>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r>
              <a:rPr lang="en-US"/>
              <a:t>Principles to Live By 4</a:t>
            </a:r>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48014390"/>
      </p:ext>
    </p:extLst>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28A0092B-C50C-407E-A947-70E740481C1C}">
                <a14:useLocalDpi xmlns:a14="http://schemas.microsoft.com/office/drawing/2010/main"/>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r>
              <a:rPr lang="en-US"/>
              <a:t>12-03-2025</a:t>
            </a:r>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r>
              <a:rPr lang="en-US"/>
              <a:t>Principles to Live By 4</a:t>
            </a:r>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912078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ransition>
    <p:wipe/>
  </p:transition>
  <p:hf sldNum="0" hdr="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3622292"/>
            <a:ext cx="12192000" cy="2512271"/>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sz="1800" dirty="0">
              <a:latin typeface="Candara" panose="020E0502030303020204" pitchFamily="34" charset="0"/>
            </a:endParaRPr>
          </a:p>
        </p:txBody>
      </p:sp>
      <p:pic>
        <p:nvPicPr>
          <p:cNvPr id="11" name="Picture 10"/>
          <p:cNvPicPr>
            <a:picLocks noChangeAspect="1"/>
          </p:cNvPicPr>
          <p:nvPr/>
        </p:nvPicPr>
        <p:blipFill rotWithShape="1">
          <a:blip r:embed="rId13" cstate="screen">
            <a:extLst>
              <a:ext uri="{28A0092B-C50C-407E-A947-70E740481C1C}">
                <a14:useLocalDpi xmlns:a14="http://schemas.microsoft.com/office/drawing/2010/main"/>
              </a:ext>
            </a:extLst>
          </a:blip>
          <a:srcRect b="-2848"/>
          <a:stretch/>
        </p:blipFill>
        <p:spPr>
          <a:xfrm>
            <a:off x="0" y="6135624"/>
            <a:ext cx="12192000" cy="742950"/>
          </a:xfrm>
          <a:prstGeom prst="rect">
            <a:avLst/>
          </a:prstGeom>
        </p:spPr>
      </p:pic>
      <p:sp>
        <p:nvSpPr>
          <p:cNvPr id="2" name="Title Placeholder 1"/>
          <p:cNvSpPr>
            <a:spLocks noGrp="1"/>
          </p:cNvSpPr>
          <p:nvPr>
            <p:ph type="title"/>
          </p:nvPr>
        </p:nvSpPr>
        <p:spPr>
          <a:xfrm>
            <a:off x="1924655" y="804521"/>
            <a:ext cx="8335071" cy="104923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924655" y="2015734"/>
            <a:ext cx="8335071"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102003" y="330370"/>
            <a:ext cx="3157723" cy="309201"/>
          </a:xfrm>
          <a:prstGeom prst="rect">
            <a:avLst/>
          </a:prstGeom>
        </p:spPr>
        <p:txBody>
          <a:bodyPr vert="horz" lIns="91440" tIns="45720" rIns="91440" bIns="45720" rtlCol="0" anchor="ctr"/>
          <a:lstStyle>
            <a:lvl1pPr algn="r">
              <a:defRPr sz="1000">
                <a:solidFill>
                  <a:schemeClr val="tx1">
                    <a:tint val="75000"/>
                  </a:schemeClr>
                </a:solidFill>
                <a:latin typeface="Candara" panose="020E0502030303020204" pitchFamily="34" charset="0"/>
              </a:defRPr>
            </a:lvl1pPr>
          </a:lstStyle>
          <a:p>
            <a:r>
              <a:rPr lang="en-US"/>
              <a:t>12-03-2025</a:t>
            </a:r>
            <a:endParaRPr lang="en-US" dirty="0"/>
          </a:p>
        </p:txBody>
      </p:sp>
      <p:sp>
        <p:nvSpPr>
          <p:cNvPr id="5" name="Footer Placeholder 4"/>
          <p:cNvSpPr>
            <a:spLocks noGrp="1"/>
          </p:cNvSpPr>
          <p:nvPr>
            <p:ph type="ftr" sz="quarter" idx="3"/>
          </p:nvPr>
        </p:nvSpPr>
        <p:spPr>
          <a:xfrm>
            <a:off x="1924655" y="329309"/>
            <a:ext cx="4959044" cy="309201"/>
          </a:xfrm>
          <a:prstGeom prst="rect">
            <a:avLst/>
          </a:prstGeom>
        </p:spPr>
        <p:txBody>
          <a:bodyPr vert="horz" lIns="91440" tIns="45720" rIns="91440" bIns="45720" rtlCol="0" anchor="ctr"/>
          <a:lstStyle>
            <a:lvl1pPr algn="l">
              <a:defRPr sz="1000">
                <a:solidFill>
                  <a:schemeClr val="tx1">
                    <a:tint val="75000"/>
                  </a:schemeClr>
                </a:solidFill>
                <a:latin typeface="Candara" panose="020E0502030303020204" pitchFamily="34" charset="0"/>
              </a:defRPr>
            </a:lvl1pPr>
          </a:lstStyle>
          <a:p>
            <a:r>
              <a:rPr lang="en-US"/>
              <a:t>Principles to Live By 4</a:t>
            </a:r>
            <a:endParaRPr lang="en-US" dirty="0"/>
          </a:p>
        </p:txBody>
      </p:sp>
      <p:sp>
        <p:nvSpPr>
          <p:cNvPr id="6" name="Slide Number Placeholder 5"/>
          <p:cNvSpPr>
            <a:spLocks noGrp="1"/>
          </p:cNvSpPr>
          <p:nvPr>
            <p:ph type="sldNum" sz="quarter" idx="4"/>
          </p:nvPr>
        </p:nvSpPr>
        <p:spPr>
          <a:xfrm>
            <a:off x="650300" y="798973"/>
            <a:ext cx="1060995" cy="503578"/>
          </a:xfrm>
          <a:prstGeom prst="rect">
            <a:avLst/>
          </a:prstGeom>
        </p:spPr>
        <p:txBody>
          <a:bodyPr vert="horz" lIns="91440" tIns="45720" rIns="91440" bIns="45720" rtlCol="0" anchor="t"/>
          <a:lstStyle>
            <a:lvl1pPr algn="r">
              <a:defRPr sz="2800">
                <a:solidFill>
                  <a:schemeClr val="accent1"/>
                </a:solidFill>
                <a:latin typeface="Candara" panose="020E0502030303020204" pitchFamily="34" charset="0"/>
              </a:defRPr>
            </a:lvl1pPr>
          </a:lstStyle>
          <a:p>
            <a:fld id="{34FBDB5F-F88B-4ECD-8AC6-E346D095E253}" type="slidenum">
              <a:rPr lang="en-US" smtClean="0"/>
              <a:pPr/>
              <a:t>‹#›</a:t>
            </a:fld>
            <a:endParaRPr lang="en-US" dirty="0"/>
          </a:p>
        </p:txBody>
      </p:sp>
      <p:cxnSp>
        <p:nvCxnSpPr>
          <p:cNvPr id="12" name="Straight Connector 11"/>
          <p:cNvCxnSpPr/>
          <p:nvPr/>
        </p:nvCxnSpPr>
        <p:spPr>
          <a:xfrm>
            <a:off x="0" y="6144768"/>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5450829"/>
      </p:ext>
    </p:extLst>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hf sldNum="0" hdr="0"/>
  <p:txStyles>
    <p:titleStyle>
      <a:lvl1pPr algn="ctr" defTabSz="685800" rtl="0" eaLnBrk="1" latinLnBrk="0" hangingPunct="1">
        <a:lnSpc>
          <a:spcPct val="90000"/>
        </a:lnSpc>
        <a:spcBef>
          <a:spcPct val="0"/>
        </a:spcBef>
        <a:buNone/>
        <a:defRPr sz="3200" b="0" i="0" kern="1200" cap="all">
          <a:solidFill>
            <a:schemeClr val="accent1"/>
          </a:solidFill>
          <a:effectLst/>
          <a:latin typeface="Candara" panose="020E0502030303020204" pitchFamily="34" charset="0"/>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Candara" panose="020E0502030303020204" pitchFamily="34" charset="0"/>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Candara" panose="020E0502030303020204" pitchFamily="34" charset="0"/>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Candara" panose="020E0502030303020204" pitchFamily="34" charset="0"/>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Candara" panose="020E0502030303020204" pitchFamily="34" charset="0"/>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Candara" panose="020E0502030303020204" pitchFamily="34" charset="0"/>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EECA69B-4C2A-7F31-8019-E90DB3BD49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pic>
        <p:nvPicPr>
          <p:cNvPr id="4" name="Picture 3" descr="Cloudy oil paint art">
            <a:extLst>
              <a:ext uri="{FF2B5EF4-FFF2-40B4-BE49-F238E27FC236}">
                <a16:creationId xmlns:a16="http://schemas.microsoft.com/office/drawing/2014/main" id="{563C5CE9-B1E9-4EC9-D9FC-8F405E9B7B7F}"/>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0" y="10"/>
            <a:ext cx="12191980" cy="6857990"/>
          </a:xfrm>
          <a:prstGeom prst="rect">
            <a:avLst/>
          </a:prstGeom>
        </p:spPr>
      </p:pic>
      <p:sp>
        <p:nvSpPr>
          <p:cNvPr id="11" name="Rectangle 10">
            <a:extLst>
              <a:ext uri="{FF2B5EF4-FFF2-40B4-BE49-F238E27FC236}">
                <a16:creationId xmlns:a16="http://schemas.microsoft.com/office/drawing/2014/main" id="{1103FDB8-D911-F8F8-F9EC-FB7FF54359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4324"/>
            <a:ext cx="12192000" cy="2573677"/>
          </a:xfrm>
          <a:prstGeom prst="rect">
            <a:avLst/>
          </a:prstGeom>
          <a:gradFill>
            <a:gsLst>
              <a:gs pos="0">
                <a:schemeClr val="bg1">
                  <a:alpha val="0"/>
                </a:schemeClr>
              </a:gs>
              <a:gs pos="46000">
                <a:schemeClr val="bg1">
                  <a:alpha val="17000"/>
                </a:schemeClr>
              </a:gs>
              <a:gs pos="65000">
                <a:schemeClr val="bg1">
                  <a:alpha val="29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sp>
        <p:nvSpPr>
          <p:cNvPr id="2" name="Title 1">
            <a:extLst>
              <a:ext uri="{FF2B5EF4-FFF2-40B4-BE49-F238E27FC236}">
                <a16:creationId xmlns:a16="http://schemas.microsoft.com/office/drawing/2014/main" id="{E79D40D6-9509-AC5D-4C33-7AA5BC652847}"/>
              </a:ext>
            </a:extLst>
          </p:cNvPr>
          <p:cNvSpPr>
            <a:spLocks noGrp="1"/>
          </p:cNvSpPr>
          <p:nvPr>
            <p:ph type="ctrTitle"/>
          </p:nvPr>
        </p:nvSpPr>
        <p:spPr>
          <a:xfrm>
            <a:off x="3953575" y="390046"/>
            <a:ext cx="7983068" cy="974347"/>
          </a:xfrm>
          <a:ln>
            <a:noFill/>
          </a:ln>
        </p:spPr>
        <p:txBody>
          <a:bodyPr anchor="ctr">
            <a:normAutofit fontScale="90000"/>
          </a:bodyPr>
          <a:lstStyle/>
          <a:p>
            <a:r>
              <a:rPr lang="en-US" sz="6000" b="1" dirty="0">
                <a:solidFill>
                  <a:srgbClr val="0070C0"/>
                </a:solidFill>
              </a:rPr>
              <a:t>Principles to Live by 4</a:t>
            </a:r>
          </a:p>
        </p:txBody>
      </p:sp>
      <p:sp>
        <p:nvSpPr>
          <p:cNvPr id="6" name="TextBox 5">
            <a:extLst>
              <a:ext uri="{FF2B5EF4-FFF2-40B4-BE49-F238E27FC236}">
                <a16:creationId xmlns:a16="http://schemas.microsoft.com/office/drawing/2014/main" id="{1875CF6C-D143-42A2-2702-CA5D636159D6}"/>
              </a:ext>
            </a:extLst>
          </p:cNvPr>
          <p:cNvSpPr txBox="1"/>
          <p:nvPr/>
        </p:nvSpPr>
        <p:spPr>
          <a:xfrm>
            <a:off x="8597900" y="1172666"/>
            <a:ext cx="2842905" cy="523220"/>
          </a:xfrm>
          <a:prstGeom prst="rect">
            <a:avLst/>
          </a:prstGeom>
          <a:noFill/>
        </p:spPr>
        <p:txBody>
          <a:bodyPr wrap="square">
            <a:spAutoFit/>
          </a:bodyPr>
          <a:lstStyle/>
          <a:p>
            <a:r>
              <a:rPr lang="en-US" altLang="en-US" sz="2800" b="1" dirty="0">
                <a:solidFill>
                  <a:schemeClr val="accent2">
                    <a:lumMod val="75000"/>
                  </a:schemeClr>
                </a:solidFill>
              </a:rPr>
              <a:t>PROVERBS 2:3-7</a:t>
            </a:r>
          </a:p>
        </p:txBody>
      </p:sp>
      <p:sp>
        <p:nvSpPr>
          <p:cNvPr id="8" name="Subtitle 7">
            <a:extLst>
              <a:ext uri="{FF2B5EF4-FFF2-40B4-BE49-F238E27FC236}">
                <a16:creationId xmlns:a16="http://schemas.microsoft.com/office/drawing/2014/main" id="{0793AC3C-D8AF-FD1F-D265-D6CFC6CCB6B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07029525"/>
      </p:ext>
    </p:extLst>
  </p:cSld>
  <p:clrMapOvr>
    <a:overrideClrMapping bg1="dk1" tx1="lt1" bg2="dk2" tx2="lt2" accent1="accent1" accent2="accent2" accent3="accent3" accent4="accent4" accent5="accent5" accent6="accent6" hlink="hlink" folHlink="folHlink"/>
  </p:clrMapOvr>
  <p:transition>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C29D0D-19D3-34CA-3297-DCDD5DAAC091}"/>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A39BD969-1BB2-38B6-8E7A-1CE8A9873B70}"/>
              </a:ext>
            </a:extLst>
          </p:cNvPr>
          <p:cNvSpPr>
            <a:spLocks noGrp="1"/>
          </p:cNvSpPr>
          <p:nvPr>
            <p:ph type="ftr" sz="quarter" idx="11"/>
          </p:nvPr>
        </p:nvSpPr>
        <p:spPr/>
        <p:txBody>
          <a:bodyPr/>
          <a:lstStyle/>
          <a:p>
            <a:r>
              <a:rPr lang="en-US"/>
              <a:t>Principles to Live By 4</a:t>
            </a:r>
            <a:endParaRPr lang="en-US" dirty="0"/>
          </a:p>
        </p:txBody>
      </p:sp>
      <p:sp>
        <p:nvSpPr>
          <p:cNvPr id="6" name="TextBox 5">
            <a:extLst>
              <a:ext uri="{FF2B5EF4-FFF2-40B4-BE49-F238E27FC236}">
                <a16:creationId xmlns:a16="http://schemas.microsoft.com/office/drawing/2014/main" id="{D340AC6E-FE51-F153-B41B-7C98E1E1262C}"/>
              </a:ext>
            </a:extLst>
          </p:cNvPr>
          <p:cNvSpPr txBox="1"/>
          <p:nvPr/>
        </p:nvSpPr>
        <p:spPr>
          <a:xfrm>
            <a:off x="635261" y="18541"/>
            <a:ext cx="11369925" cy="6309420"/>
          </a:xfrm>
          <a:prstGeom prst="rect">
            <a:avLst/>
          </a:prstGeom>
          <a:noFill/>
        </p:spPr>
        <p:txBody>
          <a:bodyPr wrap="square">
            <a:spAutoFit/>
          </a:bodyPr>
          <a:lstStyle/>
          <a:p>
            <a:r>
              <a:rPr lang="en-US" sz="4400" b="1" dirty="0"/>
              <a:t>COLOSSIANS 2:4</a:t>
            </a:r>
          </a:p>
          <a:p>
            <a:r>
              <a:rPr lang="en-US" sz="3600" i="1" dirty="0"/>
              <a:t>	And this I say, lest any man should beguile you with enticing words. 5 For though I be absent in the flesh, yet am I with you in the spirit, joying and beholding your order, and the </a:t>
            </a:r>
            <a:r>
              <a:rPr lang="en-US" sz="3600" i="1" dirty="0" err="1"/>
              <a:t>stedfastness</a:t>
            </a:r>
            <a:r>
              <a:rPr lang="en-US" sz="3600" i="1" dirty="0"/>
              <a:t> of your faith in Christ. 6 As ye have therefore received Christ Jesus the Lord, so walk ye in him: 7 Rooted and built up in him, and stablished in the faith, as ye have been taught, abounding therein with thanksgiving. 8 Beware lest any man spoil you through philosophy and vain deceit, after the tradition of men, </a:t>
            </a:r>
            <a:r>
              <a:rPr lang="en-US" sz="3600" i="1" u="sng" dirty="0"/>
              <a:t>after the rudiments of the world, and not after Christ</a:t>
            </a:r>
            <a:r>
              <a:rPr lang="en-US" sz="3600" i="1" dirty="0"/>
              <a:t>. </a:t>
            </a:r>
          </a:p>
        </p:txBody>
      </p:sp>
    </p:spTree>
    <p:extLst>
      <p:ext uri="{BB962C8B-B14F-4D97-AF65-F5344CB8AC3E}">
        <p14:creationId xmlns:p14="http://schemas.microsoft.com/office/powerpoint/2010/main" val="479519544"/>
      </p:ext>
    </p:extLst>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AA827E-7595-8891-BF78-0B56F4EF06D3}"/>
              </a:ext>
            </a:extLst>
          </p:cNvPr>
          <p:cNvSpPr txBox="1"/>
          <p:nvPr/>
        </p:nvSpPr>
        <p:spPr>
          <a:xfrm>
            <a:off x="249015" y="136524"/>
            <a:ext cx="11723245" cy="6455661"/>
          </a:xfrm>
          <a:prstGeom prst="rect">
            <a:avLst/>
          </a:prstGeom>
          <a:solidFill>
            <a:schemeClr val="bg2">
              <a:lumMod val="75000"/>
            </a:schemeClr>
          </a:solidFill>
        </p:spPr>
        <p:txBody>
          <a:bodyPr wrap="square">
            <a:spAutoFit/>
          </a:bodyPr>
          <a:lstStyle/>
          <a:p>
            <a:r>
              <a:rPr lang="en-US" sz="4400" b="1" dirty="0"/>
              <a:t>HEBREWS.CHAPTER.SEVEN.1</a:t>
            </a:r>
          </a:p>
          <a:p>
            <a:r>
              <a:rPr lang="en-US" sz="3600" dirty="0"/>
              <a:t>	75  Abraham said, "</a:t>
            </a:r>
            <a:r>
              <a:rPr lang="en-US" sz="3600" i="1" dirty="0"/>
              <a:t>I'll not take from a thread to a </a:t>
            </a:r>
            <a:r>
              <a:rPr lang="en-US" sz="3600" i="1" dirty="0" err="1"/>
              <a:t>shoelatch</a:t>
            </a:r>
            <a:r>
              <a:rPr lang="en-US" sz="3600" i="1" dirty="0"/>
              <a:t>." </a:t>
            </a:r>
            <a:r>
              <a:rPr lang="en-US" sz="3600" dirty="0"/>
              <a:t>He didn't fight the war, to make a lot of money. And real true battles are not made with selfish motives. 	Wars are not fought for money. </a:t>
            </a:r>
            <a:r>
              <a:rPr lang="en-US" sz="3600" b="1" dirty="0"/>
              <a:t>Wars are fought for motives, for principles</a:t>
            </a:r>
            <a:r>
              <a:rPr lang="en-US" sz="3600" dirty="0"/>
              <a:t>. </a:t>
            </a:r>
            <a:r>
              <a:rPr lang="en-US" sz="3600" b="1" dirty="0"/>
              <a:t>Men fight war for principles</a:t>
            </a:r>
            <a:r>
              <a:rPr lang="en-US" sz="3600" dirty="0"/>
              <a:t>. And when Abraham went out to get Lot, he didn't go out because he </a:t>
            </a:r>
            <a:r>
              <a:rPr lang="en-US" sz="3600" dirty="0" err="1"/>
              <a:t>knowed</a:t>
            </a:r>
            <a:r>
              <a:rPr lang="en-US" sz="3600" dirty="0"/>
              <a:t> he could whip the kings and take all their possession, he went out for the principle of "saving his brother."</a:t>
            </a:r>
          </a:p>
          <a:p>
            <a:r>
              <a:rPr lang="en-US" sz="3600" dirty="0"/>
              <a:t>	</a:t>
            </a:r>
          </a:p>
        </p:txBody>
      </p:sp>
      <p:sp>
        <p:nvSpPr>
          <p:cNvPr id="2" name="Date Placeholder 1">
            <a:extLst>
              <a:ext uri="{FF2B5EF4-FFF2-40B4-BE49-F238E27FC236}">
                <a16:creationId xmlns:a16="http://schemas.microsoft.com/office/drawing/2014/main" id="{4AE91BEB-78AF-6B75-A5DF-20C6FEBBC94B}"/>
              </a:ext>
            </a:extLst>
          </p:cNvPr>
          <p:cNvSpPr>
            <a:spLocks noGrp="1"/>
          </p:cNvSpPr>
          <p:nvPr>
            <p:ph type="dt" sz="half" idx="10"/>
          </p:nvPr>
        </p:nvSpPr>
        <p:spPr/>
        <p:txBody>
          <a:bodyPr/>
          <a:lstStyle/>
          <a:p>
            <a:r>
              <a:rPr lang="en-US"/>
              <a:t>12-03-2025</a:t>
            </a:r>
          </a:p>
        </p:txBody>
      </p:sp>
      <p:sp>
        <p:nvSpPr>
          <p:cNvPr id="4" name="Footer Placeholder 3">
            <a:extLst>
              <a:ext uri="{FF2B5EF4-FFF2-40B4-BE49-F238E27FC236}">
                <a16:creationId xmlns:a16="http://schemas.microsoft.com/office/drawing/2014/main" id="{B2819D47-4B51-3193-BE02-8240A81559DE}"/>
              </a:ext>
            </a:extLst>
          </p:cNvPr>
          <p:cNvSpPr>
            <a:spLocks noGrp="1"/>
          </p:cNvSpPr>
          <p:nvPr>
            <p:ph type="ftr" sz="quarter" idx="11"/>
          </p:nvPr>
        </p:nvSpPr>
        <p:spPr/>
        <p:txBody>
          <a:bodyPr/>
          <a:lstStyle/>
          <a:p>
            <a:r>
              <a:rPr lang="en-US"/>
              <a:t>Principles to Live By 4</a:t>
            </a:r>
            <a:endParaRPr lang="en-US" dirty="0"/>
          </a:p>
        </p:txBody>
      </p:sp>
    </p:spTree>
    <p:extLst>
      <p:ext uri="{BB962C8B-B14F-4D97-AF65-F5344CB8AC3E}">
        <p14:creationId xmlns:p14="http://schemas.microsoft.com/office/powerpoint/2010/main" val="2618582397"/>
      </p:ext>
    </p:extLst>
  </p:cSld>
  <p:clrMapOvr>
    <a:masterClrMapping/>
  </p:clrMapOvr>
  <p:transition>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1C06D6-7313-0128-FE07-B77746E11055}"/>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191B8411-D17F-10D6-BE6A-080B48737BBB}"/>
              </a:ext>
            </a:extLst>
          </p:cNvPr>
          <p:cNvSpPr>
            <a:spLocks noGrp="1"/>
          </p:cNvSpPr>
          <p:nvPr>
            <p:ph type="ftr" sz="quarter" idx="11"/>
          </p:nvPr>
        </p:nvSpPr>
        <p:spPr/>
        <p:txBody>
          <a:bodyPr/>
          <a:lstStyle/>
          <a:p>
            <a:r>
              <a:rPr lang="en-US"/>
              <a:t>Principles to Live By 4</a:t>
            </a:r>
            <a:endParaRPr lang="en-US" dirty="0"/>
          </a:p>
        </p:txBody>
      </p:sp>
      <p:sp>
        <p:nvSpPr>
          <p:cNvPr id="5" name="TextBox 4">
            <a:extLst>
              <a:ext uri="{FF2B5EF4-FFF2-40B4-BE49-F238E27FC236}">
                <a16:creationId xmlns:a16="http://schemas.microsoft.com/office/drawing/2014/main" id="{AF22E981-4526-D4A1-F105-8E52BBD1546E}"/>
              </a:ext>
            </a:extLst>
          </p:cNvPr>
          <p:cNvSpPr txBox="1"/>
          <p:nvPr/>
        </p:nvSpPr>
        <p:spPr>
          <a:xfrm>
            <a:off x="159488" y="58846"/>
            <a:ext cx="11876567" cy="6740307"/>
          </a:xfrm>
          <a:prstGeom prst="rect">
            <a:avLst/>
          </a:prstGeom>
          <a:solidFill>
            <a:schemeClr val="bg2">
              <a:lumMod val="75000"/>
            </a:schemeClr>
          </a:solidFill>
        </p:spPr>
        <p:txBody>
          <a:bodyPr wrap="square">
            <a:spAutoFit/>
          </a:bodyPr>
          <a:lstStyle/>
          <a:p>
            <a:r>
              <a:rPr lang="en-US" sz="3600" dirty="0"/>
              <a:t>	76 And any minister that's sent out under the inspiration of the King of Heaven, will not go for money; neither will he go to make big churches, neither to inspire denominations. He'll only go for one principle, that is, "To bring back his fallen brother."</a:t>
            </a:r>
          </a:p>
          <a:p>
            <a:r>
              <a:rPr lang="en-US" sz="3600" dirty="0"/>
              <a:t>	77 As I say, "Real wars are fought and waged for principles and not for money." And men and women who join church and come into church, to be popular, because the Joneses belong there, or they change their church from a little church to a big church, you're doing it for a selfish motive and the right principle is not behind it. You should be willing to stand at the battle front.</a:t>
            </a:r>
          </a:p>
        </p:txBody>
      </p:sp>
    </p:spTree>
    <p:extLst>
      <p:ext uri="{BB962C8B-B14F-4D97-AF65-F5344CB8AC3E}">
        <p14:creationId xmlns:p14="http://schemas.microsoft.com/office/powerpoint/2010/main" val="2733877137"/>
      </p:ext>
    </p:extLst>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1F743B-C5DD-EBC5-7CA5-45B92781D631}"/>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3018883E-0E26-5D0E-FB38-E8655B495BB0}"/>
              </a:ext>
            </a:extLst>
          </p:cNvPr>
          <p:cNvSpPr>
            <a:spLocks noGrp="1"/>
          </p:cNvSpPr>
          <p:nvPr>
            <p:ph type="ftr" sz="quarter" idx="11"/>
          </p:nvPr>
        </p:nvSpPr>
        <p:spPr/>
        <p:txBody>
          <a:bodyPr/>
          <a:lstStyle/>
          <a:p>
            <a:r>
              <a:rPr lang="en-US"/>
              <a:t>Principles to Live By 4</a:t>
            </a:r>
            <a:endParaRPr lang="en-US" dirty="0"/>
          </a:p>
        </p:txBody>
      </p:sp>
      <p:sp>
        <p:nvSpPr>
          <p:cNvPr id="5" name="TextBox 4">
            <a:extLst>
              <a:ext uri="{FF2B5EF4-FFF2-40B4-BE49-F238E27FC236}">
                <a16:creationId xmlns:a16="http://schemas.microsoft.com/office/drawing/2014/main" id="{1CC37F46-C43D-F06F-0B8E-E93B59A60EB5}"/>
              </a:ext>
            </a:extLst>
          </p:cNvPr>
          <p:cNvSpPr txBox="1"/>
          <p:nvPr/>
        </p:nvSpPr>
        <p:spPr>
          <a:xfrm>
            <a:off x="408750" y="25664"/>
            <a:ext cx="11637937" cy="5693866"/>
          </a:xfrm>
          <a:prstGeom prst="rect">
            <a:avLst/>
          </a:prstGeom>
          <a:noFill/>
        </p:spPr>
        <p:txBody>
          <a:bodyPr wrap="square">
            <a:spAutoFit/>
          </a:bodyPr>
          <a:lstStyle/>
          <a:p>
            <a:pPr marL="0" marR="0">
              <a:buNone/>
            </a:pPr>
            <a:r>
              <a:rPr lang="en-US" sz="4400" b="1" dirty="0">
                <a:effectLst/>
                <a:latin typeface="Candara" panose="020E0502030303020204" pitchFamily="34" charset="0"/>
                <a:ea typeface="Times New Roman" panose="02020603050405020304" pitchFamily="18" charset="0"/>
              </a:rPr>
              <a:t>VICTORY.DAY</a:t>
            </a:r>
            <a:r>
              <a:rPr lang="en-US" sz="4400" dirty="0">
                <a:effectLst/>
                <a:latin typeface="Candara" panose="020E0502030303020204" pitchFamily="34"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0" marR="0" indent="457200">
              <a:buNone/>
            </a:pPr>
            <a:r>
              <a:rPr lang="en-US" sz="4000" dirty="0">
                <a:effectLst/>
                <a:latin typeface="Candara" panose="020E0502030303020204" pitchFamily="34" charset="0"/>
                <a:ea typeface="Times New Roman" panose="02020603050405020304" pitchFamily="18" charset="0"/>
              </a:rPr>
              <a:t>70 That's what the devil's so after the bride</a:t>
            </a:r>
            <a:r>
              <a:rPr lang="en-US" sz="4000" dirty="0">
                <a:latin typeface="Candara" panose="020E0502030303020204" pitchFamily="34" charset="0"/>
                <a:ea typeface="Times New Roman" panose="02020603050405020304" pitchFamily="18" charset="0"/>
              </a:rPr>
              <a:t>..</a:t>
            </a:r>
            <a:r>
              <a:rPr lang="en-US" sz="4000" dirty="0">
                <a:effectLst/>
                <a:latin typeface="Candara" panose="020E0502030303020204" pitchFamily="34" charset="0"/>
                <a:ea typeface="Times New Roman" panose="02020603050405020304" pitchFamily="18" charset="0"/>
              </a:rPr>
              <a:t>. It's getting close to V-day…getting real close. That's when the enemy does his worst to reroute. Bible said, "</a:t>
            </a:r>
            <a:r>
              <a:rPr lang="en-US" sz="4000" i="1" dirty="0">
                <a:effectLst/>
                <a:latin typeface="Candara" panose="020E0502030303020204" pitchFamily="34" charset="0"/>
                <a:ea typeface="Times New Roman" panose="02020603050405020304" pitchFamily="18" charset="0"/>
              </a:rPr>
              <a:t>Woe unto the earth, because the devil, is like a roaring lion in the last days, going around devouring what he will.“ T</a:t>
            </a:r>
            <a:r>
              <a:rPr lang="en-US" sz="4000" dirty="0">
                <a:effectLst/>
                <a:latin typeface="Candara" panose="020E0502030303020204" pitchFamily="34" charset="0"/>
                <a:ea typeface="Times New Roman" panose="02020603050405020304" pitchFamily="18" charset="0"/>
              </a:rPr>
              <a:t>he persecutions and things would take place. Don't you move right or left. Stay right with that Word. 							63-0421</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80307287"/>
      </p:ext>
    </p:extLst>
  </p:cSld>
  <p:clrMapOvr>
    <a:masterClrMapping/>
  </p:clrMapOvr>
  <p:transition>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8826" y="788463"/>
            <a:ext cx="11041416" cy="2778760"/>
          </a:xfrm>
        </p:spPr>
        <p:txBody>
          <a:bodyPr>
            <a:normAutofit/>
          </a:bodyPr>
          <a:lstStyle/>
          <a:p>
            <a:r>
              <a:rPr lang="en-US" sz="4800" dirty="0">
                <a:latin typeface="Calisto MT"/>
                <a:cs typeface="Calisto MT"/>
              </a:rPr>
              <a:t>Turning the Heart of a Rebel</a:t>
            </a:r>
            <a:endParaRPr lang="en-US" sz="900" dirty="0">
              <a:latin typeface="Calisto MT"/>
              <a:cs typeface="Calisto MT"/>
            </a:endParaRPr>
          </a:p>
        </p:txBody>
      </p:sp>
      <p:sp>
        <p:nvSpPr>
          <p:cNvPr id="3" name="Subtitle 2"/>
          <p:cNvSpPr>
            <a:spLocks noGrp="1"/>
          </p:cNvSpPr>
          <p:nvPr>
            <p:ph type="subTitle" idx="1"/>
          </p:nvPr>
        </p:nvSpPr>
        <p:spPr>
          <a:xfrm>
            <a:off x="728826" y="1490358"/>
            <a:ext cx="10562951" cy="1976741"/>
          </a:xfrm>
          <a:noFill/>
        </p:spPr>
        <p:txBody>
          <a:bodyPr>
            <a:normAutofit/>
          </a:bodyPr>
          <a:lstStyle/>
          <a:p>
            <a:pPr algn="ctr"/>
            <a:r>
              <a:rPr lang="en-US" sz="3600" b="1" dirty="0"/>
              <a:t>Prov. 17:11 </a:t>
            </a:r>
          </a:p>
          <a:p>
            <a:pPr algn="ctr"/>
            <a:r>
              <a:rPr lang="en-US" sz="3200" i="1" dirty="0"/>
              <a:t>An evil man </a:t>
            </a:r>
            <a:r>
              <a:rPr lang="en-US" sz="3200" i="1" dirty="0" err="1"/>
              <a:t>seeketh</a:t>
            </a:r>
            <a:r>
              <a:rPr lang="en-US" sz="3200" i="1" dirty="0"/>
              <a:t> </a:t>
            </a:r>
            <a:r>
              <a:rPr lang="en-US" sz="2400" dirty="0"/>
              <a:t>[eager for] </a:t>
            </a:r>
            <a:r>
              <a:rPr lang="en-US" sz="3200" i="1" dirty="0"/>
              <a:t>only rebellion: therefore a cruel messenger </a:t>
            </a:r>
            <a:r>
              <a:rPr lang="en-US" sz="2400" dirty="0"/>
              <a:t>[angel] </a:t>
            </a:r>
            <a:r>
              <a:rPr lang="en-US" sz="3200" i="1" dirty="0"/>
              <a:t>shall be sent against him.</a:t>
            </a:r>
            <a:endParaRPr lang="en-US" sz="3200" dirty="0"/>
          </a:p>
        </p:txBody>
      </p:sp>
      <p:sp>
        <p:nvSpPr>
          <p:cNvPr id="5" name="TextBox 4">
            <a:extLst>
              <a:ext uri="{FF2B5EF4-FFF2-40B4-BE49-F238E27FC236}">
                <a16:creationId xmlns:a16="http://schemas.microsoft.com/office/drawing/2014/main" id="{26FE4E65-6597-709F-220A-EFBC17414950}"/>
              </a:ext>
            </a:extLst>
          </p:cNvPr>
          <p:cNvSpPr txBox="1"/>
          <p:nvPr/>
        </p:nvSpPr>
        <p:spPr>
          <a:xfrm>
            <a:off x="364412" y="3429000"/>
            <a:ext cx="11597215" cy="2862322"/>
          </a:xfrm>
          <a:prstGeom prst="rect">
            <a:avLst/>
          </a:prstGeom>
          <a:noFill/>
        </p:spPr>
        <p:txBody>
          <a:bodyPr wrap="square">
            <a:spAutoFit/>
          </a:bodyPr>
          <a:lstStyle/>
          <a:p>
            <a:r>
              <a:rPr lang="en-US" sz="3600" dirty="0">
                <a:latin typeface="Candara" panose="020E0502030303020204" pitchFamily="34" charset="0"/>
                <a:ea typeface="Times New Roman" panose="02020603050405020304" pitchFamily="18" charset="0"/>
              </a:rPr>
              <a:t> </a:t>
            </a:r>
            <a:endParaRPr lang="en-US" sz="3600" dirty="0">
              <a:latin typeface="Times New Roman" panose="02020603050405020304" pitchFamily="18" charset="0"/>
              <a:ea typeface="Times New Roman" panose="02020603050405020304" pitchFamily="18" charset="0"/>
            </a:endParaRPr>
          </a:p>
          <a:p>
            <a:r>
              <a:rPr lang="en-US" sz="3600" b="1" dirty="0">
                <a:latin typeface="Candara" panose="020E0502030303020204" pitchFamily="34" charset="0"/>
                <a:ea typeface="Times New Roman" panose="02020603050405020304" pitchFamily="18" charset="0"/>
              </a:rPr>
              <a:t>Rebellion: </a:t>
            </a:r>
            <a:r>
              <a:rPr lang="en-US" sz="3600" dirty="0">
                <a:latin typeface="Candara" panose="020E0502030303020204" pitchFamily="34" charset="0"/>
                <a:ea typeface="Times New Roman" panose="02020603050405020304" pitchFamily="18" charset="0"/>
              </a:rPr>
              <a:t>Refusal to accept some authority or established code; A show of defiance toward an established authority.</a:t>
            </a:r>
            <a:endParaRPr lang="en-US" sz="3600" dirty="0">
              <a:latin typeface="Times New Roman" panose="02020603050405020304" pitchFamily="18" charset="0"/>
              <a:ea typeface="Times New Roman" panose="02020603050405020304" pitchFamily="18" charset="0"/>
            </a:endParaRPr>
          </a:p>
          <a:p>
            <a:r>
              <a:rPr lang="en-US" sz="3600" b="1" dirty="0">
                <a:latin typeface="Candara" panose="020E0502030303020204" pitchFamily="34" charset="0"/>
                <a:ea typeface="Times New Roman" panose="02020603050405020304" pitchFamily="18" charset="0"/>
              </a:rPr>
              <a:t>Defiance: </a:t>
            </a:r>
            <a:r>
              <a:rPr lang="en-US" sz="3600" dirty="0">
                <a:latin typeface="Candara" panose="020E0502030303020204" pitchFamily="34" charset="0"/>
                <a:ea typeface="Times New Roman" panose="02020603050405020304" pitchFamily="18" charset="0"/>
              </a:rPr>
              <a:t>Intentionally contemptuous behavior or attitude; readiness to resist. </a:t>
            </a:r>
            <a:endParaRPr lang="en-US" sz="3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56484882"/>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0DC389-80DA-4999-906A-C7C3BACF460C}"/>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E51C95ED-2069-40F8-97DF-5FF8A0D5BC34}"/>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3158E0CF-3F64-4132-B41B-4C9B785033B1}"/>
              </a:ext>
            </a:extLst>
          </p:cNvPr>
          <p:cNvSpPr/>
          <p:nvPr/>
        </p:nvSpPr>
        <p:spPr>
          <a:xfrm>
            <a:off x="704088" y="37995"/>
            <a:ext cx="10853503" cy="6494085"/>
          </a:xfrm>
          <a:prstGeom prst="rect">
            <a:avLst/>
          </a:prstGeom>
        </p:spPr>
        <p:txBody>
          <a:bodyPr wrap="square">
            <a:spAutoFit/>
          </a:bodyPr>
          <a:lstStyle/>
          <a:p>
            <a:r>
              <a:rPr lang="en-US" sz="4800" b="1" dirty="0">
                <a:latin typeface="Candara" panose="020E0502030303020204" pitchFamily="34" charset="0"/>
                <a:ea typeface="Times New Roman" panose="02020603050405020304" pitchFamily="18" charset="0"/>
              </a:rPr>
              <a:t>I SAMUEL 15:23</a:t>
            </a:r>
            <a:r>
              <a:rPr lang="en-US" sz="4800" i="1" dirty="0">
                <a:latin typeface="Candara" panose="020E0502030303020204" pitchFamily="34" charset="0"/>
                <a:ea typeface="Times New Roman" panose="02020603050405020304" pitchFamily="18" charset="0"/>
              </a:rPr>
              <a:t>  </a:t>
            </a:r>
          </a:p>
          <a:p>
            <a:r>
              <a:rPr lang="en-US" sz="4800" i="1" dirty="0">
                <a:latin typeface="Candara" panose="020E0502030303020204" pitchFamily="34" charset="0"/>
                <a:ea typeface="Times New Roman" panose="02020603050405020304" pitchFamily="18" charset="0"/>
              </a:rPr>
              <a:t>	</a:t>
            </a:r>
            <a:r>
              <a:rPr lang="en-US" sz="4000" i="1" dirty="0">
                <a:latin typeface="Candara" panose="020E0502030303020204" pitchFamily="34" charset="0"/>
                <a:ea typeface="Times New Roman" panose="02020603050405020304" pitchFamily="18" charset="0"/>
              </a:rPr>
              <a:t>And Samuel said, Hath the LORD as great delight in burnt offerings and sacrifices, as in obeying the voice of the LORD? Behold, </a:t>
            </a:r>
            <a:r>
              <a:rPr lang="en-US" sz="4000" b="1" i="1" dirty="0">
                <a:latin typeface="Candara" panose="020E0502030303020204" pitchFamily="34" charset="0"/>
                <a:ea typeface="Times New Roman" panose="02020603050405020304" pitchFamily="18" charset="0"/>
              </a:rPr>
              <a:t>to obey is better than sacrifice</a:t>
            </a:r>
            <a:r>
              <a:rPr lang="en-US" sz="4000" i="1" dirty="0">
                <a:latin typeface="Candara" panose="020E0502030303020204" pitchFamily="34" charset="0"/>
                <a:ea typeface="Times New Roman" panose="02020603050405020304" pitchFamily="18" charset="0"/>
              </a:rPr>
              <a:t>, and to hearken than the fat of rams. For </a:t>
            </a:r>
            <a:r>
              <a:rPr lang="en-US" sz="4000" b="1" i="1" dirty="0">
                <a:latin typeface="Candara" panose="020E0502030303020204" pitchFamily="34" charset="0"/>
                <a:ea typeface="Times New Roman" panose="02020603050405020304" pitchFamily="18" charset="0"/>
              </a:rPr>
              <a:t>rebellion is as the sin of witchcraft</a:t>
            </a:r>
            <a:r>
              <a:rPr lang="en-US" sz="4000" i="1" dirty="0">
                <a:latin typeface="Candara" panose="020E0502030303020204" pitchFamily="34" charset="0"/>
                <a:ea typeface="Times New Roman" panose="02020603050405020304" pitchFamily="18" charset="0"/>
              </a:rPr>
              <a:t>, and stubbornness is as iniquity and idolatry. Because thou hast rejected the word of the LORD, he hath also rejected thee from being king.</a:t>
            </a:r>
            <a:endParaRPr lang="en-US" sz="4000" dirty="0">
              <a:latin typeface="Times New Roman" panose="02020603050405020304" pitchFamily="18" charset="0"/>
              <a:ea typeface="Times New Roman" panose="02020603050405020304" pitchFamily="18" charset="0"/>
            </a:endParaRPr>
          </a:p>
          <a:p>
            <a:r>
              <a:rPr lang="en-US" sz="4000" b="1" i="1" dirty="0">
                <a:latin typeface="Candara" panose="020E0502030303020204" pitchFamily="34" charset="0"/>
                <a:ea typeface="Times New Roman" panose="02020603050405020304" pitchFamily="18" charset="0"/>
              </a:rPr>
              <a:t> </a:t>
            </a:r>
            <a:endParaRPr lang="en-US" sz="4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46322612"/>
      </p:ext>
    </p:extLst>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ED0E0A-4455-487C-B455-8BE3ED806DE7}"/>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F9F99C08-35A5-4F08-A133-84C61ABB78A4}"/>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B2122032-9E12-4FF2-B3ED-D58BF21DB23C}"/>
              </a:ext>
            </a:extLst>
          </p:cNvPr>
          <p:cNvSpPr/>
          <p:nvPr/>
        </p:nvSpPr>
        <p:spPr>
          <a:xfrm>
            <a:off x="704088" y="910739"/>
            <a:ext cx="7472597" cy="4647426"/>
          </a:xfrm>
          <a:prstGeom prst="rect">
            <a:avLst/>
          </a:prstGeom>
        </p:spPr>
        <p:txBody>
          <a:bodyPr wrap="square">
            <a:spAutoFit/>
          </a:bodyPr>
          <a:lstStyle/>
          <a:p>
            <a:r>
              <a:rPr lang="en-US" sz="6000" b="1" i="1" dirty="0">
                <a:latin typeface="Candara" panose="020E0502030303020204" pitchFamily="34" charset="0"/>
                <a:ea typeface="Times New Roman" panose="02020603050405020304" pitchFamily="18" charset="0"/>
              </a:rPr>
              <a:t>Rebellious:</a:t>
            </a:r>
            <a:r>
              <a:rPr lang="en-US" sz="4800" i="1" dirty="0">
                <a:latin typeface="Candara" panose="020E0502030303020204" pitchFamily="34" charset="0"/>
                <a:ea typeface="Times New Roman" panose="02020603050405020304" pitchFamily="18" charset="0"/>
              </a:rPr>
              <a:t> </a:t>
            </a:r>
            <a:r>
              <a:rPr lang="en-US" sz="2800" i="1" dirty="0">
                <a:latin typeface="Candara" panose="020E0502030303020204" pitchFamily="34" charset="0"/>
                <a:ea typeface="Times New Roman" panose="02020603050405020304" pitchFamily="18" charset="0"/>
              </a:rPr>
              <a:t>(</a:t>
            </a:r>
            <a:r>
              <a:rPr lang="en-US" sz="2800" dirty="0">
                <a:latin typeface="Candara" panose="020E0502030303020204" pitchFamily="34" charset="0"/>
                <a:ea typeface="Times New Roman" panose="02020603050405020304" pitchFamily="18" charset="0"/>
              </a:rPr>
              <a:t> Heb.) </a:t>
            </a:r>
            <a:r>
              <a:rPr lang="en-US" sz="4800" i="1" dirty="0" err="1">
                <a:latin typeface="Candara" panose="020E0502030303020204" pitchFamily="34" charset="0"/>
                <a:ea typeface="Times New Roman" panose="02020603050405020304" pitchFamily="18" charset="0"/>
              </a:rPr>
              <a:t>marah</a:t>
            </a:r>
            <a:r>
              <a:rPr lang="en-US" sz="4800" i="1" dirty="0">
                <a:latin typeface="Candara" panose="020E0502030303020204" pitchFamily="34" charset="0"/>
                <a:ea typeface="Times New Roman" panose="02020603050405020304" pitchFamily="18" charset="0"/>
              </a:rPr>
              <a:t>  </a:t>
            </a:r>
            <a:r>
              <a:rPr lang="en-US" sz="4800" dirty="0">
                <a:latin typeface="Candara" panose="020E0502030303020204" pitchFamily="34" charset="0"/>
                <a:ea typeface="Times New Roman" panose="02020603050405020304" pitchFamily="18" charset="0"/>
              </a:rPr>
              <a:t>  </a:t>
            </a:r>
            <a:endParaRPr lang="en-US" sz="4800" dirty="0">
              <a:latin typeface="Times New Roman" panose="02020603050405020304" pitchFamily="18" charset="0"/>
              <a:ea typeface="Times New Roman" panose="02020603050405020304" pitchFamily="18" charset="0"/>
            </a:endParaRPr>
          </a:p>
          <a:p>
            <a:r>
              <a:rPr lang="en-US" sz="4800" dirty="0">
                <a:latin typeface="Candara" panose="020E0502030303020204" pitchFamily="34" charset="0"/>
                <a:ea typeface="Times New Roman" panose="02020603050405020304" pitchFamily="18" charset="0"/>
              </a:rPr>
              <a:t>	To be contentious, disobedient, rebellious against, towards father, towards God.</a:t>
            </a:r>
            <a:endParaRPr lang="en-US" sz="4800" dirty="0">
              <a:latin typeface="Times New Roman" panose="02020603050405020304" pitchFamily="18" charset="0"/>
              <a:ea typeface="Times New Roman" panose="02020603050405020304" pitchFamily="18" charset="0"/>
            </a:endParaRPr>
          </a:p>
          <a:p>
            <a:r>
              <a:rPr lang="en-US" sz="4400" dirty="0">
                <a:latin typeface="Candara" panose="020E0502030303020204" pitchFamily="34" charset="0"/>
                <a:ea typeface="Times New Roman" panose="02020603050405020304" pitchFamily="18" charset="0"/>
                <a:cs typeface="Times New Roman" panose="02020603050405020304" pitchFamily="18" charset="0"/>
              </a:rPr>
              <a:t> </a:t>
            </a:r>
            <a:endParaRPr lang="en-US" sz="4400" dirty="0"/>
          </a:p>
        </p:txBody>
      </p:sp>
      <p:pic>
        <p:nvPicPr>
          <p:cNvPr id="4" name="Picture 3">
            <a:extLst>
              <a:ext uri="{FF2B5EF4-FFF2-40B4-BE49-F238E27FC236}">
                <a16:creationId xmlns:a16="http://schemas.microsoft.com/office/drawing/2014/main" id="{1F32F203-A93E-D23C-6768-0CFD12B91872}"/>
              </a:ext>
            </a:extLst>
          </p:cNvPr>
          <p:cNvPicPr>
            <a:picLocks noChangeAspect="1"/>
          </p:cNvPicPr>
          <p:nvPr/>
        </p:nvPicPr>
        <p:blipFill>
          <a:blip r:embed="rId2"/>
          <a:stretch>
            <a:fillRect/>
          </a:stretch>
        </p:blipFill>
        <p:spPr>
          <a:xfrm>
            <a:off x="7189620" y="1869757"/>
            <a:ext cx="4705200" cy="3273743"/>
          </a:xfrm>
          <a:prstGeom prst="rect">
            <a:avLst/>
          </a:prstGeom>
        </p:spPr>
      </p:pic>
    </p:spTree>
    <p:extLst>
      <p:ext uri="{BB962C8B-B14F-4D97-AF65-F5344CB8AC3E}">
        <p14:creationId xmlns:p14="http://schemas.microsoft.com/office/powerpoint/2010/main" val="166729604"/>
      </p:ext>
    </p:extLst>
  </p:cSld>
  <p:clrMapOvr>
    <a:masterClrMapping/>
  </p:clrMapOvr>
  <p:transition>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9C5F5A-DA59-4D44-8D86-66F20CDCBAD6}"/>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A17FEDF2-54F5-405F-9876-9D4D7FC57294}"/>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0B5517DD-19D2-41BB-B9CC-F159E8453D26}"/>
              </a:ext>
            </a:extLst>
          </p:cNvPr>
          <p:cNvSpPr/>
          <p:nvPr/>
        </p:nvSpPr>
        <p:spPr>
          <a:xfrm>
            <a:off x="478465" y="56123"/>
            <a:ext cx="11589488" cy="5878532"/>
          </a:xfrm>
          <a:prstGeom prst="rect">
            <a:avLst/>
          </a:prstGeom>
        </p:spPr>
        <p:txBody>
          <a:bodyPr wrap="square">
            <a:spAutoFit/>
          </a:bodyPr>
          <a:lstStyle/>
          <a:p>
            <a:r>
              <a:rPr lang="en-US" sz="4400" dirty="0"/>
              <a:t>God takes Rebellion Seriously: </a:t>
            </a:r>
          </a:p>
          <a:p>
            <a:r>
              <a:rPr lang="en-US" sz="4400" b="1" dirty="0"/>
              <a:t>EZEKIEL 20:36-38</a:t>
            </a:r>
          </a:p>
          <a:p>
            <a:r>
              <a:rPr lang="en-US" sz="3600" dirty="0"/>
              <a:t>	</a:t>
            </a:r>
            <a:r>
              <a:rPr lang="en-US" sz="3600" i="1" dirty="0"/>
              <a:t>Like as I pleaded with your fathers in the wilderness of the land of Egypt, so will I plead with you, saith the Lord GOD. 37 And </a:t>
            </a:r>
            <a:r>
              <a:rPr lang="en-US" sz="3600" i="1" u="sng" dirty="0"/>
              <a:t>I will cause you to pass under the rod</a:t>
            </a:r>
            <a:r>
              <a:rPr lang="en-US" sz="3600" i="1" dirty="0"/>
              <a:t>, and I will bring you into the bond of the covenant: 38 And I will purge out from among you the rebels, and them that transgress against me: I will bring them forth out of the country where they sojourn, and they shall not enter into the land of Israel: and ye shall know that I am the LORD.</a:t>
            </a:r>
          </a:p>
        </p:txBody>
      </p:sp>
    </p:spTree>
    <p:extLst>
      <p:ext uri="{BB962C8B-B14F-4D97-AF65-F5344CB8AC3E}">
        <p14:creationId xmlns:p14="http://schemas.microsoft.com/office/powerpoint/2010/main" val="2893323191"/>
      </p:ext>
    </p:extLst>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513C50-DDEB-4EBB-93F4-9B472D12CEFE}"/>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6DD7D7F4-9DBC-4030-9EF5-6F9BC06D6366}"/>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8E40CDA3-2F08-4CD1-8AF9-6A4F06DE84A0}"/>
              </a:ext>
            </a:extLst>
          </p:cNvPr>
          <p:cNvSpPr/>
          <p:nvPr/>
        </p:nvSpPr>
        <p:spPr>
          <a:xfrm>
            <a:off x="704088" y="89941"/>
            <a:ext cx="11342600" cy="6801862"/>
          </a:xfrm>
          <a:prstGeom prst="rect">
            <a:avLst/>
          </a:prstGeom>
        </p:spPr>
        <p:txBody>
          <a:bodyPr wrap="square">
            <a:spAutoFit/>
          </a:bodyPr>
          <a:lstStyle/>
          <a:p>
            <a:r>
              <a:rPr lang="en-US" sz="4400" b="1" dirty="0"/>
              <a:t>JEREMIAH 28:10</a:t>
            </a:r>
          </a:p>
          <a:p>
            <a:r>
              <a:rPr lang="en-US" sz="3600" i="1" dirty="0"/>
              <a:t>	</a:t>
            </a:r>
            <a:r>
              <a:rPr lang="en-US" sz="3200" i="1" dirty="0"/>
              <a:t>Then Hananiah the prophet took the yoke from off the prophet Jeremiah's neck, and brake it. 11 And Hananiah </a:t>
            </a:r>
            <a:r>
              <a:rPr lang="en-US" sz="3200" i="1" dirty="0" err="1"/>
              <a:t>spake</a:t>
            </a:r>
            <a:r>
              <a:rPr lang="en-US" sz="3200" i="1" dirty="0"/>
              <a:t> in the presence of all the people, saying, Thus saith the LORD; Even so will I break the yoke of Nebuchadnezzar king of Babylon from the neck of all nations </a:t>
            </a:r>
            <a:r>
              <a:rPr lang="en-US" sz="3200" b="1" i="1" dirty="0"/>
              <a:t>within the space of two full years</a:t>
            </a:r>
            <a:r>
              <a:rPr lang="en-US" sz="3200" i="1" dirty="0"/>
              <a:t>. And the prophet Jeremiah went his way.</a:t>
            </a:r>
          </a:p>
          <a:p>
            <a:r>
              <a:rPr lang="en-US" sz="2800" b="1" i="1" dirty="0"/>
              <a:t>	32 </a:t>
            </a:r>
            <a:r>
              <a:rPr lang="en-US" sz="3200" i="1" dirty="0"/>
              <a:t>Therefore thus saith the LORD; Behold, I will punish Shemaiah the </a:t>
            </a:r>
            <a:r>
              <a:rPr lang="en-US" sz="3200" i="1" dirty="0" err="1"/>
              <a:t>Nehelamite</a:t>
            </a:r>
            <a:r>
              <a:rPr lang="en-US" sz="3200" i="1" dirty="0"/>
              <a:t>, and his seed: he shall not have a man to dwell among this people; neither shall he behold the good that I will do for my people, saith the LORD; </a:t>
            </a:r>
            <a:r>
              <a:rPr lang="en-US" sz="3200" b="1" i="1" dirty="0"/>
              <a:t>because he hath taught rebellion against the LORD.</a:t>
            </a:r>
          </a:p>
          <a:p>
            <a:endParaRPr lang="en-US" sz="3600" i="1" dirty="0"/>
          </a:p>
        </p:txBody>
      </p:sp>
    </p:spTree>
    <p:extLst>
      <p:ext uri="{BB962C8B-B14F-4D97-AF65-F5344CB8AC3E}">
        <p14:creationId xmlns:p14="http://schemas.microsoft.com/office/powerpoint/2010/main" val="3441479120"/>
      </p:ext>
    </p:extLst>
  </p:cSld>
  <p:clrMapOvr>
    <a:masterClrMapping/>
  </p:clrMapOvr>
  <p:transition>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41F975-66C7-4E23-9400-8830D55D3A52}"/>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67C9BBFA-1DA8-45E1-ADE6-55558458BD23}"/>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29B0946F-51BB-45F6-B143-378A75D45CBA}"/>
              </a:ext>
            </a:extLst>
          </p:cNvPr>
          <p:cNvSpPr/>
          <p:nvPr/>
        </p:nvSpPr>
        <p:spPr>
          <a:xfrm>
            <a:off x="361507" y="0"/>
            <a:ext cx="11695814" cy="6309420"/>
          </a:xfrm>
          <a:prstGeom prst="rect">
            <a:avLst/>
          </a:prstGeom>
        </p:spPr>
        <p:txBody>
          <a:bodyPr wrap="square">
            <a:spAutoFit/>
          </a:bodyPr>
          <a:lstStyle/>
          <a:p>
            <a:r>
              <a:rPr lang="en-US" sz="4400" b="1" dirty="0"/>
              <a:t>ADOPTION.2</a:t>
            </a:r>
          </a:p>
          <a:p>
            <a:r>
              <a:rPr lang="en-US" sz="3600" dirty="0"/>
              <a:t>	148 I remember when I was a way out yonder... Some-thing come after me. It wasn't because that I wanted to come, but </a:t>
            </a:r>
            <a:r>
              <a:rPr lang="en-US" sz="3600" dirty="0" err="1"/>
              <a:t>'cause</a:t>
            </a:r>
            <a:r>
              <a:rPr lang="en-US" sz="3600" dirty="0"/>
              <a:t> Something come after me. Before the foundation of the world, God predestinated [me.] </a:t>
            </a:r>
          </a:p>
          <a:p>
            <a:r>
              <a:rPr lang="en-US" sz="3600" dirty="0"/>
              <a:t>	151 So beautifully displayed in the prodigal son. "</a:t>
            </a:r>
            <a:r>
              <a:rPr lang="en-US" sz="3600" i="1" dirty="0"/>
              <a:t>This is my son, he was dead, and he's alive again</a:t>
            </a:r>
            <a:r>
              <a:rPr lang="en-US" sz="3600" dirty="0"/>
              <a:t>..." No wonder the morning stars sang together, the sons of God shouted for joy, when they seen the plan of salvation, God putting your name on the Book before the foundation of the world. 											60-0518</a:t>
            </a:r>
          </a:p>
        </p:txBody>
      </p:sp>
    </p:spTree>
    <p:extLst>
      <p:ext uri="{BB962C8B-B14F-4D97-AF65-F5344CB8AC3E}">
        <p14:creationId xmlns:p14="http://schemas.microsoft.com/office/powerpoint/2010/main" val="18053774"/>
      </p:ext>
    </p:extLst>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239EE0-0ED4-FD70-C1F3-46F16170A6BA}"/>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318A5B6F-9E79-6C30-ADE2-C574F58B74DD}"/>
              </a:ext>
            </a:extLst>
          </p:cNvPr>
          <p:cNvSpPr>
            <a:spLocks noGrp="1"/>
          </p:cNvSpPr>
          <p:nvPr>
            <p:ph type="ftr" sz="quarter" idx="11"/>
          </p:nvPr>
        </p:nvSpPr>
        <p:spPr/>
        <p:txBody>
          <a:bodyPr/>
          <a:lstStyle/>
          <a:p>
            <a:r>
              <a:rPr lang="en-US"/>
              <a:t>Principles to Live By 4</a:t>
            </a:r>
            <a:endParaRPr lang="en-US" dirty="0"/>
          </a:p>
        </p:txBody>
      </p:sp>
      <p:sp>
        <p:nvSpPr>
          <p:cNvPr id="6" name="TextBox 5">
            <a:extLst>
              <a:ext uri="{FF2B5EF4-FFF2-40B4-BE49-F238E27FC236}">
                <a16:creationId xmlns:a16="http://schemas.microsoft.com/office/drawing/2014/main" id="{58CDBB68-C54E-9567-3518-465F9D96C5D9}"/>
              </a:ext>
            </a:extLst>
          </p:cNvPr>
          <p:cNvSpPr txBox="1"/>
          <p:nvPr/>
        </p:nvSpPr>
        <p:spPr>
          <a:xfrm>
            <a:off x="637504" y="0"/>
            <a:ext cx="11296961" cy="5755422"/>
          </a:xfrm>
          <a:prstGeom prst="rect">
            <a:avLst/>
          </a:prstGeom>
          <a:noFill/>
        </p:spPr>
        <p:txBody>
          <a:bodyPr wrap="square">
            <a:spAutoFit/>
          </a:bodyPr>
          <a:lstStyle/>
          <a:p>
            <a:r>
              <a:rPr lang="en-US" sz="4400" b="1" dirty="0"/>
              <a:t>THE.WORLD.IS.FALLING.APART</a:t>
            </a:r>
          </a:p>
          <a:p>
            <a:r>
              <a:rPr lang="en-US" sz="3600" dirty="0"/>
              <a:t>	143 Now we find out that God promised to supply all of our needs we had need of, in this journey. But, remember, He only supplies it on conditions. </a:t>
            </a:r>
            <a:r>
              <a:rPr lang="en-US" sz="3600" b="1" u="sng" dirty="0"/>
              <a:t>We've got to meet His condition, first</a:t>
            </a:r>
            <a:r>
              <a:rPr lang="en-US" sz="3600" dirty="0"/>
              <a:t>. If we do not meet His condition, He will not meet our condition. We've got to do the thing that's right, first, got to go down to the bottom and build up. We can't start at the top and come down. Now, He'll meet our condition. All of His promises are on condition.							 63-1115 </a:t>
            </a:r>
          </a:p>
        </p:txBody>
      </p:sp>
    </p:spTree>
    <p:extLst>
      <p:ext uri="{BB962C8B-B14F-4D97-AF65-F5344CB8AC3E}">
        <p14:creationId xmlns:p14="http://schemas.microsoft.com/office/powerpoint/2010/main" val="1960550313"/>
      </p:ext>
    </p:extLst>
  </p:cSld>
  <p:clrMapOvr>
    <a:masterClrMapping/>
  </p:clrMapOvr>
  <p:transition>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6740A9-4DBB-43CD-B937-F5A8BD217326}"/>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8F80D31A-B929-4929-9852-795BF57CF77C}"/>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031A40CA-F6C1-4D5A-B502-AA8505B442B1}"/>
              </a:ext>
            </a:extLst>
          </p:cNvPr>
          <p:cNvSpPr/>
          <p:nvPr/>
        </p:nvSpPr>
        <p:spPr>
          <a:xfrm>
            <a:off x="478465" y="19063"/>
            <a:ext cx="11557591" cy="4524315"/>
          </a:xfrm>
          <a:prstGeom prst="rect">
            <a:avLst/>
          </a:prstGeom>
        </p:spPr>
        <p:txBody>
          <a:bodyPr wrap="square">
            <a:noAutofit/>
          </a:bodyPr>
          <a:lstStyle/>
          <a:p>
            <a:r>
              <a:rPr lang="en-US" sz="4400" b="1" spc="-300" dirty="0"/>
              <a:t>FELLOWSHIP.THROUGH.RECONCILIATION</a:t>
            </a:r>
          </a:p>
          <a:p>
            <a:r>
              <a:rPr lang="en-US" sz="3600" dirty="0"/>
              <a:t>	11 …Be merciful, save the unsaved, those who are backslidden, away from God, may they come home to Thee, sweetly, humbly, confessing their wrongs, and accept the Lord Jesus, say, "</a:t>
            </a:r>
            <a:r>
              <a:rPr lang="en-US" sz="3600" i="1" dirty="0"/>
              <a:t>Father, be merciful to me</a:t>
            </a:r>
            <a:r>
              <a:rPr lang="en-US" sz="3600" dirty="0"/>
              <a:t>," like the prodigal that returned to the father. We're sure He will meet him halfway down the road, kiss him on the neck, put a ring upon his finger, a robe on him, and kill the fatted calf, and </a:t>
            </a:r>
            <a:r>
              <a:rPr lang="en-US" sz="3600" u="sng" dirty="0"/>
              <a:t>a great jubilee there'll be in that broken home, when they come back to God</a:t>
            </a:r>
            <a:r>
              <a:rPr lang="en-US" sz="3600" dirty="0"/>
              <a:t>. Grant it, Lord.</a:t>
            </a:r>
          </a:p>
          <a:p>
            <a:pPr algn="r"/>
            <a:r>
              <a:rPr lang="en-US" sz="2800" dirty="0"/>
              <a:t>56-0120</a:t>
            </a:r>
          </a:p>
        </p:txBody>
      </p:sp>
    </p:spTree>
    <p:extLst>
      <p:ext uri="{BB962C8B-B14F-4D97-AF65-F5344CB8AC3E}">
        <p14:creationId xmlns:p14="http://schemas.microsoft.com/office/powerpoint/2010/main" val="3963375620"/>
      </p:ext>
    </p:extLst>
  </p:cSld>
  <p:clrMapOvr>
    <a:masterClrMapping/>
  </p:clrMapOvr>
  <p:transition>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B36657-5820-4570-A7F5-4505802C7288}"/>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93B07D08-4524-4275-A9D8-F596F5EA9565}"/>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39E77F95-4D1C-4916-8EA3-6F9FD645921B}"/>
              </a:ext>
            </a:extLst>
          </p:cNvPr>
          <p:cNvSpPr/>
          <p:nvPr/>
        </p:nvSpPr>
        <p:spPr>
          <a:xfrm>
            <a:off x="704088" y="0"/>
            <a:ext cx="11161847" cy="5139869"/>
          </a:xfrm>
          <a:prstGeom prst="rect">
            <a:avLst/>
          </a:prstGeom>
        </p:spPr>
        <p:txBody>
          <a:bodyPr wrap="square">
            <a:spAutoFit/>
          </a:bodyPr>
          <a:lstStyle/>
          <a:p>
            <a:r>
              <a:rPr lang="en-US" sz="4800" b="1" dirty="0">
                <a:latin typeface="Candara" panose="020E0502030303020204" pitchFamily="34" charset="0"/>
                <a:ea typeface="Times New Roman" panose="02020603050405020304" pitchFamily="18" charset="0"/>
              </a:rPr>
              <a:t>DEUT. 21:18-23</a:t>
            </a:r>
            <a:r>
              <a:rPr lang="en-US" sz="4800" i="1" dirty="0">
                <a:latin typeface="Candara" panose="020E0502030303020204" pitchFamily="34" charset="0"/>
                <a:ea typeface="Times New Roman" panose="02020603050405020304" pitchFamily="18" charset="0"/>
              </a:rPr>
              <a:t>  </a:t>
            </a:r>
          </a:p>
          <a:p>
            <a:r>
              <a:rPr lang="en-US" sz="4000" i="1" dirty="0">
                <a:latin typeface="Candara" panose="020E0502030303020204" pitchFamily="34" charset="0"/>
                <a:ea typeface="Times New Roman" panose="02020603050405020304" pitchFamily="18" charset="0"/>
              </a:rPr>
              <a:t>	If a man have a stubborn and rebellious son, which will not obey the voice of his father, or the voice of his mother, and that, when they have chastened him, will not hearken unto them:19 Then shall his father and his mother lay hold on him, and bring him out unto the elders of his city, and unto the gate of his place; </a:t>
            </a:r>
            <a:endParaRPr lang="en-US" sz="4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165981"/>
      </p:ext>
    </p:extLst>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999B9D-46D6-451F-A390-1BB03C13F876}"/>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656572CC-DD7F-48B2-B3B2-BDA5940D3814}"/>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4DB3C21A-65A0-47B8-9928-A3C165C1BD4F}"/>
              </a:ext>
            </a:extLst>
          </p:cNvPr>
          <p:cNvSpPr/>
          <p:nvPr/>
        </p:nvSpPr>
        <p:spPr>
          <a:xfrm>
            <a:off x="704088" y="745848"/>
            <a:ext cx="10783824" cy="5016758"/>
          </a:xfrm>
          <a:prstGeom prst="rect">
            <a:avLst/>
          </a:prstGeom>
        </p:spPr>
        <p:txBody>
          <a:bodyPr wrap="square">
            <a:spAutoFit/>
          </a:bodyPr>
          <a:lstStyle/>
          <a:p>
            <a:r>
              <a:rPr lang="en-US" sz="4000" i="1" dirty="0">
                <a:latin typeface="Candara" panose="020E0502030303020204" pitchFamily="34" charset="0"/>
                <a:ea typeface="Times New Roman" panose="02020603050405020304" pitchFamily="18" charset="0"/>
              </a:rPr>
              <a:t>	20 And they shall say unto the elders of his city, This our son is stubborn and rebellious, he will not obey our voice; he is a glutton, and a drunkard.21 And all the men of his city shall stone him with stones, that he die: so shalt thou put evil away from among you; and all Israel shall hear, and fear. </a:t>
            </a:r>
            <a:endParaRPr lang="en-US" sz="4000" dirty="0">
              <a:latin typeface="Times New Roman" panose="02020603050405020304" pitchFamily="18" charset="0"/>
              <a:ea typeface="Times New Roman" panose="02020603050405020304" pitchFamily="18" charset="0"/>
            </a:endParaRPr>
          </a:p>
          <a:p>
            <a:r>
              <a:rPr lang="en-US" sz="4000" dirty="0">
                <a:latin typeface="Candara" panose="020E0502030303020204" pitchFamily="34" charset="0"/>
                <a:ea typeface="Times New Roman" panose="02020603050405020304" pitchFamily="18" charset="0"/>
              </a:rPr>
              <a:t> </a:t>
            </a:r>
            <a:endParaRPr lang="en-US" sz="4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57141819"/>
      </p:ext>
    </p:extLst>
  </p:cSld>
  <p:clrMapOvr>
    <a:masterClrMapping/>
  </p:clrMapOvr>
  <p:transition>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BE17A4-C3AF-4EDB-AE46-2A24886C6F1F}"/>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CA729094-11A2-4AC4-AB91-75D029017A62}"/>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40661308-55ED-4A34-A288-56D80E721113}"/>
              </a:ext>
            </a:extLst>
          </p:cNvPr>
          <p:cNvSpPr/>
          <p:nvPr/>
        </p:nvSpPr>
        <p:spPr>
          <a:xfrm>
            <a:off x="704088" y="0"/>
            <a:ext cx="11183112" cy="5232202"/>
          </a:xfrm>
          <a:prstGeom prst="rect">
            <a:avLst/>
          </a:prstGeom>
        </p:spPr>
        <p:txBody>
          <a:bodyPr wrap="square">
            <a:spAutoFit/>
          </a:bodyPr>
          <a:lstStyle/>
          <a:p>
            <a:r>
              <a:rPr lang="en-US" sz="5400" b="1" dirty="0">
                <a:latin typeface="Candara" panose="020E0502030303020204" pitchFamily="34" charset="0"/>
                <a:ea typeface="Times New Roman" panose="02020603050405020304" pitchFamily="18" charset="0"/>
              </a:rPr>
              <a:t>GOD.OF.THIS.EVIL.AGE </a:t>
            </a:r>
            <a:r>
              <a:rPr lang="en-US" sz="4400" b="1" dirty="0">
                <a:latin typeface="Candara" panose="020E0502030303020204" pitchFamily="34" charset="0"/>
                <a:ea typeface="Times New Roman" panose="02020603050405020304" pitchFamily="18" charset="0"/>
              </a:rPr>
              <a:t>  </a:t>
            </a:r>
            <a:r>
              <a:rPr lang="en-US" sz="4000" b="1" dirty="0">
                <a:latin typeface="Candara" panose="020E0502030303020204" pitchFamily="34" charset="0"/>
                <a:ea typeface="Times New Roman" panose="02020603050405020304" pitchFamily="18" charset="0"/>
              </a:rPr>
              <a:t>65-0801  </a:t>
            </a:r>
            <a:endParaRPr lang="en-US" sz="4000" dirty="0">
              <a:latin typeface="Times New Roman" panose="02020603050405020304" pitchFamily="18" charset="0"/>
              <a:ea typeface="Times New Roman" panose="02020603050405020304" pitchFamily="18" charset="0"/>
            </a:endParaRPr>
          </a:p>
          <a:p>
            <a:r>
              <a:rPr lang="en-US" sz="4000" dirty="0">
                <a:latin typeface="Candara" panose="020E0502030303020204" pitchFamily="34" charset="0"/>
                <a:ea typeface="Times New Roman" panose="02020603050405020304" pitchFamily="18" charset="0"/>
              </a:rPr>
              <a:t>	168 “...Disobedience" means "rebellion." </a:t>
            </a:r>
            <a:r>
              <a:rPr lang="en-US" sz="4000" b="1" dirty="0">
                <a:latin typeface="Candara" panose="020E0502030303020204" pitchFamily="34" charset="0"/>
                <a:ea typeface="Times New Roman" panose="02020603050405020304" pitchFamily="18" charset="0"/>
              </a:rPr>
              <a:t>Rebelling against what? The revealed Word of God.</a:t>
            </a:r>
            <a:r>
              <a:rPr lang="en-US" sz="4000" dirty="0">
                <a:latin typeface="Candara" panose="020E0502030303020204" pitchFamily="34" charset="0"/>
                <a:ea typeface="Times New Roman" panose="02020603050405020304" pitchFamily="18" charset="0"/>
              </a:rPr>
              <a:t> Like Cain rebelled against Abel's revelation, vindicated of God that it was righteous... And Cain rebelled against it and slew his brother. </a:t>
            </a:r>
          </a:p>
          <a:p>
            <a:r>
              <a:rPr lang="en-US" sz="4000" b="1" dirty="0">
                <a:latin typeface="Candara" panose="020E0502030303020204" pitchFamily="34" charset="0"/>
                <a:ea typeface="Times New Roman" panose="02020603050405020304" pitchFamily="18" charset="0"/>
              </a:rPr>
              <a:t>	The Pharisees</a:t>
            </a:r>
            <a:r>
              <a:rPr lang="en-US" sz="4000" dirty="0">
                <a:latin typeface="Candara" panose="020E0502030303020204" pitchFamily="34" charset="0"/>
                <a:ea typeface="Times New Roman" panose="02020603050405020304" pitchFamily="18" charset="0"/>
              </a:rPr>
              <a:t> with their own denominational knowledge of what the Word of God was, selected</a:t>
            </a:r>
            <a:endParaRPr lang="en-US" sz="4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48608122"/>
      </p:ext>
    </p:extLst>
  </p:cSld>
  <p:clrMapOvr>
    <a:masterClrMapping/>
  </p:clrMapOvr>
  <p:transition>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5F067E-236C-4582-AFA5-428C0DD179A3}"/>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D7BA32CE-F6B3-4D1F-801C-B56314397D00}"/>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2A843867-2FB0-4969-B51C-51AF3C48EC85}"/>
              </a:ext>
            </a:extLst>
          </p:cNvPr>
          <p:cNvSpPr/>
          <p:nvPr/>
        </p:nvSpPr>
        <p:spPr>
          <a:xfrm>
            <a:off x="619027" y="724039"/>
            <a:ext cx="11236275" cy="5016758"/>
          </a:xfrm>
          <a:prstGeom prst="rect">
            <a:avLst/>
          </a:prstGeom>
        </p:spPr>
        <p:txBody>
          <a:bodyPr wrap="square">
            <a:spAutoFit/>
          </a:bodyPr>
          <a:lstStyle/>
          <a:p>
            <a:r>
              <a:rPr lang="en-US" sz="4000" dirty="0">
                <a:latin typeface="Candara" panose="020E0502030303020204" pitchFamily="34" charset="0"/>
                <a:ea typeface="Times New Roman" panose="02020603050405020304" pitchFamily="18" charset="0"/>
              </a:rPr>
              <a:t>handpicked men, rebelled against the vindicated Word of God made manifest for the day, Jesus Christ, killed Him. That's what the children of dis-obedience is, a rebellion against the Word of God. </a:t>
            </a:r>
          </a:p>
          <a:p>
            <a:r>
              <a:rPr lang="en-US" sz="4000" dirty="0">
                <a:latin typeface="Candara" panose="020E0502030303020204" pitchFamily="34" charset="0"/>
                <a:ea typeface="Times New Roman" panose="02020603050405020304" pitchFamily="18" charset="0"/>
              </a:rPr>
              <a:t>	  Now, see where they are? "</a:t>
            </a:r>
            <a:r>
              <a:rPr lang="en-US" sz="4000" i="1" dirty="0">
                <a:latin typeface="Candara" panose="020E0502030303020204" pitchFamily="34" charset="0"/>
                <a:ea typeface="Times New Roman" panose="02020603050405020304" pitchFamily="18" charset="0"/>
              </a:rPr>
              <a:t>Oh, days of miracles is past. Jesus Christ is not the same... There's no such thing as the baptism of the Holy Ghost. All that stuff is nonsense."</a:t>
            </a:r>
            <a:r>
              <a:rPr lang="en-US" sz="4000" dirty="0">
                <a:latin typeface="Candara" panose="020E0502030303020204" pitchFamily="34" charset="0"/>
                <a:ea typeface="Times New Roman" panose="02020603050405020304" pitchFamily="18" charset="0"/>
              </a:rPr>
              <a:t> Rebellion. </a:t>
            </a:r>
            <a:endParaRPr lang="en-US" sz="4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09331432"/>
      </p:ext>
    </p:extLst>
  </p:cSld>
  <p:clrMapOvr>
    <a:masterClrMapping/>
  </p:clrMapOvr>
  <p:transition>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0D788D-5F03-3D8F-94DE-9FCD6A1B3781}"/>
              </a:ext>
            </a:extLst>
          </p:cNvPr>
          <p:cNvSpPr>
            <a:spLocks noGrp="1"/>
          </p:cNvSpPr>
          <p:nvPr>
            <p:ph type="dt" sz="quarter" idx="10"/>
          </p:nvPr>
        </p:nvSpPr>
        <p:spPr/>
        <p:txBody>
          <a:bodyPr/>
          <a:lstStyle/>
          <a:p>
            <a:pPr>
              <a:defRPr/>
            </a:pPr>
            <a:r>
              <a:rPr lang="en-US" altLang="en-US"/>
              <a:t>5/17/2023</a:t>
            </a:r>
          </a:p>
        </p:txBody>
      </p:sp>
      <p:sp>
        <p:nvSpPr>
          <p:cNvPr id="3" name="Footer Placeholder 2">
            <a:extLst>
              <a:ext uri="{FF2B5EF4-FFF2-40B4-BE49-F238E27FC236}">
                <a16:creationId xmlns:a16="http://schemas.microsoft.com/office/drawing/2014/main" id="{90F56BBA-E086-C368-69AB-047A3F6CCFCE}"/>
              </a:ext>
            </a:extLst>
          </p:cNvPr>
          <p:cNvSpPr>
            <a:spLocks noGrp="1"/>
          </p:cNvSpPr>
          <p:nvPr>
            <p:ph type="ftr" sz="quarter" idx="11"/>
          </p:nvPr>
        </p:nvSpPr>
        <p:spPr/>
        <p:txBody>
          <a:bodyPr/>
          <a:lstStyle/>
          <a:p>
            <a:pPr>
              <a:defRPr/>
            </a:pPr>
            <a:r>
              <a:rPr lang="en-US" altLang="en-US"/>
              <a:t>7 Things 13</a:t>
            </a:r>
          </a:p>
        </p:txBody>
      </p:sp>
      <p:sp>
        <p:nvSpPr>
          <p:cNvPr id="4" name="Slide Number Placeholder 3">
            <a:extLst>
              <a:ext uri="{FF2B5EF4-FFF2-40B4-BE49-F238E27FC236}">
                <a16:creationId xmlns:a16="http://schemas.microsoft.com/office/drawing/2014/main" id="{B5DB75EC-C00C-3E72-0013-793D16AE1503}"/>
              </a:ext>
            </a:extLst>
          </p:cNvPr>
          <p:cNvSpPr>
            <a:spLocks noGrp="1"/>
          </p:cNvSpPr>
          <p:nvPr>
            <p:ph type="sldNum" sz="quarter" idx="12"/>
          </p:nvPr>
        </p:nvSpPr>
        <p:spPr/>
        <p:txBody>
          <a:bodyPr/>
          <a:lstStyle/>
          <a:p>
            <a:pPr>
              <a:defRPr/>
            </a:pPr>
            <a:fld id="{90390C13-C2D7-4EBB-B4D9-80CD4DDEA3FF}" type="slidenum">
              <a:rPr lang="en-US" altLang="en-US" smtClean="0"/>
              <a:pPr>
                <a:defRPr/>
              </a:pPr>
              <a:t>25</a:t>
            </a:fld>
            <a:endParaRPr lang="en-US" altLang="en-US"/>
          </a:p>
        </p:txBody>
      </p:sp>
      <p:sp>
        <p:nvSpPr>
          <p:cNvPr id="25605" name="TextBox 5">
            <a:extLst>
              <a:ext uri="{FF2B5EF4-FFF2-40B4-BE49-F238E27FC236}">
                <a16:creationId xmlns:a16="http://schemas.microsoft.com/office/drawing/2014/main" id="{CA06F1D9-EBF3-4455-8CEE-FBB5E599B35F}"/>
              </a:ext>
            </a:extLst>
          </p:cNvPr>
          <p:cNvSpPr txBox="1">
            <a:spLocks noChangeArrowheads="1"/>
          </p:cNvSpPr>
          <p:nvPr/>
        </p:nvSpPr>
        <p:spPr bwMode="auto">
          <a:xfrm>
            <a:off x="457200" y="642668"/>
            <a:ext cx="11734800" cy="523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5400" b="1" dirty="0"/>
              <a:t>LUKE 2:45-47</a:t>
            </a:r>
          </a:p>
          <a:p>
            <a:pPr>
              <a:lnSpc>
                <a:spcPct val="100000"/>
              </a:lnSpc>
              <a:spcBef>
                <a:spcPct val="0"/>
              </a:spcBef>
              <a:buFontTx/>
              <a:buNone/>
            </a:pPr>
            <a:r>
              <a:rPr lang="en-US" altLang="en-US" sz="4000" i="1" dirty="0"/>
              <a:t>	And when they found him not, they turned back again to Jerusalem, seeking him. 46 And it came to pass, that after three days they found him in the temple, sitting in the midst of the doctors, both hearing them, and asking them questions. 47 And all that heard him were astonished at his understanding and answers. </a:t>
            </a:r>
          </a:p>
        </p:txBody>
      </p:sp>
    </p:spTree>
  </p:cSld>
  <p:clrMapOvr>
    <a:masterClrMapping/>
  </p:clrMapOvr>
  <p:transition>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9C72C9-F408-9B5E-E5C3-38B2670C2D13}"/>
              </a:ext>
            </a:extLst>
          </p:cNvPr>
          <p:cNvSpPr>
            <a:spLocks noGrp="1"/>
          </p:cNvSpPr>
          <p:nvPr>
            <p:ph type="dt" sz="quarter" idx="10"/>
          </p:nvPr>
        </p:nvSpPr>
        <p:spPr/>
        <p:txBody>
          <a:bodyPr/>
          <a:lstStyle/>
          <a:p>
            <a:pPr>
              <a:defRPr/>
            </a:pPr>
            <a:r>
              <a:rPr lang="en-US" altLang="en-US"/>
              <a:t>5/17/2023</a:t>
            </a:r>
          </a:p>
        </p:txBody>
      </p:sp>
      <p:sp>
        <p:nvSpPr>
          <p:cNvPr id="3" name="Footer Placeholder 2">
            <a:extLst>
              <a:ext uri="{FF2B5EF4-FFF2-40B4-BE49-F238E27FC236}">
                <a16:creationId xmlns:a16="http://schemas.microsoft.com/office/drawing/2014/main" id="{306998F2-EA60-D1A2-507B-E11E71D9B7CA}"/>
              </a:ext>
            </a:extLst>
          </p:cNvPr>
          <p:cNvSpPr>
            <a:spLocks noGrp="1"/>
          </p:cNvSpPr>
          <p:nvPr>
            <p:ph type="ftr" sz="quarter" idx="11"/>
          </p:nvPr>
        </p:nvSpPr>
        <p:spPr/>
        <p:txBody>
          <a:bodyPr/>
          <a:lstStyle/>
          <a:p>
            <a:pPr>
              <a:defRPr/>
            </a:pPr>
            <a:r>
              <a:rPr lang="en-US" altLang="en-US"/>
              <a:t>7 Things 13</a:t>
            </a:r>
          </a:p>
        </p:txBody>
      </p:sp>
      <p:sp>
        <p:nvSpPr>
          <p:cNvPr id="4" name="Slide Number Placeholder 3">
            <a:extLst>
              <a:ext uri="{FF2B5EF4-FFF2-40B4-BE49-F238E27FC236}">
                <a16:creationId xmlns:a16="http://schemas.microsoft.com/office/drawing/2014/main" id="{C1CAA14E-E951-3536-A698-77D29140A0B5}"/>
              </a:ext>
            </a:extLst>
          </p:cNvPr>
          <p:cNvSpPr>
            <a:spLocks noGrp="1"/>
          </p:cNvSpPr>
          <p:nvPr>
            <p:ph type="sldNum" sz="quarter" idx="12"/>
          </p:nvPr>
        </p:nvSpPr>
        <p:spPr/>
        <p:txBody>
          <a:bodyPr/>
          <a:lstStyle/>
          <a:p>
            <a:pPr>
              <a:defRPr/>
            </a:pPr>
            <a:fld id="{774CC569-9BF1-4652-B844-1750682EA044}" type="slidenum">
              <a:rPr lang="en-US" altLang="en-US" smtClean="0"/>
              <a:pPr>
                <a:defRPr/>
              </a:pPr>
              <a:t>26</a:t>
            </a:fld>
            <a:endParaRPr lang="en-US" altLang="en-US"/>
          </a:p>
        </p:txBody>
      </p:sp>
      <p:sp>
        <p:nvSpPr>
          <p:cNvPr id="24581" name="TextBox 5">
            <a:extLst>
              <a:ext uri="{FF2B5EF4-FFF2-40B4-BE49-F238E27FC236}">
                <a16:creationId xmlns:a16="http://schemas.microsoft.com/office/drawing/2014/main" id="{0A68D3E5-A930-1D45-282F-83484E02B2D3}"/>
              </a:ext>
            </a:extLst>
          </p:cNvPr>
          <p:cNvSpPr txBox="1">
            <a:spLocks noChangeArrowheads="1"/>
          </p:cNvSpPr>
          <p:nvPr/>
        </p:nvSpPr>
        <p:spPr bwMode="auto">
          <a:xfrm>
            <a:off x="228600" y="-120650"/>
            <a:ext cx="11734800"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6000" b="1" dirty="0"/>
              <a:t>2. II CHRONICLES 9:1-2</a:t>
            </a:r>
          </a:p>
          <a:p>
            <a:pPr>
              <a:lnSpc>
                <a:spcPct val="100000"/>
              </a:lnSpc>
              <a:spcBef>
                <a:spcPct val="0"/>
              </a:spcBef>
              <a:buFontTx/>
              <a:buNone/>
            </a:pPr>
            <a:r>
              <a:rPr lang="en-US" altLang="en-US" sz="4000" i="1" dirty="0"/>
              <a:t>	And when the queen of Sheba heard of the fame of Solomon, </a:t>
            </a:r>
            <a:r>
              <a:rPr lang="en-US" altLang="en-US" sz="4000" b="1" i="1" dirty="0"/>
              <a:t>she came to prove Solomon with </a:t>
            </a:r>
            <a:r>
              <a:rPr lang="en-US" altLang="en-US" sz="4000" b="1" i="1" u="sng" dirty="0"/>
              <a:t>hard questions</a:t>
            </a:r>
            <a:r>
              <a:rPr lang="en-US" altLang="en-US" sz="4000" b="1" i="1" dirty="0"/>
              <a:t> at Jerusalem</a:t>
            </a:r>
            <a:r>
              <a:rPr lang="en-US" altLang="en-US" sz="4000" i="1" dirty="0"/>
              <a:t>, with a very great company, and camels that bare spices, and gold in abundance, and precious stones: and when she was come to Solomon, she communed with him of all that was in her </a:t>
            </a:r>
            <a:r>
              <a:rPr lang="en-US" altLang="en-US" sz="4000" i="1" spc="-150" dirty="0"/>
              <a:t>heart. 2 And </a:t>
            </a:r>
            <a:r>
              <a:rPr lang="en-US" altLang="en-US" sz="4000" i="1" u="sng" spc="-150" dirty="0"/>
              <a:t>Solomon told her all her questions</a:t>
            </a:r>
            <a:r>
              <a:rPr lang="en-US" altLang="en-US" sz="4000" i="1" spc="-150" dirty="0"/>
              <a:t>: and there was nothing hid from Solomon which he told her not.</a:t>
            </a:r>
          </a:p>
        </p:txBody>
      </p:sp>
    </p:spTree>
  </p:cSld>
  <p:clrMapOvr>
    <a:masterClrMapping/>
  </p:clrMapOvr>
  <p:transition>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5C49DF-6678-9D2B-01C7-D18F9D2C4AB6}"/>
              </a:ext>
            </a:extLst>
          </p:cNvPr>
          <p:cNvSpPr>
            <a:spLocks noGrp="1"/>
          </p:cNvSpPr>
          <p:nvPr>
            <p:ph type="dt" sz="quarter" idx="10"/>
          </p:nvPr>
        </p:nvSpPr>
        <p:spPr/>
        <p:txBody>
          <a:bodyPr/>
          <a:lstStyle/>
          <a:p>
            <a:pPr>
              <a:defRPr/>
            </a:pPr>
            <a:r>
              <a:rPr lang="en-US" altLang="en-US"/>
              <a:t>5/17/2023</a:t>
            </a:r>
          </a:p>
        </p:txBody>
      </p:sp>
      <p:sp>
        <p:nvSpPr>
          <p:cNvPr id="3" name="Footer Placeholder 2">
            <a:extLst>
              <a:ext uri="{FF2B5EF4-FFF2-40B4-BE49-F238E27FC236}">
                <a16:creationId xmlns:a16="http://schemas.microsoft.com/office/drawing/2014/main" id="{E64E0BEA-3396-E3A4-AEA3-235F988E74B3}"/>
              </a:ext>
            </a:extLst>
          </p:cNvPr>
          <p:cNvSpPr>
            <a:spLocks noGrp="1"/>
          </p:cNvSpPr>
          <p:nvPr>
            <p:ph type="ftr" sz="quarter" idx="11"/>
          </p:nvPr>
        </p:nvSpPr>
        <p:spPr/>
        <p:txBody>
          <a:bodyPr/>
          <a:lstStyle/>
          <a:p>
            <a:pPr>
              <a:defRPr/>
            </a:pPr>
            <a:r>
              <a:rPr lang="en-US" altLang="en-US"/>
              <a:t>7 Things 13</a:t>
            </a:r>
          </a:p>
        </p:txBody>
      </p:sp>
      <p:sp>
        <p:nvSpPr>
          <p:cNvPr id="4" name="Slide Number Placeholder 3">
            <a:extLst>
              <a:ext uri="{FF2B5EF4-FFF2-40B4-BE49-F238E27FC236}">
                <a16:creationId xmlns:a16="http://schemas.microsoft.com/office/drawing/2014/main" id="{6D8075FE-4A3B-3396-01F7-1A5BDDCF2DA8}"/>
              </a:ext>
            </a:extLst>
          </p:cNvPr>
          <p:cNvSpPr>
            <a:spLocks noGrp="1"/>
          </p:cNvSpPr>
          <p:nvPr>
            <p:ph type="sldNum" sz="quarter" idx="12"/>
          </p:nvPr>
        </p:nvSpPr>
        <p:spPr/>
        <p:txBody>
          <a:bodyPr/>
          <a:lstStyle/>
          <a:p>
            <a:pPr>
              <a:defRPr/>
            </a:pPr>
            <a:fld id="{8B2CD408-F0EF-4A5C-958F-2E74D1983C3B}" type="slidenum">
              <a:rPr lang="en-US" altLang="en-US" smtClean="0"/>
              <a:pPr>
                <a:defRPr/>
              </a:pPr>
              <a:t>27</a:t>
            </a:fld>
            <a:endParaRPr lang="en-US" altLang="en-US"/>
          </a:p>
        </p:txBody>
      </p:sp>
      <p:sp>
        <p:nvSpPr>
          <p:cNvPr id="26629" name="TextBox 5">
            <a:extLst>
              <a:ext uri="{FF2B5EF4-FFF2-40B4-BE49-F238E27FC236}">
                <a16:creationId xmlns:a16="http://schemas.microsoft.com/office/drawing/2014/main" id="{004292D6-621B-EF46-8146-F5329D8F7829}"/>
              </a:ext>
            </a:extLst>
          </p:cNvPr>
          <p:cNvSpPr txBox="1">
            <a:spLocks noChangeArrowheads="1"/>
          </p:cNvSpPr>
          <p:nvPr/>
        </p:nvSpPr>
        <p:spPr bwMode="auto">
          <a:xfrm>
            <a:off x="190500" y="0"/>
            <a:ext cx="11811000" cy="581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4800" b="1" dirty="0"/>
              <a:t>JOHN 3:1-4</a:t>
            </a:r>
          </a:p>
          <a:p>
            <a:pPr>
              <a:lnSpc>
                <a:spcPct val="100000"/>
              </a:lnSpc>
              <a:spcBef>
                <a:spcPct val="0"/>
              </a:spcBef>
              <a:buFontTx/>
              <a:buNone/>
            </a:pPr>
            <a:r>
              <a:rPr lang="en-US" altLang="en-US" sz="3600" i="1" dirty="0"/>
              <a:t>	There was a man of the Pharisees, named Nicodemus, a ruler of the Jews: 2 The same came to Jesus by night, and said unto him, Rabbi, we know that thou art a teacher come from God: for no man can do these miracles that thou </a:t>
            </a:r>
            <a:r>
              <a:rPr lang="en-US" altLang="en-US" sz="3600" i="1" dirty="0" err="1"/>
              <a:t>doest</a:t>
            </a:r>
            <a:r>
              <a:rPr lang="en-US" altLang="en-US" sz="3600" i="1" dirty="0"/>
              <a:t>, except God be with him. 3 Jesus answered and said unto him, Verily, verily, I say unto thee, Except a man be born again, he cannot see the kingdom of God. 4 Nicodemus saith unto him, How can a man be born when he is old? can he enter the second time into his mother's womb, and be born? </a:t>
            </a:r>
          </a:p>
        </p:txBody>
      </p:sp>
    </p:spTree>
  </p:cSld>
  <p:clrMapOvr>
    <a:masterClrMapping/>
  </p:clrMapOvr>
  <p:transition>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6858EC-17C1-F481-C4C4-3E9B561291E9}"/>
              </a:ext>
            </a:extLst>
          </p:cNvPr>
          <p:cNvSpPr>
            <a:spLocks noGrp="1"/>
          </p:cNvSpPr>
          <p:nvPr>
            <p:ph type="dt" sz="quarter" idx="10"/>
          </p:nvPr>
        </p:nvSpPr>
        <p:spPr/>
        <p:txBody>
          <a:bodyPr/>
          <a:lstStyle/>
          <a:p>
            <a:pPr>
              <a:defRPr/>
            </a:pPr>
            <a:r>
              <a:rPr lang="en-US" altLang="en-US"/>
              <a:t>5/17/2023</a:t>
            </a:r>
          </a:p>
        </p:txBody>
      </p:sp>
      <p:sp>
        <p:nvSpPr>
          <p:cNvPr id="3" name="Footer Placeholder 2">
            <a:extLst>
              <a:ext uri="{FF2B5EF4-FFF2-40B4-BE49-F238E27FC236}">
                <a16:creationId xmlns:a16="http://schemas.microsoft.com/office/drawing/2014/main" id="{2CA94F7E-51E6-1E0E-02CD-77A9A6A339C7}"/>
              </a:ext>
            </a:extLst>
          </p:cNvPr>
          <p:cNvSpPr>
            <a:spLocks noGrp="1"/>
          </p:cNvSpPr>
          <p:nvPr>
            <p:ph type="ftr" sz="quarter" idx="11"/>
          </p:nvPr>
        </p:nvSpPr>
        <p:spPr/>
        <p:txBody>
          <a:bodyPr/>
          <a:lstStyle/>
          <a:p>
            <a:pPr>
              <a:defRPr/>
            </a:pPr>
            <a:r>
              <a:rPr lang="en-US" altLang="en-US"/>
              <a:t>7 Things 13</a:t>
            </a:r>
          </a:p>
        </p:txBody>
      </p:sp>
      <p:sp>
        <p:nvSpPr>
          <p:cNvPr id="4" name="Slide Number Placeholder 3">
            <a:extLst>
              <a:ext uri="{FF2B5EF4-FFF2-40B4-BE49-F238E27FC236}">
                <a16:creationId xmlns:a16="http://schemas.microsoft.com/office/drawing/2014/main" id="{5C1C42F2-A103-B1BA-9B75-F0862BD36BA9}"/>
              </a:ext>
            </a:extLst>
          </p:cNvPr>
          <p:cNvSpPr>
            <a:spLocks noGrp="1"/>
          </p:cNvSpPr>
          <p:nvPr>
            <p:ph type="sldNum" sz="quarter" idx="12"/>
          </p:nvPr>
        </p:nvSpPr>
        <p:spPr/>
        <p:txBody>
          <a:bodyPr/>
          <a:lstStyle/>
          <a:p>
            <a:pPr>
              <a:defRPr/>
            </a:pPr>
            <a:fld id="{D12FA48E-DBA7-467E-9716-33B145DA5700}" type="slidenum">
              <a:rPr lang="en-US" altLang="en-US" smtClean="0"/>
              <a:pPr>
                <a:defRPr/>
              </a:pPr>
              <a:t>28</a:t>
            </a:fld>
            <a:endParaRPr lang="en-US" altLang="en-US"/>
          </a:p>
        </p:txBody>
      </p:sp>
      <p:sp>
        <p:nvSpPr>
          <p:cNvPr id="29701" name="TextBox 5">
            <a:extLst>
              <a:ext uri="{FF2B5EF4-FFF2-40B4-BE49-F238E27FC236}">
                <a16:creationId xmlns:a16="http://schemas.microsoft.com/office/drawing/2014/main" id="{173FC89D-234E-90F9-CE5C-C6BB20C13F40}"/>
              </a:ext>
            </a:extLst>
          </p:cNvPr>
          <p:cNvSpPr txBox="1">
            <a:spLocks noChangeArrowheads="1"/>
          </p:cNvSpPr>
          <p:nvPr/>
        </p:nvSpPr>
        <p:spPr bwMode="auto">
          <a:xfrm>
            <a:off x="298450" y="66675"/>
            <a:ext cx="11811000"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4800" b="1" dirty="0"/>
              <a:t>3. MATTHEW 22:34; 41-46</a:t>
            </a:r>
          </a:p>
          <a:p>
            <a:pPr>
              <a:lnSpc>
                <a:spcPct val="100000"/>
              </a:lnSpc>
              <a:spcBef>
                <a:spcPct val="0"/>
              </a:spcBef>
              <a:buFontTx/>
              <a:buNone/>
            </a:pPr>
            <a:r>
              <a:rPr lang="en-US" altLang="en-US" sz="4000" i="1" dirty="0"/>
              <a:t>	But when the Pharisees had heard that he had put the Sadducees to silence, they were gathered together. 35 Then one of them, which was a lawyer, </a:t>
            </a:r>
            <a:r>
              <a:rPr lang="en-US" altLang="en-US" sz="4000" i="1" u="sng" dirty="0"/>
              <a:t>asked him a question, tempting him</a:t>
            </a:r>
            <a:r>
              <a:rPr lang="en-US" altLang="en-US" sz="4000" i="1" dirty="0"/>
              <a:t>…</a:t>
            </a:r>
            <a:endParaRPr lang="en-US" altLang="en-US" sz="2400" i="1" dirty="0"/>
          </a:p>
          <a:p>
            <a:pPr>
              <a:lnSpc>
                <a:spcPct val="100000"/>
              </a:lnSpc>
              <a:spcBef>
                <a:spcPct val="0"/>
              </a:spcBef>
              <a:buFontTx/>
              <a:buNone/>
            </a:pPr>
            <a:endParaRPr lang="en-US" altLang="en-US" sz="2000" i="1" dirty="0"/>
          </a:p>
          <a:p>
            <a:pPr>
              <a:lnSpc>
                <a:spcPct val="100000"/>
              </a:lnSpc>
              <a:spcBef>
                <a:spcPct val="0"/>
              </a:spcBef>
              <a:buFontTx/>
              <a:buNone/>
            </a:pPr>
            <a:r>
              <a:rPr lang="en-US" altLang="en-US" sz="3600" dirty="0"/>
              <a:t>	To try, in a bad sense, to test one maliciously, craftily to put to the proof his feelings or judgements. To test one's faith, virtue, character, by enticement to sin; hence, to solicit to sin.</a:t>
            </a:r>
          </a:p>
        </p:txBody>
      </p:sp>
    </p:spTree>
  </p:cSld>
  <p:clrMapOvr>
    <a:masterClrMapping/>
  </p:clrMapOvr>
  <p:transition>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4747AE-0137-5BF8-34E5-DF370C6D9C40}"/>
              </a:ext>
            </a:extLst>
          </p:cNvPr>
          <p:cNvSpPr>
            <a:spLocks noGrp="1"/>
          </p:cNvSpPr>
          <p:nvPr>
            <p:ph type="dt" sz="quarter" idx="10"/>
          </p:nvPr>
        </p:nvSpPr>
        <p:spPr/>
        <p:txBody>
          <a:bodyPr/>
          <a:lstStyle/>
          <a:p>
            <a:pPr>
              <a:defRPr/>
            </a:pPr>
            <a:r>
              <a:rPr lang="en-US" altLang="en-US"/>
              <a:t>5/17/2023</a:t>
            </a:r>
          </a:p>
        </p:txBody>
      </p:sp>
      <p:sp>
        <p:nvSpPr>
          <p:cNvPr id="3" name="Footer Placeholder 2">
            <a:extLst>
              <a:ext uri="{FF2B5EF4-FFF2-40B4-BE49-F238E27FC236}">
                <a16:creationId xmlns:a16="http://schemas.microsoft.com/office/drawing/2014/main" id="{8D915E28-123F-B396-8E9B-8F32E761DAA0}"/>
              </a:ext>
            </a:extLst>
          </p:cNvPr>
          <p:cNvSpPr>
            <a:spLocks noGrp="1"/>
          </p:cNvSpPr>
          <p:nvPr>
            <p:ph type="ftr" sz="quarter" idx="11"/>
          </p:nvPr>
        </p:nvSpPr>
        <p:spPr/>
        <p:txBody>
          <a:bodyPr/>
          <a:lstStyle/>
          <a:p>
            <a:pPr>
              <a:defRPr/>
            </a:pPr>
            <a:r>
              <a:rPr lang="en-US" altLang="en-US"/>
              <a:t>7 Things 13</a:t>
            </a:r>
          </a:p>
        </p:txBody>
      </p:sp>
      <p:sp>
        <p:nvSpPr>
          <p:cNvPr id="4" name="Slide Number Placeholder 3">
            <a:extLst>
              <a:ext uri="{FF2B5EF4-FFF2-40B4-BE49-F238E27FC236}">
                <a16:creationId xmlns:a16="http://schemas.microsoft.com/office/drawing/2014/main" id="{AD224351-EFEA-2A8C-8047-6BA7C513754D}"/>
              </a:ext>
            </a:extLst>
          </p:cNvPr>
          <p:cNvSpPr>
            <a:spLocks noGrp="1"/>
          </p:cNvSpPr>
          <p:nvPr>
            <p:ph type="sldNum" sz="quarter" idx="12"/>
          </p:nvPr>
        </p:nvSpPr>
        <p:spPr/>
        <p:txBody>
          <a:bodyPr/>
          <a:lstStyle/>
          <a:p>
            <a:pPr>
              <a:defRPr/>
            </a:pPr>
            <a:fld id="{67BC2F4E-5132-43D9-BEB6-CFFFA5746E94}" type="slidenum">
              <a:rPr lang="en-US" altLang="en-US" smtClean="0"/>
              <a:pPr>
                <a:defRPr/>
              </a:pPr>
              <a:t>29</a:t>
            </a:fld>
            <a:endParaRPr lang="en-US" altLang="en-US"/>
          </a:p>
        </p:txBody>
      </p:sp>
      <p:sp>
        <p:nvSpPr>
          <p:cNvPr id="31749" name="TextBox 5">
            <a:extLst>
              <a:ext uri="{FF2B5EF4-FFF2-40B4-BE49-F238E27FC236}">
                <a16:creationId xmlns:a16="http://schemas.microsoft.com/office/drawing/2014/main" id="{3171EC67-68FE-5B72-8C45-0D0B64127306}"/>
              </a:ext>
            </a:extLst>
          </p:cNvPr>
          <p:cNvSpPr txBox="1">
            <a:spLocks noChangeArrowheads="1"/>
          </p:cNvSpPr>
          <p:nvPr/>
        </p:nvSpPr>
        <p:spPr bwMode="auto">
          <a:xfrm>
            <a:off x="254000" y="-74943"/>
            <a:ext cx="11887200" cy="6463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5400" b="1" dirty="0"/>
              <a:t>3. MARK 8:10-13</a:t>
            </a:r>
          </a:p>
          <a:p>
            <a:pPr>
              <a:lnSpc>
                <a:spcPct val="100000"/>
              </a:lnSpc>
              <a:spcBef>
                <a:spcPct val="0"/>
              </a:spcBef>
              <a:buFontTx/>
              <a:buNone/>
            </a:pPr>
            <a:r>
              <a:rPr lang="en-US" altLang="en-US" sz="4000" i="1" dirty="0"/>
              <a:t>	And straightway he entered into a ship with his disciples, and came into the parts of Dalmanutha. 11 And the Pharisees came forth, and </a:t>
            </a:r>
            <a:r>
              <a:rPr lang="en-US" altLang="en-US" sz="4000" i="1" u="sng" dirty="0"/>
              <a:t>began to question with him, seeking of him a sign from heaven, tempting him</a:t>
            </a:r>
            <a:r>
              <a:rPr lang="en-US" altLang="en-US" sz="4000" i="1" dirty="0"/>
              <a:t>. 12 And he sighed deeply in his spirit, and saith, Why doth this generation seek after a sign? verily I say unto you, There shall no sign be given unto this generation. 13 And he left them, and entering into the ship again departed to the other side. </a:t>
            </a:r>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62EBAE-9DB2-E69F-CD95-F79FD4A8FCB9}"/>
              </a:ext>
            </a:extLst>
          </p:cNvPr>
          <p:cNvSpPr>
            <a:spLocks noGrp="1"/>
          </p:cNvSpPr>
          <p:nvPr>
            <p:ph type="dt" sz="quarter" idx="10"/>
          </p:nvPr>
        </p:nvSpPr>
        <p:spPr/>
        <p:txBody>
          <a:bodyPr/>
          <a:lstStyle/>
          <a:p>
            <a:pPr>
              <a:defRPr/>
            </a:pPr>
            <a:r>
              <a:rPr lang="en-US" altLang="en-US"/>
              <a:t>5/17/2023</a:t>
            </a:r>
          </a:p>
        </p:txBody>
      </p:sp>
      <p:sp>
        <p:nvSpPr>
          <p:cNvPr id="3" name="Footer Placeholder 2">
            <a:extLst>
              <a:ext uri="{FF2B5EF4-FFF2-40B4-BE49-F238E27FC236}">
                <a16:creationId xmlns:a16="http://schemas.microsoft.com/office/drawing/2014/main" id="{E0F3F9DA-389E-2C2E-1A79-A9798CEF7ADE}"/>
              </a:ext>
            </a:extLst>
          </p:cNvPr>
          <p:cNvSpPr>
            <a:spLocks noGrp="1"/>
          </p:cNvSpPr>
          <p:nvPr>
            <p:ph type="ftr" sz="quarter" idx="11"/>
          </p:nvPr>
        </p:nvSpPr>
        <p:spPr/>
        <p:txBody>
          <a:bodyPr/>
          <a:lstStyle/>
          <a:p>
            <a:pPr>
              <a:defRPr/>
            </a:pPr>
            <a:r>
              <a:rPr lang="en-US" altLang="en-US"/>
              <a:t>7 Things 13</a:t>
            </a:r>
          </a:p>
        </p:txBody>
      </p:sp>
      <p:sp>
        <p:nvSpPr>
          <p:cNvPr id="4" name="Slide Number Placeholder 3">
            <a:extLst>
              <a:ext uri="{FF2B5EF4-FFF2-40B4-BE49-F238E27FC236}">
                <a16:creationId xmlns:a16="http://schemas.microsoft.com/office/drawing/2014/main" id="{B812FEBE-50C0-77DE-9043-1B8C56825412}"/>
              </a:ext>
            </a:extLst>
          </p:cNvPr>
          <p:cNvSpPr>
            <a:spLocks noGrp="1"/>
          </p:cNvSpPr>
          <p:nvPr>
            <p:ph type="sldNum" sz="quarter" idx="12"/>
          </p:nvPr>
        </p:nvSpPr>
        <p:spPr/>
        <p:txBody>
          <a:bodyPr/>
          <a:lstStyle/>
          <a:p>
            <a:pPr>
              <a:defRPr/>
            </a:pPr>
            <a:fld id="{62C5ADDB-50F6-4508-A7FA-5C4AAE74A84A}" type="slidenum">
              <a:rPr lang="en-US" altLang="en-US" smtClean="0"/>
              <a:pPr>
                <a:defRPr/>
              </a:pPr>
              <a:t>3</a:t>
            </a:fld>
            <a:endParaRPr lang="en-US" altLang="en-US"/>
          </a:p>
        </p:txBody>
      </p:sp>
      <p:sp>
        <p:nvSpPr>
          <p:cNvPr id="14341" name="TextBox 5">
            <a:extLst>
              <a:ext uri="{FF2B5EF4-FFF2-40B4-BE49-F238E27FC236}">
                <a16:creationId xmlns:a16="http://schemas.microsoft.com/office/drawing/2014/main" id="{86DCA326-3C7C-62B7-5004-D298C5C50859}"/>
              </a:ext>
            </a:extLst>
          </p:cNvPr>
          <p:cNvSpPr txBox="1">
            <a:spLocks noChangeArrowheads="1"/>
          </p:cNvSpPr>
          <p:nvPr/>
        </p:nvSpPr>
        <p:spPr bwMode="auto">
          <a:xfrm>
            <a:off x="304800" y="-53163"/>
            <a:ext cx="11887200" cy="69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anose="020E0502030303020204" pitchFamily="34" charset="0"/>
              </a:defRPr>
            </a:lvl1pPr>
            <a:lvl2pPr marL="742950" indent="-285750">
              <a:defRPr>
                <a:solidFill>
                  <a:schemeClr val="tx1"/>
                </a:solidFill>
                <a:latin typeface="Candara" panose="020E0502030303020204" pitchFamily="34" charset="0"/>
              </a:defRPr>
            </a:lvl2pPr>
            <a:lvl3pPr marL="1143000" indent="-228600">
              <a:defRPr>
                <a:solidFill>
                  <a:schemeClr val="tx1"/>
                </a:solidFill>
                <a:latin typeface="Candara" panose="020E0502030303020204" pitchFamily="34" charset="0"/>
              </a:defRPr>
            </a:lvl3pPr>
            <a:lvl4pPr marL="1600200" indent="-228600">
              <a:defRPr>
                <a:solidFill>
                  <a:schemeClr val="tx1"/>
                </a:solidFill>
                <a:latin typeface="Candara" panose="020E0502030303020204" pitchFamily="34" charset="0"/>
              </a:defRPr>
            </a:lvl4pPr>
            <a:lvl5pPr marL="2057400" indent="-228600">
              <a:defRPr>
                <a:solidFill>
                  <a:schemeClr val="tx1"/>
                </a:solidFill>
                <a:latin typeface="Candara" panose="020E0502030303020204" pitchFamily="34" charset="0"/>
              </a:defRPr>
            </a:lvl5pPr>
            <a:lvl6pPr marL="2514600" indent="-228600" defTabSz="457200" eaLnBrk="0" fontAlgn="base" hangingPunct="0">
              <a:spcBef>
                <a:spcPct val="0"/>
              </a:spcBef>
              <a:spcAft>
                <a:spcPct val="0"/>
              </a:spcAft>
              <a:defRPr>
                <a:solidFill>
                  <a:schemeClr val="tx1"/>
                </a:solidFill>
                <a:latin typeface="Candara" panose="020E0502030303020204" pitchFamily="34" charset="0"/>
              </a:defRPr>
            </a:lvl6pPr>
            <a:lvl7pPr marL="2971800" indent="-228600" defTabSz="457200" eaLnBrk="0" fontAlgn="base" hangingPunct="0">
              <a:spcBef>
                <a:spcPct val="0"/>
              </a:spcBef>
              <a:spcAft>
                <a:spcPct val="0"/>
              </a:spcAft>
              <a:defRPr>
                <a:solidFill>
                  <a:schemeClr val="tx1"/>
                </a:solidFill>
                <a:latin typeface="Candara" panose="020E0502030303020204" pitchFamily="34" charset="0"/>
              </a:defRPr>
            </a:lvl7pPr>
            <a:lvl8pPr marL="3429000" indent="-228600" defTabSz="457200" eaLnBrk="0" fontAlgn="base" hangingPunct="0">
              <a:spcBef>
                <a:spcPct val="0"/>
              </a:spcBef>
              <a:spcAft>
                <a:spcPct val="0"/>
              </a:spcAft>
              <a:defRPr>
                <a:solidFill>
                  <a:schemeClr val="tx1"/>
                </a:solidFill>
                <a:latin typeface="Candara" panose="020E0502030303020204" pitchFamily="34" charset="0"/>
              </a:defRPr>
            </a:lvl8pPr>
            <a:lvl9pPr marL="3886200" indent="-228600" defTabSz="457200" eaLnBrk="0" fontAlgn="base" hangingPunct="0">
              <a:spcBef>
                <a:spcPct val="0"/>
              </a:spcBef>
              <a:spcAft>
                <a:spcPct val="0"/>
              </a:spcAft>
              <a:defRPr>
                <a:solidFill>
                  <a:schemeClr val="tx1"/>
                </a:solidFill>
                <a:latin typeface="Candara" panose="020E0502030303020204" pitchFamily="34" charset="0"/>
              </a:defRPr>
            </a:lvl9pPr>
          </a:lstStyle>
          <a:p>
            <a:r>
              <a:rPr lang="en-US" altLang="en-US" sz="5400" b="1" dirty="0"/>
              <a:t>PROVERBS 2:3-7</a:t>
            </a:r>
          </a:p>
          <a:p>
            <a:r>
              <a:rPr lang="en-US" altLang="en-US" sz="4000" i="1" dirty="0"/>
              <a:t>	Yea, if thou </a:t>
            </a:r>
            <a:r>
              <a:rPr lang="en-US" altLang="en-US" sz="4000" i="1" dirty="0" err="1"/>
              <a:t>criest</a:t>
            </a:r>
            <a:r>
              <a:rPr lang="en-US" altLang="en-US" sz="4000" i="1" dirty="0"/>
              <a:t> after knowledge, and </a:t>
            </a:r>
            <a:r>
              <a:rPr lang="en-US" altLang="en-US" sz="4000" i="1" dirty="0" err="1"/>
              <a:t>liftest</a:t>
            </a:r>
            <a:r>
              <a:rPr lang="en-US" altLang="en-US" sz="4000" i="1" dirty="0"/>
              <a:t> up thy voice for understanding; </a:t>
            </a:r>
          </a:p>
          <a:p>
            <a:r>
              <a:rPr lang="en-US" altLang="en-US" sz="4000" i="1" dirty="0"/>
              <a:t>	4 If thou </a:t>
            </a:r>
            <a:r>
              <a:rPr lang="en-US" altLang="en-US" sz="4000" i="1" dirty="0" err="1"/>
              <a:t>seekest</a:t>
            </a:r>
            <a:r>
              <a:rPr lang="en-US" altLang="en-US" sz="4000" i="1" dirty="0"/>
              <a:t> her as silver, and </a:t>
            </a:r>
            <a:r>
              <a:rPr lang="en-US" altLang="en-US" sz="4000" i="1" dirty="0" err="1"/>
              <a:t>searchest</a:t>
            </a:r>
            <a:r>
              <a:rPr lang="en-US" altLang="en-US" sz="4000" i="1" dirty="0"/>
              <a:t> for her as for hid treasures; 5 Then shalt thou understand the fear of the LORD, and find the knowledge of God. 6 For the LORD giveth wisdom: out of his mouth cometh knowledge and understanding. 7 He </a:t>
            </a:r>
            <a:r>
              <a:rPr lang="en-US" altLang="en-US" sz="4000" i="1" dirty="0" err="1"/>
              <a:t>layeth</a:t>
            </a:r>
            <a:r>
              <a:rPr lang="en-US" altLang="en-US" sz="4000" i="1" dirty="0"/>
              <a:t> up sound wisdom for the righteous: he is a buckler to them that walk uprightly.</a:t>
            </a:r>
          </a:p>
          <a:p>
            <a:endParaRPr lang="en-US" altLang="en-US" sz="3600" dirty="0"/>
          </a:p>
        </p:txBody>
      </p:sp>
    </p:spTree>
  </p:cSld>
  <p:clrMapOvr>
    <a:masterClrMapping/>
  </p:clrMapOvr>
  <p:transition>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0A920D-0E45-9624-3AF8-6D8BCA08AC44}"/>
              </a:ext>
            </a:extLst>
          </p:cNvPr>
          <p:cNvSpPr>
            <a:spLocks noGrp="1"/>
          </p:cNvSpPr>
          <p:nvPr>
            <p:ph type="dt" sz="quarter" idx="10"/>
          </p:nvPr>
        </p:nvSpPr>
        <p:spPr/>
        <p:txBody>
          <a:bodyPr/>
          <a:lstStyle/>
          <a:p>
            <a:pPr>
              <a:defRPr/>
            </a:pPr>
            <a:r>
              <a:rPr lang="en-US" altLang="en-US"/>
              <a:t>5/17/2023</a:t>
            </a:r>
          </a:p>
        </p:txBody>
      </p:sp>
      <p:sp>
        <p:nvSpPr>
          <p:cNvPr id="3" name="Footer Placeholder 2">
            <a:extLst>
              <a:ext uri="{FF2B5EF4-FFF2-40B4-BE49-F238E27FC236}">
                <a16:creationId xmlns:a16="http://schemas.microsoft.com/office/drawing/2014/main" id="{96CA9D86-E4C2-4745-9083-60C982641755}"/>
              </a:ext>
            </a:extLst>
          </p:cNvPr>
          <p:cNvSpPr>
            <a:spLocks noGrp="1"/>
          </p:cNvSpPr>
          <p:nvPr>
            <p:ph type="ftr" sz="quarter" idx="11"/>
          </p:nvPr>
        </p:nvSpPr>
        <p:spPr/>
        <p:txBody>
          <a:bodyPr/>
          <a:lstStyle/>
          <a:p>
            <a:pPr>
              <a:defRPr/>
            </a:pPr>
            <a:r>
              <a:rPr lang="en-US" altLang="en-US"/>
              <a:t>7 Things 13</a:t>
            </a:r>
          </a:p>
        </p:txBody>
      </p:sp>
      <p:sp>
        <p:nvSpPr>
          <p:cNvPr id="4" name="Slide Number Placeholder 3">
            <a:extLst>
              <a:ext uri="{FF2B5EF4-FFF2-40B4-BE49-F238E27FC236}">
                <a16:creationId xmlns:a16="http://schemas.microsoft.com/office/drawing/2014/main" id="{B39B2612-A26D-9595-66E3-B9412FB51CB6}"/>
              </a:ext>
            </a:extLst>
          </p:cNvPr>
          <p:cNvSpPr>
            <a:spLocks noGrp="1"/>
          </p:cNvSpPr>
          <p:nvPr>
            <p:ph type="sldNum" sz="quarter" idx="12"/>
          </p:nvPr>
        </p:nvSpPr>
        <p:spPr/>
        <p:txBody>
          <a:bodyPr/>
          <a:lstStyle/>
          <a:p>
            <a:pPr>
              <a:defRPr/>
            </a:pPr>
            <a:fld id="{162E16DF-A6B8-4E93-80D5-0EAA34D81151}" type="slidenum">
              <a:rPr lang="en-US" altLang="en-US" smtClean="0"/>
              <a:pPr>
                <a:defRPr/>
              </a:pPr>
              <a:t>30</a:t>
            </a:fld>
            <a:endParaRPr lang="en-US" altLang="en-US"/>
          </a:p>
        </p:txBody>
      </p:sp>
      <p:sp>
        <p:nvSpPr>
          <p:cNvPr id="32773" name="TextBox 5">
            <a:extLst>
              <a:ext uri="{FF2B5EF4-FFF2-40B4-BE49-F238E27FC236}">
                <a16:creationId xmlns:a16="http://schemas.microsoft.com/office/drawing/2014/main" id="{91836A88-D156-C2BB-97A1-F8F8DDAAA4DA}"/>
              </a:ext>
            </a:extLst>
          </p:cNvPr>
          <p:cNvSpPr txBox="1">
            <a:spLocks noChangeArrowheads="1"/>
          </p:cNvSpPr>
          <p:nvPr/>
        </p:nvSpPr>
        <p:spPr bwMode="auto">
          <a:xfrm>
            <a:off x="190500" y="47625"/>
            <a:ext cx="11811000"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3600" dirty="0"/>
              <a:t>65-0221  </a:t>
            </a:r>
            <a:r>
              <a:rPr lang="en-US" altLang="en-US" sz="4400" b="1" dirty="0"/>
              <a:t>WHO.IS.THIS.MELCHISEDEC</a:t>
            </a:r>
          </a:p>
          <a:p>
            <a:pPr>
              <a:lnSpc>
                <a:spcPct val="100000"/>
              </a:lnSpc>
              <a:spcBef>
                <a:spcPct val="0"/>
              </a:spcBef>
              <a:buFontTx/>
              <a:buNone/>
            </a:pPr>
            <a:r>
              <a:rPr lang="en-US" altLang="en-US" sz="3600" dirty="0"/>
              <a:t>	72 Like you women claiming you got Holy Ghost, going out, wearing shorts? How could the Spirit of God in you ever let you do such a thing as that? It just can't be so. He's not a filthy spirit; He's a holy Spirit.</a:t>
            </a:r>
          </a:p>
          <a:p>
            <a:pPr>
              <a:lnSpc>
                <a:spcPct val="100000"/>
              </a:lnSpc>
              <a:spcBef>
                <a:spcPct val="0"/>
              </a:spcBef>
              <a:buFontTx/>
              <a:buNone/>
            </a:pPr>
            <a:r>
              <a:rPr lang="en-US" altLang="en-US" sz="3600" dirty="0"/>
              <a:t>	73 And then when you become subject to that Spirit, it throws your whole being subject to that Spirit. And that Spirit is nothing in the world but this Seed Word made manifest, or quickened, hallelujah, made alive. And when the Bible said, "Don't do this," that body quickly turns to It. </a:t>
            </a:r>
            <a:r>
              <a:rPr lang="en-US" altLang="en-US" sz="3600" b="1" u="sng" dirty="0"/>
              <a:t>There is no question</a:t>
            </a:r>
            <a:r>
              <a:rPr lang="en-US" altLang="en-US" sz="3600" dirty="0"/>
              <a:t>.</a:t>
            </a:r>
          </a:p>
        </p:txBody>
      </p:sp>
    </p:spTree>
  </p:cSld>
  <p:clrMapOvr>
    <a:masterClrMapping/>
  </p:clrMapOvr>
  <p:transition>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16B5E0-D5AA-0BDA-97D3-F797F229744E}"/>
              </a:ext>
            </a:extLst>
          </p:cNvPr>
          <p:cNvSpPr>
            <a:spLocks noGrp="1"/>
          </p:cNvSpPr>
          <p:nvPr>
            <p:ph type="dt" sz="quarter" idx="10"/>
          </p:nvPr>
        </p:nvSpPr>
        <p:spPr/>
        <p:txBody>
          <a:bodyPr/>
          <a:lstStyle/>
          <a:p>
            <a:pPr>
              <a:defRPr/>
            </a:pPr>
            <a:r>
              <a:rPr lang="en-US" altLang="en-US" dirty="0"/>
              <a:t>5/17/2023</a:t>
            </a:r>
          </a:p>
        </p:txBody>
      </p:sp>
      <p:sp>
        <p:nvSpPr>
          <p:cNvPr id="3" name="Footer Placeholder 2">
            <a:extLst>
              <a:ext uri="{FF2B5EF4-FFF2-40B4-BE49-F238E27FC236}">
                <a16:creationId xmlns:a16="http://schemas.microsoft.com/office/drawing/2014/main" id="{86B0F482-B433-5F8B-CEEA-739946A3B03A}"/>
              </a:ext>
            </a:extLst>
          </p:cNvPr>
          <p:cNvSpPr>
            <a:spLocks noGrp="1"/>
          </p:cNvSpPr>
          <p:nvPr>
            <p:ph type="ftr" sz="quarter" idx="11"/>
          </p:nvPr>
        </p:nvSpPr>
        <p:spPr/>
        <p:txBody>
          <a:bodyPr/>
          <a:lstStyle/>
          <a:p>
            <a:pPr>
              <a:defRPr/>
            </a:pPr>
            <a:r>
              <a:rPr lang="en-US" altLang="en-US"/>
              <a:t>7 Things 13</a:t>
            </a:r>
          </a:p>
        </p:txBody>
      </p:sp>
      <p:sp>
        <p:nvSpPr>
          <p:cNvPr id="4" name="Slide Number Placeholder 3">
            <a:extLst>
              <a:ext uri="{FF2B5EF4-FFF2-40B4-BE49-F238E27FC236}">
                <a16:creationId xmlns:a16="http://schemas.microsoft.com/office/drawing/2014/main" id="{C8A27DD2-A2F9-21FF-A968-C6E90394BEC3}"/>
              </a:ext>
            </a:extLst>
          </p:cNvPr>
          <p:cNvSpPr>
            <a:spLocks noGrp="1"/>
          </p:cNvSpPr>
          <p:nvPr>
            <p:ph type="sldNum" sz="quarter" idx="12"/>
          </p:nvPr>
        </p:nvSpPr>
        <p:spPr/>
        <p:txBody>
          <a:bodyPr/>
          <a:lstStyle/>
          <a:p>
            <a:pPr>
              <a:defRPr/>
            </a:pPr>
            <a:fld id="{487DFCB4-58D3-45B5-AEBD-4658B2187967}" type="slidenum">
              <a:rPr lang="en-US" altLang="en-US" smtClean="0"/>
              <a:pPr>
                <a:defRPr/>
              </a:pPr>
              <a:t>31</a:t>
            </a:fld>
            <a:endParaRPr lang="en-US" altLang="en-US"/>
          </a:p>
        </p:txBody>
      </p:sp>
      <p:sp>
        <p:nvSpPr>
          <p:cNvPr id="35845" name="TextBox 5">
            <a:extLst>
              <a:ext uri="{FF2B5EF4-FFF2-40B4-BE49-F238E27FC236}">
                <a16:creationId xmlns:a16="http://schemas.microsoft.com/office/drawing/2014/main" id="{FEA8DE45-0B15-1CE1-789B-9BF551872DA4}"/>
              </a:ext>
            </a:extLst>
          </p:cNvPr>
          <p:cNvSpPr txBox="1">
            <a:spLocks noChangeArrowheads="1"/>
          </p:cNvSpPr>
          <p:nvPr/>
        </p:nvSpPr>
        <p:spPr bwMode="auto">
          <a:xfrm>
            <a:off x="222250" y="-22225"/>
            <a:ext cx="1188720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4800" b="1" dirty="0"/>
              <a:t>ISAIAH 1:16-20</a:t>
            </a:r>
          </a:p>
          <a:p>
            <a:pPr>
              <a:lnSpc>
                <a:spcPct val="100000"/>
              </a:lnSpc>
              <a:spcBef>
                <a:spcPct val="0"/>
              </a:spcBef>
              <a:buFontTx/>
              <a:buNone/>
            </a:pPr>
            <a:r>
              <a:rPr lang="en-US" altLang="en-US" sz="3600" i="1" dirty="0"/>
              <a:t>	Wash you, make you clean; put away the evil of your doings from before mine eyes; cease to do evil; 17 Learn to do well; seek judgment, relieve the oppressed, judge the fatherless, plead for the widow. 18 </a:t>
            </a:r>
            <a:r>
              <a:rPr lang="en-US" altLang="en-US" sz="3600" i="1" u="sng" dirty="0"/>
              <a:t>Come now, and let us reason </a:t>
            </a:r>
            <a:r>
              <a:rPr lang="en-US" altLang="en-US" sz="2400" u="sng" dirty="0"/>
              <a:t>[settle the matter] </a:t>
            </a:r>
            <a:r>
              <a:rPr lang="en-US" altLang="en-US" sz="3600" i="1" u="sng" dirty="0"/>
              <a:t>together </a:t>
            </a:r>
            <a:r>
              <a:rPr lang="en-US" altLang="en-US" u="sng" dirty="0"/>
              <a:t>[correct, decide, rebuke]</a:t>
            </a:r>
            <a:r>
              <a:rPr lang="en-US" altLang="en-US" sz="3600" i="1" u="sng" dirty="0"/>
              <a:t>, saith the LORD</a:t>
            </a:r>
            <a:r>
              <a:rPr lang="en-US" altLang="en-US" sz="3600" i="1" dirty="0"/>
              <a:t>: though your sins be as scarlet, they shall be as white as snow; though they be red like crimson, they shall be as wool. 19 If ye be willing and obedient, ye shall eat the good of the land: 20 But if ye refuse and rebel, ye shall be devoured with the sword: for the mouth of the LORD hath spoken it.</a:t>
            </a:r>
          </a:p>
        </p:txBody>
      </p:sp>
    </p:spTree>
  </p:cSld>
  <p:clrMapOvr>
    <a:masterClrMapping/>
  </p:clrMapOvr>
  <p:transition>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A75E1B-AA58-4E17-A5AE-526105166AE3}"/>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C4213035-8FB0-444D-AE26-4B9685764958}"/>
              </a:ext>
            </a:extLst>
          </p:cNvPr>
          <p:cNvSpPr>
            <a:spLocks noGrp="1"/>
          </p:cNvSpPr>
          <p:nvPr>
            <p:ph type="ftr" sz="quarter" idx="11"/>
          </p:nvPr>
        </p:nvSpPr>
        <p:spPr/>
        <p:txBody>
          <a:bodyPr/>
          <a:lstStyle/>
          <a:p>
            <a:r>
              <a:rPr lang="en-US"/>
              <a:t>Principles to Live By 4</a:t>
            </a:r>
          </a:p>
        </p:txBody>
      </p:sp>
      <p:sp>
        <p:nvSpPr>
          <p:cNvPr id="5" name="Rectangle 4">
            <a:extLst>
              <a:ext uri="{FF2B5EF4-FFF2-40B4-BE49-F238E27FC236}">
                <a16:creationId xmlns:a16="http://schemas.microsoft.com/office/drawing/2014/main" id="{558946F3-BA7F-4193-9B08-C7778F551419}"/>
              </a:ext>
            </a:extLst>
          </p:cNvPr>
          <p:cNvSpPr/>
          <p:nvPr/>
        </p:nvSpPr>
        <p:spPr>
          <a:xfrm>
            <a:off x="504444" y="0"/>
            <a:ext cx="11531612" cy="6309420"/>
          </a:xfrm>
          <a:prstGeom prst="rect">
            <a:avLst/>
          </a:prstGeom>
        </p:spPr>
        <p:txBody>
          <a:bodyPr wrap="square">
            <a:spAutoFit/>
          </a:bodyPr>
          <a:lstStyle/>
          <a:p>
            <a:r>
              <a:rPr lang="en-US" sz="4400" b="1" dirty="0">
                <a:latin typeface="Candara" panose="020E0502030303020204" pitchFamily="34" charset="0"/>
                <a:ea typeface="Times New Roman" panose="02020603050405020304" pitchFamily="18" charset="0"/>
              </a:rPr>
              <a:t>WISDOM.VERSUS.FAITH </a:t>
            </a:r>
            <a:r>
              <a:rPr lang="en-US" sz="3600" dirty="0">
                <a:latin typeface="Candara" panose="020E0502030303020204" pitchFamily="34" charset="0"/>
                <a:ea typeface="Times New Roman" panose="02020603050405020304" pitchFamily="18" charset="0"/>
              </a:rPr>
              <a:t>62-0401  </a:t>
            </a:r>
            <a:endParaRPr lang="en-US" sz="3600" dirty="0">
              <a:latin typeface="Times New Roman" panose="02020603050405020304" pitchFamily="18" charset="0"/>
              <a:ea typeface="Times New Roman" panose="02020603050405020304" pitchFamily="18" charset="0"/>
            </a:endParaRPr>
          </a:p>
          <a:p>
            <a:r>
              <a:rPr lang="en-US" sz="3600" dirty="0">
                <a:latin typeface="Candara" panose="020E0502030303020204" pitchFamily="34" charset="0"/>
                <a:ea typeface="Times New Roman" panose="02020603050405020304" pitchFamily="18" charset="0"/>
              </a:rPr>
              <a:t>	4-2 I've heard of sergeants in the army train them boys, and rugged. They'd hate that sergeant; but when it come to combat, they loved him, because, rugged training. That's the way I've tried to train Christians. Don't bob off your hair; don't wear makeup; get it rugged. You'll appreciate me …the end of the road. Getting that training right.... Let's keep right with the Word. It might be rugged, cut denominational differences to pieces, but you'll appreciate it when you come down at the end of the road. You stood by the Book.</a:t>
            </a:r>
            <a:endParaRPr lang="en-US" sz="3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73577832"/>
      </p:ext>
    </p:extLst>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593591-F9C4-46AA-BF3F-63F2AB752B44}"/>
              </a:ext>
            </a:extLst>
          </p:cNvPr>
          <p:cNvSpPr>
            <a:spLocks noGrp="1"/>
          </p:cNvSpPr>
          <p:nvPr>
            <p:ph type="dt" sz="half" idx="10"/>
          </p:nvPr>
        </p:nvSpPr>
        <p:spPr>
          <a:xfrm>
            <a:off x="8147308" y="6373030"/>
            <a:ext cx="2368292" cy="309201"/>
          </a:xfrm>
        </p:spPr>
        <p:txBody>
          <a:bodyPr/>
          <a:lstStyle/>
          <a:p>
            <a:pPr defTabSz="457200"/>
            <a:r>
              <a:rPr lang="en-US">
                <a:solidFill>
                  <a:prstClr val="white">
                    <a:tint val="75000"/>
                  </a:prstClr>
                </a:solidFill>
              </a:rPr>
              <a:t>12-03-2025</a:t>
            </a:r>
            <a:endParaRPr lang="en-US" dirty="0">
              <a:solidFill>
                <a:prstClr val="white">
                  <a:tint val="75000"/>
                </a:prstClr>
              </a:solidFill>
            </a:endParaRPr>
          </a:p>
        </p:txBody>
      </p:sp>
      <p:sp>
        <p:nvSpPr>
          <p:cNvPr id="3" name="Footer Placeholder 2">
            <a:extLst>
              <a:ext uri="{FF2B5EF4-FFF2-40B4-BE49-F238E27FC236}">
                <a16:creationId xmlns:a16="http://schemas.microsoft.com/office/drawing/2014/main" id="{7CBB2C51-D453-48E8-8A96-DDFC269686C0}"/>
              </a:ext>
            </a:extLst>
          </p:cNvPr>
          <p:cNvSpPr>
            <a:spLocks noGrp="1"/>
          </p:cNvSpPr>
          <p:nvPr>
            <p:ph type="ftr" sz="quarter" idx="11"/>
          </p:nvPr>
        </p:nvSpPr>
        <p:spPr>
          <a:xfrm>
            <a:off x="3276601" y="6373030"/>
            <a:ext cx="3719283" cy="309201"/>
          </a:xfrm>
        </p:spPr>
        <p:txBody>
          <a:bodyPr/>
          <a:lstStyle/>
          <a:p>
            <a:pPr defTabSz="457200"/>
            <a:r>
              <a:rPr lang="en-US">
                <a:solidFill>
                  <a:prstClr val="white">
                    <a:tint val="75000"/>
                  </a:prstClr>
                </a:solidFill>
              </a:rPr>
              <a:t>Principles to Live By 4</a:t>
            </a:r>
            <a:endParaRPr lang="en-US" dirty="0">
              <a:solidFill>
                <a:prstClr val="white">
                  <a:tint val="75000"/>
                </a:prstClr>
              </a:solidFill>
            </a:endParaRPr>
          </a:p>
        </p:txBody>
      </p:sp>
      <p:pic>
        <p:nvPicPr>
          <p:cNvPr id="6" name="Picture 5">
            <a:extLst>
              <a:ext uri="{FF2B5EF4-FFF2-40B4-BE49-F238E27FC236}">
                <a16:creationId xmlns:a16="http://schemas.microsoft.com/office/drawing/2014/main" id="{E5FCCBF9-9746-48F8-8B98-E428723316A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159508" y="47626"/>
            <a:ext cx="5508493" cy="6124575"/>
          </a:xfrm>
          <a:prstGeom prst="rect">
            <a:avLst/>
          </a:prstGeom>
        </p:spPr>
      </p:pic>
      <p:sp>
        <p:nvSpPr>
          <p:cNvPr id="5" name="TextBox 4">
            <a:extLst>
              <a:ext uri="{FF2B5EF4-FFF2-40B4-BE49-F238E27FC236}">
                <a16:creationId xmlns:a16="http://schemas.microsoft.com/office/drawing/2014/main" id="{DDA51152-22BE-4645-B26A-58E3A4BDBEF0}"/>
              </a:ext>
            </a:extLst>
          </p:cNvPr>
          <p:cNvSpPr txBox="1"/>
          <p:nvPr/>
        </p:nvSpPr>
        <p:spPr>
          <a:xfrm>
            <a:off x="2074272" y="505753"/>
            <a:ext cx="6536328" cy="4893647"/>
          </a:xfrm>
          <a:prstGeom prst="rect">
            <a:avLst/>
          </a:prstGeom>
          <a:noFill/>
        </p:spPr>
        <p:txBody>
          <a:bodyPr wrap="square" rtlCol="0">
            <a:spAutoFit/>
          </a:bodyPr>
          <a:lstStyle/>
          <a:p>
            <a:pPr defTabSz="457200"/>
            <a:r>
              <a:rPr lang="en-US" sz="7200" dirty="0">
                <a:solidFill>
                  <a:prstClr val="white"/>
                </a:solidFill>
                <a:latin typeface="Candara" panose="020E0502030303020204" pitchFamily="34" charset="0"/>
              </a:rPr>
              <a:t>Holiness</a:t>
            </a:r>
            <a:r>
              <a:rPr lang="en-US" sz="4800" b="1" dirty="0">
                <a:solidFill>
                  <a:prstClr val="white"/>
                </a:solidFill>
                <a:latin typeface="Candara" panose="020E0502030303020204" pitchFamily="34" charset="0"/>
              </a:rPr>
              <a:t> </a:t>
            </a:r>
            <a:r>
              <a:rPr lang="en-US" sz="4400" dirty="0">
                <a:solidFill>
                  <a:prstClr val="white"/>
                </a:solidFill>
                <a:latin typeface="Candara" panose="020E0502030303020204" pitchFamily="34" charset="0"/>
              </a:rPr>
              <a:t>(or, Purity):</a:t>
            </a:r>
          </a:p>
          <a:p>
            <a:pPr defTabSz="457200"/>
            <a:r>
              <a:rPr lang="en-US" sz="4000" dirty="0">
                <a:solidFill>
                  <a:prstClr val="white"/>
                </a:solidFill>
                <a:latin typeface="Candara" panose="020E0502030303020204" pitchFamily="34" charset="0"/>
              </a:rPr>
              <a:t>	</a:t>
            </a:r>
            <a:r>
              <a:rPr lang="en-US" sz="4400" dirty="0">
                <a:solidFill>
                  <a:prstClr val="white"/>
                </a:solidFill>
                <a:latin typeface="Candara" panose="020E0502030303020204" pitchFamily="34" charset="0"/>
              </a:rPr>
              <a:t>Internal and External 	Quality About it. </a:t>
            </a:r>
          </a:p>
          <a:p>
            <a:pPr defTabSz="457200"/>
            <a:endParaRPr lang="en-US" sz="4400" dirty="0">
              <a:solidFill>
                <a:prstClr val="white"/>
              </a:solidFill>
              <a:latin typeface="Candara" panose="020E0502030303020204" pitchFamily="34" charset="0"/>
            </a:endParaRPr>
          </a:p>
          <a:p>
            <a:pPr defTabSz="457200"/>
            <a:endParaRPr lang="en-US" sz="4400" dirty="0">
              <a:solidFill>
                <a:prstClr val="white"/>
              </a:solidFill>
              <a:latin typeface="Candara" panose="020E0502030303020204" pitchFamily="34" charset="0"/>
            </a:endParaRPr>
          </a:p>
          <a:p>
            <a:pPr defTabSz="457200"/>
            <a:endParaRPr lang="en-US" sz="4400" dirty="0">
              <a:solidFill>
                <a:prstClr val="white"/>
              </a:solidFill>
              <a:latin typeface="Candara" panose="020E0502030303020204" pitchFamily="34" charset="0"/>
            </a:endParaRPr>
          </a:p>
          <a:p>
            <a:pPr defTabSz="457200"/>
            <a:endParaRPr lang="en-US" sz="2000" dirty="0">
              <a:solidFill>
                <a:prstClr val="white"/>
              </a:solidFill>
              <a:latin typeface="Candara" panose="020E0502030303020204" pitchFamily="34" charset="0"/>
            </a:endParaRPr>
          </a:p>
        </p:txBody>
      </p:sp>
    </p:spTree>
    <p:extLst>
      <p:ext uri="{BB962C8B-B14F-4D97-AF65-F5344CB8AC3E}">
        <p14:creationId xmlns:p14="http://schemas.microsoft.com/office/powerpoint/2010/main" val="3739118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ECFD1A-41B9-EADE-5DBE-A8E8818E0FD0}"/>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E7F3400B-27CA-7ADD-D3FD-33272616BB35}"/>
              </a:ext>
            </a:extLst>
          </p:cNvPr>
          <p:cNvSpPr>
            <a:spLocks noGrp="1"/>
          </p:cNvSpPr>
          <p:nvPr>
            <p:ph type="ftr" sz="quarter" idx="11"/>
          </p:nvPr>
        </p:nvSpPr>
        <p:spPr/>
        <p:txBody>
          <a:bodyPr/>
          <a:lstStyle/>
          <a:p>
            <a:r>
              <a:rPr lang="en-US"/>
              <a:t>Principles to Live By 4</a:t>
            </a:r>
            <a:endParaRPr lang="en-US" dirty="0"/>
          </a:p>
        </p:txBody>
      </p:sp>
      <p:sp>
        <p:nvSpPr>
          <p:cNvPr id="6" name="TextBox 5">
            <a:extLst>
              <a:ext uri="{FF2B5EF4-FFF2-40B4-BE49-F238E27FC236}">
                <a16:creationId xmlns:a16="http://schemas.microsoft.com/office/drawing/2014/main" id="{18C08C16-464C-CA59-997C-556BD91EED68}"/>
              </a:ext>
            </a:extLst>
          </p:cNvPr>
          <p:cNvSpPr txBox="1"/>
          <p:nvPr/>
        </p:nvSpPr>
        <p:spPr>
          <a:xfrm>
            <a:off x="704088" y="0"/>
            <a:ext cx="11271602" cy="6801862"/>
          </a:xfrm>
          <a:prstGeom prst="rect">
            <a:avLst/>
          </a:prstGeom>
          <a:noFill/>
        </p:spPr>
        <p:txBody>
          <a:bodyPr wrap="square">
            <a:spAutoFit/>
          </a:bodyPr>
          <a:lstStyle/>
          <a:p>
            <a:r>
              <a:rPr lang="en-US" sz="4400" b="1" dirty="0"/>
              <a:t>MATTHEW 23:25 </a:t>
            </a:r>
            <a:r>
              <a:rPr lang="en-US" sz="4400" dirty="0"/>
              <a:t>(Clean on the Outside)</a:t>
            </a:r>
          </a:p>
          <a:p>
            <a:r>
              <a:rPr lang="en-US" sz="3600" i="1" dirty="0"/>
              <a:t>	Woe unto you, scribes and Pharisees, hypocrites! for ye make clean </a:t>
            </a:r>
            <a:r>
              <a:rPr lang="en-US" sz="3600" i="1" u="sng" dirty="0"/>
              <a:t>the outside of the cup and of the platter</a:t>
            </a:r>
            <a:r>
              <a:rPr lang="en-US" sz="3600" i="1" dirty="0"/>
              <a:t>, but within they are full of extortion and excess. 26 Thou blind Pharisee, cleanse first that which is within the cup and platter, that the outside of them may be clean also.</a:t>
            </a:r>
            <a:endParaRPr lang="en-US" i="1" dirty="0"/>
          </a:p>
          <a:p>
            <a:endParaRPr lang="en-US" sz="1600" i="1" dirty="0"/>
          </a:p>
          <a:p>
            <a:r>
              <a:rPr lang="en-US" sz="4000" b="1" dirty="0"/>
              <a:t>I CORINTHIANS 9:27 </a:t>
            </a:r>
          </a:p>
          <a:p>
            <a:r>
              <a:rPr lang="en-US" sz="3600" i="1" dirty="0"/>
              <a:t>	But I keep under my body, and bring it into subjection: lest that by any means, when I have preached to others, I myself should be a castaway. </a:t>
            </a:r>
          </a:p>
          <a:p>
            <a:endParaRPr lang="en-US" sz="3200" i="1" dirty="0"/>
          </a:p>
        </p:txBody>
      </p:sp>
    </p:spTree>
    <p:extLst>
      <p:ext uri="{BB962C8B-B14F-4D97-AF65-F5344CB8AC3E}">
        <p14:creationId xmlns:p14="http://schemas.microsoft.com/office/powerpoint/2010/main" val="3850450903"/>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 calcmode="lin" valueType="num">
                                      <p:cBhvr additive="base">
                                        <p:cTn id="7"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anim calcmode="lin" valueType="num">
                                      <p:cBhvr additive="base">
                                        <p:cTn id="1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03A8368-FD34-1708-0199-61148B740DC3}"/>
              </a:ext>
            </a:extLst>
          </p:cNvPr>
          <p:cNvPicPr>
            <a:picLocks noChangeAspect="1"/>
          </p:cNvPicPr>
          <p:nvPr/>
        </p:nvPicPr>
        <p:blipFill>
          <a:blip r:embed="rId2"/>
          <a:stretch>
            <a:fillRect/>
          </a:stretch>
        </p:blipFill>
        <p:spPr>
          <a:xfrm>
            <a:off x="6255288" y="5641"/>
            <a:ext cx="5511262" cy="6127011"/>
          </a:xfrm>
          <a:prstGeom prst="rect">
            <a:avLst/>
          </a:prstGeom>
        </p:spPr>
      </p:pic>
      <p:sp>
        <p:nvSpPr>
          <p:cNvPr id="2" name="Date Placeholder 1">
            <a:extLst>
              <a:ext uri="{FF2B5EF4-FFF2-40B4-BE49-F238E27FC236}">
                <a16:creationId xmlns:a16="http://schemas.microsoft.com/office/drawing/2014/main" id="{9CA41188-7C59-E454-BDB0-E4CFBB794CF0}"/>
              </a:ext>
            </a:extLst>
          </p:cNvPr>
          <p:cNvSpPr>
            <a:spLocks noGrp="1"/>
          </p:cNvSpPr>
          <p:nvPr>
            <p:ph type="dt" sz="half" idx="10"/>
          </p:nvPr>
        </p:nvSpPr>
        <p:spPr/>
        <p:txBody>
          <a:bodyPr/>
          <a:lstStyle/>
          <a:p>
            <a:r>
              <a:rPr lang="en-US"/>
              <a:t>12-03-2025</a:t>
            </a:r>
          </a:p>
        </p:txBody>
      </p:sp>
      <p:sp>
        <p:nvSpPr>
          <p:cNvPr id="6" name="TextBox 5">
            <a:extLst>
              <a:ext uri="{FF2B5EF4-FFF2-40B4-BE49-F238E27FC236}">
                <a16:creationId xmlns:a16="http://schemas.microsoft.com/office/drawing/2014/main" id="{15796C0F-C293-D1C8-3546-E0088817AA9C}"/>
              </a:ext>
            </a:extLst>
          </p:cNvPr>
          <p:cNvSpPr txBox="1"/>
          <p:nvPr/>
        </p:nvSpPr>
        <p:spPr>
          <a:xfrm>
            <a:off x="425450" y="273050"/>
            <a:ext cx="8888671" cy="4216539"/>
          </a:xfrm>
          <a:prstGeom prst="rect">
            <a:avLst/>
          </a:prstGeom>
          <a:noFill/>
        </p:spPr>
        <p:txBody>
          <a:bodyPr wrap="square">
            <a:spAutoFit/>
          </a:bodyPr>
          <a:lstStyle/>
          <a:p>
            <a:r>
              <a:rPr lang="en-US" sz="4800" b="1" dirty="0">
                <a:latin typeface="Candara" panose="020E0502030303020204" pitchFamily="34" charset="0"/>
              </a:rPr>
              <a:t>II CORINTHIANS 7:1</a:t>
            </a:r>
            <a:endParaRPr lang="en-US" sz="4800" b="1" i="1" dirty="0">
              <a:latin typeface="Candara" panose="020E0502030303020204" pitchFamily="34" charset="0"/>
            </a:endParaRPr>
          </a:p>
          <a:p>
            <a:r>
              <a:rPr lang="en-US" sz="3600" i="1" dirty="0">
                <a:latin typeface="Candara" panose="020E0502030303020204" pitchFamily="34" charset="0"/>
              </a:rPr>
              <a:t>	</a:t>
            </a:r>
            <a:r>
              <a:rPr lang="en-US" sz="4400" i="1" dirty="0">
                <a:latin typeface="Candara" panose="020E0502030303020204" pitchFamily="34" charset="0"/>
              </a:rPr>
              <a:t> Having therefore these promises, dearly beloved, let us cleanse ourselves from all filthiness of the </a:t>
            </a:r>
            <a:r>
              <a:rPr lang="en-US" sz="4400" i="1" u="sng" dirty="0">
                <a:latin typeface="Candara" panose="020E0502030303020204" pitchFamily="34" charset="0"/>
              </a:rPr>
              <a:t>flesh and spirit</a:t>
            </a:r>
            <a:r>
              <a:rPr lang="en-US" sz="4400" i="1" dirty="0">
                <a:latin typeface="Candara" panose="020E0502030303020204" pitchFamily="34" charset="0"/>
              </a:rPr>
              <a:t>, perfecting holiness in the fear of God. </a:t>
            </a:r>
          </a:p>
        </p:txBody>
      </p:sp>
      <p:sp>
        <p:nvSpPr>
          <p:cNvPr id="7" name="Footer Placeholder 6">
            <a:extLst>
              <a:ext uri="{FF2B5EF4-FFF2-40B4-BE49-F238E27FC236}">
                <a16:creationId xmlns:a16="http://schemas.microsoft.com/office/drawing/2014/main" id="{7A4C812A-A9C5-3844-9FC9-E7C4C11162CF}"/>
              </a:ext>
            </a:extLst>
          </p:cNvPr>
          <p:cNvSpPr>
            <a:spLocks noGrp="1"/>
          </p:cNvSpPr>
          <p:nvPr>
            <p:ph type="ftr" sz="quarter" idx="11"/>
          </p:nvPr>
        </p:nvSpPr>
        <p:spPr/>
        <p:txBody>
          <a:bodyPr/>
          <a:lstStyle/>
          <a:p>
            <a:r>
              <a:rPr lang="en-US"/>
              <a:t>Principles to Live By 4</a:t>
            </a:r>
          </a:p>
        </p:txBody>
      </p:sp>
    </p:spTree>
    <p:extLst>
      <p:ext uri="{BB962C8B-B14F-4D97-AF65-F5344CB8AC3E}">
        <p14:creationId xmlns:p14="http://schemas.microsoft.com/office/powerpoint/2010/main" val="2388201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A099B4-1B29-3AB8-F549-513B40BA1876}"/>
              </a:ext>
            </a:extLst>
          </p:cNvPr>
          <p:cNvSpPr>
            <a:spLocks noGrp="1"/>
          </p:cNvSpPr>
          <p:nvPr>
            <p:ph type="dt" sz="half" idx="10"/>
          </p:nvPr>
        </p:nvSpPr>
        <p:spPr/>
        <p:txBody>
          <a:bodyPr/>
          <a:lstStyle/>
          <a:p>
            <a:r>
              <a:rPr lang="en-US"/>
              <a:t>12-03-2025</a:t>
            </a:r>
          </a:p>
        </p:txBody>
      </p:sp>
      <p:sp>
        <p:nvSpPr>
          <p:cNvPr id="3" name="Footer Placeholder 2">
            <a:extLst>
              <a:ext uri="{FF2B5EF4-FFF2-40B4-BE49-F238E27FC236}">
                <a16:creationId xmlns:a16="http://schemas.microsoft.com/office/drawing/2014/main" id="{61B81CC1-1CAF-0BF8-5AE7-0EA1508D902A}"/>
              </a:ext>
            </a:extLst>
          </p:cNvPr>
          <p:cNvSpPr>
            <a:spLocks noGrp="1"/>
          </p:cNvSpPr>
          <p:nvPr>
            <p:ph type="ftr" sz="quarter" idx="11"/>
          </p:nvPr>
        </p:nvSpPr>
        <p:spPr/>
        <p:txBody>
          <a:bodyPr/>
          <a:lstStyle/>
          <a:p>
            <a:r>
              <a:rPr lang="en-US"/>
              <a:t>Principles to Live By 4</a:t>
            </a:r>
            <a:endParaRPr lang="en-US" dirty="0"/>
          </a:p>
        </p:txBody>
      </p:sp>
      <p:sp>
        <p:nvSpPr>
          <p:cNvPr id="6" name="TextBox 5">
            <a:extLst>
              <a:ext uri="{FF2B5EF4-FFF2-40B4-BE49-F238E27FC236}">
                <a16:creationId xmlns:a16="http://schemas.microsoft.com/office/drawing/2014/main" id="{8856761D-29AB-DFAD-FDCB-EC57F492D451}"/>
              </a:ext>
            </a:extLst>
          </p:cNvPr>
          <p:cNvSpPr txBox="1"/>
          <p:nvPr/>
        </p:nvSpPr>
        <p:spPr>
          <a:xfrm>
            <a:off x="424016" y="-50800"/>
            <a:ext cx="11543071" cy="6370975"/>
          </a:xfrm>
          <a:prstGeom prst="rect">
            <a:avLst/>
          </a:prstGeom>
          <a:noFill/>
        </p:spPr>
        <p:txBody>
          <a:bodyPr wrap="square">
            <a:spAutoFit/>
          </a:bodyPr>
          <a:lstStyle/>
          <a:p>
            <a:r>
              <a:rPr lang="en-US" sz="4800" b="1" dirty="0"/>
              <a:t>I CORINTHIANS 6:9-11</a:t>
            </a:r>
          </a:p>
          <a:p>
            <a:r>
              <a:rPr lang="en-US" sz="4000" dirty="0"/>
              <a:t> 	</a:t>
            </a:r>
            <a:r>
              <a:rPr lang="en-US" sz="4000" i="1" dirty="0"/>
              <a:t>Know ye not that the unrighteous shall not inherit the kingdom of God? Be not deceived: neither fornicators, nor idolaters, nor adulterers, nor effeminate, nor abusers of themselves with mankind, 10 Nor thieves, nor covetous, nor drunkards, nor revilers, nor extortioners, shall inherit the kingdom of God. 11 And such were some of you: but ye are washed, but ye are sanctified, but ye are justified in the name of the Lord Jesus, and by the Spirit of our God. </a:t>
            </a:r>
          </a:p>
        </p:txBody>
      </p:sp>
    </p:spTree>
    <p:extLst>
      <p:ext uri="{BB962C8B-B14F-4D97-AF65-F5344CB8AC3E}">
        <p14:creationId xmlns:p14="http://schemas.microsoft.com/office/powerpoint/2010/main" val="646624303"/>
      </p:ext>
    </p:extLst>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12-03-2025</a:t>
            </a:r>
          </a:p>
        </p:txBody>
      </p:sp>
      <p:sp>
        <p:nvSpPr>
          <p:cNvPr id="4" name="Footer Placeholder 3"/>
          <p:cNvSpPr>
            <a:spLocks noGrp="1"/>
          </p:cNvSpPr>
          <p:nvPr>
            <p:ph type="ftr" sz="quarter" idx="11"/>
          </p:nvPr>
        </p:nvSpPr>
        <p:spPr/>
        <p:txBody>
          <a:bodyPr/>
          <a:lstStyle/>
          <a:p>
            <a:r>
              <a:rPr lang="en-US"/>
              <a:t>Principles to Live By 4</a:t>
            </a:r>
          </a:p>
        </p:txBody>
      </p:sp>
      <p:sp>
        <p:nvSpPr>
          <p:cNvPr id="5" name="Rectangle 4"/>
          <p:cNvSpPr/>
          <p:nvPr/>
        </p:nvSpPr>
        <p:spPr>
          <a:xfrm>
            <a:off x="530225" y="-171448"/>
            <a:ext cx="11131550" cy="5755422"/>
          </a:xfrm>
          <a:prstGeom prst="rect">
            <a:avLst/>
          </a:prstGeom>
        </p:spPr>
        <p:txBody>
          <a:bodyPr wrap="square">
            <a:spAutoFit/>
          </a:bodyPr>
          <a:lstStyle/>
          <a:p>
            <a:r>
              <a:rPr lang="en-US" sz="6000" b="1" dirty="0"/>
              <a:t>CHURCH.AGE.BOOK </a:t>
            </a:r>
          </a:p>
          <a:p>
            <a:r>
              <a:rPr lang="en-US" sz="4400" dirty="0"/>
              <a:t>	292-1 …It is not joining a church that counts. The life is not in the church. </a:t>
            </a:r>
            <a:r>
              <a:rPr lang="en-US" sz="4400" b="1" dirty="0"/>
              <a:t>The life is in Christ</a:t>
            </a:r>
            <a:r>
              <a:rPr lang="en-US" sz="4400" dirty="0"/>
              <a:t>. </a:t>
            </a:r>
          </a:p>
          <a:p>
            <a:r>
              <a:rPr lang="en-US" sz="4400" i="1" dirty="0"/>
              <a:t>	</a:t>
            </a:r>
            <a:r>
              <a:rPr lang="mr-IN" sz="4400" i="1" dirty="0"/>
              <a:t>…</a:t>
            </a:r>
            <a:r>
              <a:rPr lang="en-US" sz="4400" b="1" dirty="0"/>
              <a:t>Man is made holy by the Spirit</a:t>
            </a:r>
            <a:r>
              <a:rPr lang="en-US" sz="4400" dirty="0"/>
              <a:t>. It is the Spirit of Holiness that raised Jesus from the dead that in-dwells us and makes us holy with His holiness.</a:t>
            </a:r>
          </a:p>
        </p:txBody>
      </p:sp>
    </p:spTree>
    <p:extLst>
      <p:ext uri="{BB962C8B-B14F-4D97-AF65-F5344CB8AC3E}">
        <p14:creationId xmlns:p14="http://schemas.microsoft.com/office/powerpoint/2010/main" val="26791542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a:extLst>
              <a:ext uri="{FF2B5EF4-FFF2-40B4-BE49-F238E27FC236}">
                <a16:creationId xmlns:a16="http://schemas.microsoft.com/office/drawing/2014/main" id="{410E100C-C627-DB03-9313-D198086E8233}"/>
              </a:ext>
            </a:extLst>
          </p:cNvPr>
          <p:cNvSpPr>
            <a:spLocks noChangeArrowheads="1"/>
          </p:cNvSpPr>
          <p:nvPr/>
        </p:nvSpPr>
        <p:spPr bwMode="auto">
          <a:xfrm>
            <a:off x="533400" y="-129290"/>
            <a:ext cx="11658600" cy="5308600"/>
          </a:xfrm>
          <a:prstGeom prst="rect">
            <a:avLst/>
          </a:prstGeom>
          <a:noFill/>
          <a:ln w="9525">
            <a:noFill/>
            <a:miter lim="800000"/>
            <a:headEnd/>
            <a:tailEnd/>
          </a:ln>
        </p:spPr>
        <p:txBody>
          <a:bodyPr lIns="76182" tIns="38090" rIns="76182" bIns="38090">
            <a:spAutoFit/>
          </a:bodyPr>
          <a:lstStyle/>
          <a:p>
            <a:pPr indent="543588" defTabSz="1087177">
              <a:defRPr/>
            </a:pPr>
            <a:r>
              <a:rPr lang="en-US" sz="6000" b="1" dirty="0">
                <a:latin typeface="+mn-lt"/>
                <a:cs typeface="Times New Roman" pitchFamily="18" charset="0"/>
              </a:rPr>
              <a:t>ONCE.MORE    </a:t>
            </a:r>
            <a:r>
              <a:rPr lang="en-US" sz="3600" dirty="0">
                <a:latin typeface="+mn-lt"/>
                <a:cs typeface="Times New Roman" pitchFamily="18" charset="0"/>
              </a:rPr>
              <a:t>63-1117</a:t>
            </a:r>
            <a:endParaRPr lang="en-US" sz="2400" dirty="0">
              <a:latin typeface="+mn-lt"/>
              <a:cs typeface="Times New Roman" pitchFamily="18" charset="0"/>
            </a:endParaRPr>
          </a:p>
          <a:p>
            <a:pPr indent="543588" defTabSz="1087177">
              <a:defRPr/>
            </a:pPr>
            <a:r>
              <a:rPr lang="en-US" sz="3700" dirty="0">
                <a:latin typeface="+mn-lt"/>
                <a:cs typeface="Times New Roman" pitchFamily="18" charset="0"/>
              </a:rPr>
              <a:t>	202   </a:t>
            </a:r>
            <a:r>
              <a:rPr lang="en-US" sz="4000" dirty="0">
                <a:latin typeface="+mn-lt"/>
                <a:cs typeface="Times New Roman" pitchFamily="18" charset="0"/>
              </a:rPr>
              <a:t>…You said, 'a little while, the world, Babylon, or Sodom, won't see You. '</a:t>
            </a:r>
            <a:r>
              <a:rPr lang="en-US" sz="4000" i="1" dirty="0">
                <a:latin typeface="+mn-lt"/>
                <a:cs typeface="Times New Roman" pitchFamily="18" charset="0"/>
              </a:rPr>
              <a:t>But ye shall see Me. You shall see Me, for I will be with you, all the way to the end of the world</a:t>
            </a:r>
            <a:r>
              <a:rPr lang="en-US" sz="4000" dirty="0">
                <a:latin typeface="+mn-lt"/>
                <a:cs typeface="Times New Roman" pitchFamily="18" charset="0"/>
              </a:rPr>
              <a:t>.’”  </a:t>
            </a:r>
          </a:p>
          <a:p>
            <a:pPr indent="543588" defTabSz="1087177">
              <a:defRPr/>
            </a:pPr>
            <a:r>
              <a:rPr lang="en-US" sz="4000" dirty="0">
                <a:latin typeface="+mn-lt"/>
                <a:cs typeface="Times New Roman" pitchFamily="18" charset="0"/>
              </a:rPr>
              <a:t>	It hasn't come to an end yet. "</a:t>
            </a:r>
            <a:r>
              <a:rPr lang="en-US" sz="4000" i="1" dirty="0">
                <a:latin typeface="+mn-lt"/>
                <a:cs typeface="Times New Roman" pitchFamily="18" charset="0"/>
              </a:rPr>
              <a:t>You will see Me. Ye shall see Me, for I'll be with you, even in you</a:t>
            </a:r>
            <a:r>
              <a:rPr lang="en-US" sz="4000" dirty="0">
                <a:latin typeface="+mn-lt"/>
                <a:cs typeface="Times New Roman" pitchFamily="18" charset="0"/>
              </a:rPr>
              <a:t>." </a:t>
            </a:r>
            <a:r>
              <a:rPr lang="en-US" sz="4000" b="1" dirty="0">
                <a:latin typeface="+mn-lt"/>
                <a:cs typeface="Times New Roman" pitchFamily="18" charset="0"/>
              </a:rPr>
              <a:t>You'll see His Life reproduced in the believers.</a:t>
            </a:r>
            <a:endParaRPr lang="en-US" sz="3700" dirty="0">
              <a:latin typeface="+mn-lt"/>
            </a:endParaRPr>
          </a:p>
        </p:txBody>
      </p:sp>
      <p:sp>
        <p:nvSpPr>
          <p:cNvPr id="31747" name="Date Placeholder 2">
            <a:extLst>
              <a:ext uri="{FF2B5EF4-FFF2-40B4-BE49-F238E27FC236}">
                <a16:creationId xmlns:a16="http://schemas.microsoft.com/office/drawing/2014/main" id="{FE8E3B43-6E28-0152-5EC7-492566F40AEB}"/>
              </a:ext>
            </a:extLst>
          </p:cNvPr>
          <p:cNvSpPr>
            <a:spLocks noGrp="1"/>
          </p:cNvSpPr>
          <p:nvPr>
            <p:ph type="dt" sz="quarter" idx="10"/>
          </p:nvPr>
        </p:nvSpPr>
        <p:spPr/>
        <p:txBody>
          <a:bodyPr/>
          <a:lstStyle/>
          <a:p>
            <a:pPr>
              <a:defRPr/>
            </a:pPr>
            <a:r>
              <a:rPr lang="en-US"/>
              <a:t>5/17/2023</a:t>
            </a:r>
          </a:p>
        </p:txBody>
      </p:sp>
      <p:sp>
        <p:nvSpPr>
          <p:cNvPr id="2" name="Slide Number Placeholder 1">
            <a:extLst>
              <a:ext uri="{FF2B5EF4-FFF2-40B4-BE49-F238E27FC236}">
                <a16:creationId xmlns:a16="http://schemas.microsoft.com/office/drawing/2014/main" id="{AB28213A-B421-0BA6-2D8C-F1EBADD378C9}"/>
              </a:ext>
            </a:extLst>
          </p:cNvPr>
          <p:cNvSpPr>
            <a:spLocks noGrp="1"/>
          </p:cNvSpPr>
          <p:nvPr>
            <p:ph type="sldNum" sz="quarter" idx="12"/>
          </p:nvPr>
        </p:nvSpPr>
        <p:spPr>
          <a:xfrm>
            <a:off x="4038600" y="6356350"/>
            <a:ext cx="4114800" cy="365125"/>
          </a:xfrm>
        </p:spPr>
        <p:txBody>
          <a:bodyPr/>
          <a:lstStyle/>
          <a:p>
            <a:pPr algn="ctr">
              <a:defRPr/>
            </a:pPr>
            <a:fld id="{EB8CB8BD-79CE-42D5-B2C8-0912E170B830}" type="slidenum">
              <a:rPr lang="en-US" smtClean="0"/>
              <a:pPr algn="ctr">
                <a:defRPr/>
              </a:pPr>
              <a:t>9</a:t>
            </a:fld>
            <a:endParaRPr lang="en-US"/>
          </a:p>
        </p:txBody>
      </p:sp>
      <p:sp>
        <p:nvSpPr>
          <p:cNvPr id="31749" name="Footer Placeholder 4">
            <a:extLst>
              <a:ext uri="{FF2B5EF4-FFF2-40B4-BE49-F238E27FC236}">
                <a16:creationId xmlns:a16="http://schemas.microsoft.com/office/drawing/2014/main" id="{8C9856B2-4046-3B61-71CB-6C79B8E14AF4}"/>
              </a:ext>
            </a:extLst>
          </p:cNvPr>
          <p:cNvSpPr>
            <a:spLocks noGrp="1"/>
          </p:cNvSpPr>
          <p:nvPr>
            <p:ph type="ftr" sz="quarter" idx="11"/>
          </p:nvPr>
        </p:nvSpPr>
        <p:spPr>
          <a:xfrm>
            <a:off x="8610600" y="6356350"/>
            <a:ext cx="2743200" cy="365125"/>
          </a:xfrm>
        </p:spPr>
        <p:txBody>
          <a:bodyPr/>
          <a:lstStyle/>
          <a:p>
            <a:pPr algn="r">
              <a:defRPr/>
            </a:pPr>
            <a:r>
              <a:rPr lang="en-US"/>
              <a:t>7 Things 13</a:t>
            </a:r>
          </a:p>
        </p:txBody>
      </p:sp>
    </p:spTree>
  </p:cSld>
  <p:clrMapOvr>
    <a:masterClrMapping/>
  </p:clrMapOvr>
  <p:transition>
    <p:wipe/>
  </p:transition>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43BFDE"/>
      </a:accent6>
      <a:hlink>
        <a:srgbClr val="FBAE29"/>
      </a:hlink>
      <a:folHlink>
        <a:srgbClr val="EDC47E"/>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4139</TotalTime>
  <Words>3132</Words>
  <Application>Microsoft Office PowerPoint</Application>
  <PresentationFormat>Widescreen</PresentationFormat>
  <Paragraphs>158</Paragraphs>
  <Slides>32</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Aptos</vt:lpstr>
      <vt:lpstr>Arial</vt:lpstr>
      <vt:lpstr>Calisto MT</vt:lpstr>
      <vt:lpstr>Candara</vt:lpstr>
      <vt:lpstr>Times New Roman</vt:lpstr>
      <vt:lpstr>ChronicleVTI</vt:lpstr>
      <vt:lpstr>Gallery</vt:lpstr>
      <vt:lpstr>Principles to Live by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Turning the Heart of a Rebel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Barry Coffey</dc:creator>
  <cp:lastModifiedBy>Barry Coffey</cp:lastModifiedBy>
  <cp:revision>74</cp:revision>
  <dcterms:created xsi:type="dcterms:W3CDTF">2025-10-27T23:45:04Z</dcterms:created>
  <dcterms:modified xsi:type="dcterms:W3CDTF">2025-12-03T23:16:59Z</dcterms:modified>
</cp:coreProperties>
</file>