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73"/>
  </p:notesMasterIdLst>
  <p:handoutMasterIdLst>
    <p:handoutMasterId r:id="rId74"/>
  </p:handoutMasterIdLst>
  <p:sldIdLst>
    <p:sldId id="427" r:id="rId2"/>
    <p:sldId id="659" r:id="rId3"/>
    <p:sldId id="714" r:id="rId4"/>
    <p:sldId id="715" r:id="rId5"/>
    <p:sldId id="707" r:id="rId6"/>
    <p:sldId id="706" r:id="rId7"/>
    <p:sldId id="484" r:id="rId8"/>
    <p:sldId id="551" r:id="rId9"/>
    <p:sldId id="687" r:id="rId10"/>
    <p:sldId id="724" r:id="rId11"/>
    <p:sldId id="688" r:id="rId12"/>
    <p:sldId id="374" r:id="rId13"/>
    <p:sldId id="396" r:id="rId14"/>
    <p:sldId id="438" r:id="rId15"/>
    <p:sldId id="375" r:id="rId16"/>
    <p:sldId id="433" r:id="rId17"/>
    <p:sldId id="430" r:id="rId18"/>
    <p:sldId id="723" r:id="rId19"/>
    <p:sldId id="725" r:id="rId20"/>
    <p:sldId id="726" r:id="rId21"/>
    <p:sldId id="727" r:id="rId22"/>
    <p:sldId id="729" r:id="rId23"/>
    <p:sldId id="730" r:id="rId24"/>
    <p:sldId id="731" r:id="rId25"/>
    <p:sldId id="728" r:id="rId26"/>
    <p:sldId id="446" r:id="rId27"/>
    <p:sldId id="449" r:id="rId28"/>
    <p:sldId id="448" r:id="rId29"/>
    <p:sldId id="382" r:id="rId30"/>
    <p:sldId id="383" r:id="rId31"/>
    <p:sldId id="451" r:id="rId32"/>
    <p:sldId id="384" r:id="rId33"/>
    <p:sldId id="389" r:id="rId34"/>
    <p:sldId id="428" r:id="rId35"/>
    <p:sldId id="394" r:id="rId36"/>
    <p:sldId id="397" r:id="rId37"/>
    <p:sldId id="444" r:id="rId38"/>
    <p:sldId id="445" r:id="rId39"/>
    <p:sldId id="425" r:id="rId40"/>
    <p:sldId id="452" r:id="rId41"/>
    <p:sldId id="437" r:id="rId42"/>
    <p:sldId id="424" r:id="rId43"/>
    <p:sldId id="426" r:id="rId44"/>
    <p:sldId id="710" r:id="rId45"/>
    <p:sldId id="429" r:id="rId46"/>
    <p:sldId id="447" r:id="rId47"/>
    <p:sldId id="376" r:id="rId48"/>
    <p:sldId id="450" r:id="rId49"/>
    <p:sldId id="316" r:id="rId50"/>
    <p:sldId id="458" r:id="rId51"/>
    <p:sldId id="412" r:id="rId52"/>
    <p:sldId id="440" r:id="rId53"/>
    <p:sldId id="441" r:id="rId54"/>
    <p:sldId id="442" r:id="rId55"/>
    <p:sldId id="520" r:id="rId56"/>
    <p:sldId id="511" r:id="rId57"/>
    <p:sldId id="722" r:id="rId58"/>
    <p:sldId id="528" r:id="rId59"/>
    <p:sldId id="536" r:id="rId60"/>
    <p:sldId id="537" r:id="rId61"/>
    <p:sldId id="543" r:id="rId62"/>
    <p:sldId id="518" r:id="rId63"/>
    <p:sldId id="681" r:id="rId64"/>
    <p:sldId id="682" r:id="rId65"/>
    <p:sldId id="533" r:id="rId66"/>
    <p:sldId id="534" r:id="rId67"/>
    <p:sldId id="548" r:id="rId68"/>
    <p:sldId id="673" r:id="rId69"/>
    <p:sldId id="674" r:id="rId70"/>
    <p:sldId id="713" r:id="rId71"/>
    <p:sldId id="68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DBFF"/>
    <a:srgbClr val="003300"/>
    <a:srgbClr val="A43450"/>
    <a:srgbClr val="FFF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06" autoAdjust="0"/>
    <p:restoredTop sz="99735" autoAdjust="0"/>
  </p:normalViewPr>
  <p:slideViewPr>
    <p:cSldViewPr>
      <p:cViewPr varScale="1">
        <p:scale>
          <a:sx n="102" d="100"/>
          <a:sy n="102" d="100"/>
        </p:scale>
        <p:origin x="324" y="31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8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1E2-65F2-E544-B6EB-A1A4A602B3A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EA7CE55C-DF77-E24C-B255-E0538D36BB10}">
      <dgm:prSet phldrT="[Text]" custT="1"/>
      <dgm:spPr/>
      <dgm:t>
        <a:bodyPr/>
        <a:lstStyle/>
        <a:p>
          <a:r>
            <a:rPr lang="en-US" sz="3600" b="1" dirty="0">
              <a:solidFill>
                <a:srgbClr val="376092"/>
              </a:solidFill>
            </a:rPr>
            <a:t>Wedding Supper</a:t>
          </a:r>
        </a:p>
      </dgm:t>
    </dgm:pt>
    <dgm:pt modelId="{FDBDA198-E5BB-164C-A1F3-BF176A80556B}" type="parTrans" cxnId="{488CA672-826C-2241-A2ED-E9A2A2149233}">
      <dgm:prSet/>
      <dgm:spPr/>
      <dgm:t>
        <a:bodyPr/>
        <a:lstStyle/>
        <a:p>
          <a:endParaRPr lang="en-US" sz="2400"/>
        </a:p>
      </dgm:t>
    </dgm:pt>
    <dgm:pt modelId="{BF0BC995-9F1F-E04C-A8E0-E26BF331C248}" type="sibTrans" cxnId="{488CA672-826C-2241-A2ED-E9A2A2149233}">
      <dgm:prSet/>
      <dgm:spPr/>
      <dgm:t>
        <a:bodyPr/>
        <a:lstStyle/>
        <a:p>
          <a:endParaRPr lang="en-US" sz="2400"/>
        </a:p>
      </dgm:t>
    </dgm:pt>
    <dgm:pt modelId="{BC8BBCCF-C7C6-6441-BDFA-3FEA9E54287F}">
      <dgm:prSet phldrT="[Text]" custT="1"/>
      <dgm:spPr/>
      <dgm:t>
        <a:bodyPr/>
        <a:lstStyle/>
        <a:p>
          <a:r>
            <a:rPr lang="en-US" sz="4000" dirty="0"/>
            <a:t>Moses &amp; Elijah in Israel </a:t>
          </a:r>
          <a:r>
            <a:rPr lang="en-US" sz="3200" dirty="0"/>
            <a:t>(3.5 years)</a:t>
          </a:r>
          <a:endParaRPr lang="en-US" sz="4800" dirty="0"/>
        </a:p>
      </dgm:t>
    </dgm:pt>
    <dgm:pt modelId="{F7EE8B1B-7CA3-AF44-BCDD-A22498A2D48B}" type="parTrans" cxnId="{38F60045-2E88-3848-ABD3-D0ED114807BE}">
      <dgm:prSet/>
      <dgm:spPr/>
      <dgm:t>
        <a:bodyPr/>
        <a:lstStyle/>
        <a:p>
          <a:endParaRPr lang="en-US" sz="2400"/>
        </a:p>
      </dgm:t>
    </dgm:pt>
    <dgm:pt modelId="{35D98FA7-4FD5-9340-9411-58E23321CD2B}" type="sibTrans" cxnId="{38F60045-2E88-3848-ABD3-D0ED114807BE}">
      <dgm:prSet/>
      <dgm:spPr/>
      <dgm:t>
        <a:bodyPr/>
        <a:lstStyle/>
        <a:p>
          <a:endParaRPr lang="en-US" sz="2400"/>
        </a:p>
      </dgm:t>
    </dgm:pt>
    <dgm:pt modelId="{63822886-7E8E-4847-8BDC-F7229BCC5F15}">
      <dgm:prSet phldrT="[Text]" custT="1"/>
      <dgm:spPr/>
      <dgm:t>
        <a:bodyPr/>
        <a:lstStyle/>
        <a:p>
          <a:r>
            <a:rPr lang="en-US" sz="4000" b="1" dirty="0">
              <a:solidFill>
                <a:srgbClr val="376092"/>
              </a:solidFill>
            </a:rPr>
            <a:t>Battle of Armageddon</a:t>
          </a:r>
        </a:p>
      </dgm:t>
    </dgm:pt>
    <dgm:pt modelId="{86162A6A-1114-4846-A022-0340FFF7710C}" type="parTrans" cxnId="{60B0EF2D-F202-184A-BABF-3FEA99A2C291}">
      <dgm:prSet/>
      <dgm:spPr/>
      <dgm:t>
        <a:bodyPr/>
        <a:lstStyle/>
        <a:p>
          <a:endParaRPr lang="en-US" sz="2400"/>
        </a:p>
      </dgm:t>
    </dgm:pt>
    <dgm:pt modelId="{C891EBE3-D17D-924D-B25C-E5A6C894D43D}" type="sibTrans" cxnId="{60B0EF2D-F202-184A-BABF-3FEA99A2C291}">
      <dgm:prSet/>
      <dgm:spPr/>
      <dgm:t>
        <a:bodyPr/>
        <a:lstStyle/>
        <a:p>
          <a:endParaRPr lang="en-US" sz="2400"/>
        </a:p>
      </dgm:t>
    </dgm:pt>
    <dgm:pt modelId="{B54D1C66-9D79-BC4E-9B0C-A567290FF890}">
      <dgm:prSet phldrT="[Text]" custT="1"/>
      <dgm:spPr/>
      <dgm:t>
        <a:bodyPr/>
        <a:lstStyle/>
        <a:p>
          <a:r>
            <a:rPr lang="en-US" sz="4000" dirty="0"/>
            <a:t>Millennium</a:t>
          </a:r>
        </a:p>
      </dgm:t>
    </dgm:pt>
    <dgm:pt modelId="{3845A6B3-5074-5243-9DD5-298276320535}" type="parTrans" cxnId="{15554017-17FD-F94B-8DF6-ABF3F330CB89}">
      <dgm:prSet/>
      <dgm:spPr/>
      <dgm:t>
        <a:bodyPr/>
        <a:lstStyle/>
        <a:p>
          <a:endParaRPr lang="en-US" sz="2400"/>
        </a:p>
      </dgm:t>
    </dgm:pt>
    <dgm:pt modelId="{743CC891-41FA-304F-B4A8-A93C1EC6C6DF}" type="sibTrans" cxnId="{15554017-17FD-F94B-8DF6-ABF3F330CB89}">
      <dgm:prSet/>
      <dgm:spPr/>
      <dgm:t>
        <a:bodyPr/>
        <a:lstStyle/>
        <a:p>
          <a:endParaRPr lang="en-US" sz="2400"/>
        </a:p>
      </dgm:t>
    </dgm:pt>
    <dgm:pt modelId="{04366E56-4A3B-A944-A657-825E59E8CDCC}">
      <dgm:prSet phldrT="[Text]" custT="1"/>
      <dgm:spPr/>
      <dgm:t>
        <a:bodyPr/>
        <a:lstStyle/>
        <a:p>
          <a:r>
            <a:rPr lang="en-US" sz="3600" b="1" dirty="0">
              <a:solidFill>
                <a:srgbClr val="376092"/>
              </a:solidFill>
            </a:rPr>
            <a:t>Battle of Gog &amp; </a:t>
          </a:r>
          <a:r>
            <a:rPr lang="en-US" sz="3600" b="1" dirty="0" err="1">
              <a:solidFill>
                <a:srgbClr val="376092"/>
              </a:solidFill>
            </a:rPr>
            <a:t>Magog</a:t>
          </a:r>
          <a:endParaRPr lang="en-US" sz="3600" b="1" dirty="0">
            <a:solidFill>
              <a:srgbClr val="376092"/>
            </a:solidFill>
          </a:endParaRPr>
        </a:p>
      </dgm:t>
    </dgm:pt>
    <dgm:pt modelId="{8AA9C16B-1984-D24F-8CA0-1ACC0CF1FFA0}" type="parTrans" cxnId="{75331E62-CA2C-AA41-907E-6B991AF98AD2}">
      <dgm:prSet/>
      <dgm:spPr/>
      <dgm:t>
        <a:bodyPr/>
        <a:lstStyle/>
        <a:p>
          <a:endParaRPr lang="en-US" sz="2400"/>
        </a:p>
      </dgm:t>
    </dgm:pt>
    <dgm:pt modelId="{535FDEDA-E117-874F-9847-F17A9974D99E}" type="sibTrans" cxnId="{75331E62-CA2C-AA41-907E-6B991AF98AD2}">
      <dgm:prSet/>
      <dgm:spPr/>
      <dgm:t>
        <a:bodyPr/>
        <a:lstStyle/>
        <a:p>
          <a:endParaRPr lang="en-US" sz="2400"/>
        </a:p>
      </dgm:t>
    </dgm:pt>
    <dgm:pt modelId="{B581A8D3-11D3-EA4B-9E14-6A4E63364F1A}">
      <dgm:prSet phldrT="[Text]" custT="1"/>
      <dgm:spPr/>
      <dgm:t>
        <a:bodyPr/>
        <a:lstStyle/>
        <a:p>
          <a:r>
            <a:rPr lang="en-US" sz="4400" dirty="0">
              <a:solidFill>
                <a:schemeClr val="tx1"/>
              </a:solidFill>
            </a:rPr>
            <a:t>White Throne Judgment (Rev. 20:11)</a:t>
          </a:r>
          <a:endParaRPr lang="en-US" sz="3200" dirty="0">
            <a:solidFill>
              <a:schemeClr val="tx1"/>
            </a:solidFill>
          </a:endParaRPr>
        </a:p>
      </dgm:t>
    </dgm:pt>
    <dgm:pt modelId="{B1ABC04C-4547-3847-8538-62D48B4DCFC9}" type="parTrans" cxnId="{7A185C8E-8669-1049-A7BA-254035EDD54C}">
      <dgm:prSet/>
      <dgm:spPr/>
      <dgm:t>
        <a:bodyPr/>
        <a:lstStyle/>
        <a:p>
          <a:endParaRPr lang="en-US" sz="2400"/>
        </a:p>
      </dgm:t>
    </dgm:pt>
    <dgm:pt modelId="{74DF4940-433A-FC43-8A99-09CA7AA9F9BE}" type="sibTrans" cxnId="{7A185C8E-8669-1049-A7BA-254035EDD54C}">
      <dgm:prSet/>
      <dgm:spPr/>
      <dgm:t>
        <a:bodyPr/>
        <a:lstStyle/>
        <a:p>
          <a:endParaRPr lang="en-US" sz="2400"/>
        </a:p>
      </dgm:t>
    </dgm:pt>
    <dgm:pt modelId="{1E280BC4-4C10-7C4B-BD87-722139DEB1DD}" type="pres">
      <dgm:prSet presAssocID="{C27A31E2-65F2-E544-B6EB-A1A4A602B3AA}" presName="linear" presStyleCnt="0">
        <dgm:presLayoutVars>
          <dgm:animLvl val="lvl"/>
          <dgm:resizeHandles val="exact"/>
        </dgm:presLayoutVars>
      </dgm:prSet>
      <dgm:spPr/>
    </dgm:pt>
    <dgm:pt modelId="{56E9842E-CFBD-5441-BCEE-1805503E5F0F}" type="pres">
      <dgm:prSet presAssocID="{EA7CE55C-DF77-E24C-B255-E0538D36BB10}" presName="parentText" presStyleLbl="node1" presStyleIdx="0" presStyleCnt="3" custLinFactNeighborX="-710" custLinFactNeighborY="-1868">
        <dgm:presLayoutVars>
          <dgm:chMax val="0"/>
          <dgm:bulletEnabled val="1"/>
        </dgm:presLayoutVars>
      </dgm:prSet>
      <dgm:spPr/>
    </dgm:pt>
    <dgm:pt modelId="{B67D97A0-2A4C-D243-B271-586212BC96B6}" type="pres">
      <dgm:prSet presAssocID="{EA7CE55C-DF77-E24C-B255-E0538D36BB10}" presName="childText" presStyleLbl="revTx" presStyleIdx="0" presStyleCnt="3">
        <dgm:presLayoutVars>
          <dgm:bulletEnabled val="1"/>
        </dgm:presLayoutVars>
      </dgm:prSet>
      <dgm:spPr/>
    </dgm:pt>
    <dgm:pt modelId="{B0D05F9C-CAC2-CF4E-8F30-11F475C11469}" type="pres">
      <dgm:prSet presAssocID="{63822886-7E8E-4847-8BDC-F7229BCC5F15}" presName="parentText" presStyleLbl="node1" presStyleIdx="1" presStyleCnt="3" custScaleY="114414">
        <dgm:presLayoutVars>
          <dgm:chMax val="0"/>
          <dgm:bulletEnabled val="1"/>
        </dgm:presLayoutVars>
      </dgm:prSet>
      <dgm:spPr/>
    </dgm:pt>
    <dgm:pt modelId="{EB0026EB-5D50-6048-8864-87484B1C246A}" type="pres">
      <dgm:prSet presAssocID="{63822886-7E8E-4847-8BDC-F7229BCC5F15}" presName="childText" presStyleLbl="revTx" presStyleIdx="1" presStyleCnt="3">
        <dgm:presLayoutVars>
          <dgm:bulletEnabled val="1"/>
        </dgm:presLayoutVars>
      </dgm:prSet>
      <dgm:spPr/>
    </dgm:pt>
    <dgm:pt modelId="{F96A0843-929F-A64F-BC6C-028AFA0211F9}" type="pres">
      <dgm:prSet presAssocID="{04366E56-4A3B-A944-A657-825E59E8CDCC}" presName="parentText" presStyleLbl="node1" presStyleIdx="2" presStyleCnt="3">
        <dgm:presLayoutVars>
          <dgm:chMax val="0"/>
          <dgm:bulletEnabled val="1"/>
        </dgm:presLayoutVars>
      </dgm:prSet>
      <dgm:spPr/>
    </dgm:pt>
    <dgm:pt modelId="{8BB41B92-9E57-E947-AEE7-A6C960243ED8}" type="pres">
      <dgm:prSet presAssocID="{04366E56-4A3B-A944-A657-825E59E8CDCC}" presName="childText" presStyleLbl="revTx" presStyleIdx="2" presStyleCnt="3">
        <dgm:presLayoutVars>
          <dgm:bulletEnabled val="1"/>
        </dgm:presLayoutVars>
      </dgm:prSet>
      <dgm:spPr/>
    </dgm:pt>
  </dgm:ptLst>
  <dgm:cxnLst>
    <dgm:cxn modelId="{30895F09-2A25-6540-9996-B96732074CAC}" type="presOf" srcId="{63822886-7E8E-4847-8BDC-F7229BCC5F15}" destId="{B0D05F9C-CAC2-CF4E-8F30-11F475C11469}" srcOrd="0" destOrd="0" presId="urn:microsoft.com/office/officeart/2005/8/layout/vList2"/>
    <dgm:cxn modelId="{15554017-17FD-F94B-8DF6-ABF3F330CB89}" srcId="{63822886-7E8E-4847-8BDC-F7229BCC5F15}" destId="{B54D1C66-9D79-BC4E-9B0C-A567290FF890}" srcOrd="0" destOrd="0" parTransId="{3845A6B3-5074-5243-9DD5-298276320535}" sibTransId="{743CC891-41FA-304F-B4A8-A93C1EC6C6DF}"/>
    <dgm:cxn modelId="{60B0EF2D-F202-184A-BABF-3FEA99A2C291}" srcId="{C27A31E2-65F2-E544-B6EB-A1A4A602B3AA}" destId="{63822886-7E8E-4847-8BDC-F7229BCC5F15}" srcOrd="1" destOrd="0" parTransId="{86162A6A-1114-4846-A022-0340FFF7710C}" sibTransId="{C891EBE3-D17D-924D-B25C-E5A6C894D43D}"/>
    <dgm:cxn modelId="{61CFB93E-0AEC-8448-B00D-65BC7EB52FF2}" type="presOf" srcId="{04366E56-4A3B-A944-A657-825E59E8CDCC}" destId="{F96A0843-929F-A64F-BC6C-028AFA0211F9}" srcOrd="0" destOrd="0" presId="urn:microsoft.com/office/officeart/2005/8/layout/vList2"/>
    <dgm:cxn modelId="{75331E62-CA2C-AA41-907E-6B991AF98AD2}" srcId="{C27A31E2-65F2-E544-B6EB-A1A4A602B3AA}" destId="{04366E56-4A3B-A944-A657-825E59E8CDCC}" srcOrd="2" destOrd="0" parTransId="{8AA9C16B-1984-D24F-8CA0-1ACC0CF1FFA0}" sibTransId="{535FDEDA-E117-874F-9847-F17A9974D99E}"/>
    <dgm:cxn modelId="{38F60045-2E88-3848-ABD3-D0ED114807BE}" srcId="{EA7CE55C-DF77-E24C-B255-E0538D36BB10}" destId="{BC8BBCCF-C7C6-6441-BDFA-3FEA9E54287F}" srcOrd="0" destOrd="0" parTransId="{F7EE8B1B-7CA3-AF44-BCDD-A22498A2D48B}" sibTransId="{35D98FA7-4FD5-9340-9411-58E23321CD2B}"/>
    <dgm:cxn modelId="{9EC08B72-9890-0148-87A4-3B34E8B2B35D}" type="presOf" srcId="{BC8BBCCF-C7C6-6441-BDFA-3FEA9E54287F}" destId="{B67D97A0-2A4C-D243-B271-586212BC96B6}" srcOrd="0" destOrd="0" presId="urn:microsoft.com/office/officeart/2005/8/layout/vList2"/>
    <dgm:cxn modelId="{9432A072-883F-FA43-8349-D86CBB4597C3}" type="presOf" srcId="{B54D1C66-9D79-BC4E-9B0C-A567290FF890}" destId="{EB0026EB-5D50-6048-8864-87484B1C246A}" srcOrd="0" destOrd="0" presId="urn:microsoft.com/office/officeart/2005/8/layout/vList2"/>
    <dgm:cxn modelId="{488CA672-826C-2241-A2ED-E9A2A2149233}" srcId="{C27A31E2-65F2-E544-B6EB-A1A4A602B3AA}" destId="{EA7CE55C-DF77-E24C-B255-E0538D36BB10}" srcOrd="0" destOrd="0" parTransId="{FDBDA198-E5BB-164C-A1F3-BF176A80556B}" sibTransId="{BF0BC995-9F1F-E04C-A8E0-E26BF331C248}"/>
    <dgm:cxn modelId="{B6365680-17D4-5A4F-A1CF-D2E6B775C8F6}" type="presOf" srcId="{EA7CE55C-DF77-E24C-B255-E0538D36BB10}" destId="{56E9842E-CFBD-5441-BCEE-1805503E5F0F}" srcOrd="0" destOrd="0" presId="urn:microsoft.com/office/officeart/2005/8/layout/vList2"/>
    <dgm:cxn modelId="{7A185C8E-8669-1049-A7BA-254035EDD54C}" srcId="{04366E56-4A3B-A944-A657-825E59E8CDCC}" destId="{B581A8D3-11D3-EA4B-9E14-6A4E63364F1A}" srcOrd="0" destOrd="0" parTransId="{B1ABC04C-4547-3847-8538-62D48B4DCFC9}" sibTransId="{74DF4940-433A-FC43-8A99-09CA7AA9F9BE}"/>
    <dgm:cxn modelId="{CDAE3E8F-3CB0-C44D-9C78-3E7D6A17C96D}" type="presOf" srcId="{B581A8D3-11D3-EA4B-9E14-6A4E63364F1A}" destId="{8BB41B92-9E57-E947-AEE7-A6C960243ED8}" srcOrd="0" destOrd="0" presId="urn:microsoft.com/office/officeart/2005/8/layout/vList2"/>
    <dgm:cxn modelId="{704636A0-997C-8149-80ED-DB226A69C286}" type="presOf" srcId="{C27A31E2-65F2-E544-B6EB-A1A4A602B3AA}" destId="{1E280BC4-4C10-7C4B-BD87-722139DEB1DD}" srcOrd="0" destOrd="0" presId="urn:microsoft.com/office/officeart/2005/8/layout/vList2"/>
    <dgm:cxn modelId="{92FF67F0-B2E1-E849-BCC6-86400023D5D4}" type="presParOf" srcId="{1E280BC4-4C10-7C4B-BD87-722139DEB1DD}" destId="{56E9842E-CFBD-5441-BCEE-1805503E5F0F}" srcOrd="0" destOrd="0" presId="urn:microsoft.com/office/officeart/2005/8/layout/vList2"/>
    <dgm:cxn modelId="{89FFC975-4C98-7B4E-8B44-2ECF400C0C5C}" type="presParOf" srcId="{1E280BC4-4C10-7C4B-BD87-722139DEB1DD}" destId="{B67D97A0-2A4C-D243-B271-586212BC96B6}" srcOrd="1" destOrd="0" presId="urn:microsoft.com/office/officeart/2005/8/layout/vList2"/>
    <dgm:cxn modelId="{39F85011-DEA4-A344-951F-D564A94EF647}" type="presParOf" srcId="{1E280BC4-4C10-7C4B-BD87-722139DEB1DD}" destId="{B0D05F9C-CAC2-CF4E-8F30-11F475C11469}" srcOrd="2" destOrd="0" presId="urn:microsoft.com/office/officeart/2005/8/layout/vList2"/>
    <dgm:cxn modelId="{14500136-86DA-2148-B621-C56B1FDD87F9}" type="presParOf" srcId="{1E280BC4-4C10-7C4B-BD87-722139DEB1DD}" destId="{EB0026EB-5D50-6048-8864-87484B1C246A}" srcOrd="3" destOrd="0" presId="urn:microsoft.com/office/officeart/2005/8/layout/vList2"/>
    <dgm:cxn modelId="{3F74F03A-F0A1-8841-A6CF-B01D8009F965}" type="presParOf" srcId="{1E280BC4-4C10-7C4B-BD87-722139DEB1DD}" destId="{F96A0843-929F-A64F-BC6C-028AFA0211F9}" srcOrd="4" destOrd="0" presId="urn:microsoft.com/office/officeart/2005/8/layout/vList2"/>
    <dgm:cxn modelId="{9EA84FB8-43D1-9C41-A55F-EC086881783E}" type="presParOf" srcId="{1E280BC4-4C10-7C4B-BD87-722139DEB1DD}" destId="{8BB41B92-9E57-E947-AEE7-A6C960243ED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842E-CFBD-5441-BCEE-1805503E5F0F}">
      <dsp:nvSpPr>
        <dsp:cNvPr id="0" name=""/>
        <dsp:cNvSpPr/>
      </dsp:nvSpPr>
      <dsp:spPr>
        <a:xfrm>
          <a:off x="0" y="180976"/>
          <a:ext cx="10058399" cy="846328"/>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376092"/>
              </a:solidFill>
            </a:rPr>
            <a:t>Wedding Supper</a:t>
          </a:r>
        </a:p>
      </dsp:txBody>
      <dsp:txXfrm>
        <a:off x="41314" y="222290"/>
        <a:ext cx="9975771" cy="763700"/>
      </dsp:txXfrm>
    </dsp:sp>
    <dsp:sp modelId="{B67D97A0-2A4C-D243-B271-586212BC96B6}">
      <dsp:nvSpPr>
        <dsp:cNvPr id="0" name=""/>
        <dsp:cNvSpPr/>
      </dsp:nvSpPr>
      <dsp:spPr>
        <a:xfrm>
          <a:off x="0" y="1039605"/>
          <a:ext cx="10058399" cy="65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Moses &amp; Elijah in Israel </a:t>
          </a:r>
          <a:r>
            <a:rPr lang="en-US" sz="3200" kern="1200" dirty="0"/>
            <a:t>(3.5 years)</a:t>
          </a:r>
          <a:endParaRPr lang="en-US" sz="4800" kern="1200" dirty="0"/>
        </a:p>
      </dsp:txBody>
      <dsp:txXfrm>
        <a:off x="0" y="1039605"/>
        <a:ext cx="10058399" cy="658518"/>
      </dsp:txXfrm>
    </dsp:sp>
    <dsp:sp modelId="{B0D05F9C-CAC2-CF4E-8F30-11F475C11469}">
      <dsp:nvSpPr>
        <dsp:cNvPr id="0" name=""/>
        <dsp:cNvSpPr/>
      </dsp:nvSpPr>
      <dsp:spPr>
        <a:xfrm>
          <a:off x="0" y="1698124"/>
          <a:ext cx="10058399" cy="968317"/>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rgbClr val="376092"/>
              </a:solidFill>
            </a:rPr>
            <a:t>Battle of Armageddon</a:t>
          </a:r>
        </a:p>
      </dsp:txBody>
      <dsp:txXfrm>
        <a:off x="47269" y="1745393"/>
        <a:ext cx="9963861" cy="873779"/>
      </dsp:txXfrm>
    </dsp:sp>
    <dsp:sp modelId="{EB0026EB-5D50-6048-8864-87484B1C246A}">
      <dsp:nvSpPr>
        <dsp:cNvPr id="0" name=""/>
        <dsp:cNvSpPr/>
      </dsp:nvSpPr>
      <dsp:spPr>
        <a:xfrm>
          <a:off x="0" y="2666442"/>
          <a:ext cx="10058399" cy="65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Millennium</a:t>
          </a:r>
        </a:p>
      </dsp:txBody>
      <dsp:txXfrm>
        <a:off x="0" y="2666442"/>
        <a:ext cx="10058399" cy="658518"/>
      </dsp:txXfrm>
    </dsp:sp>
    <dsp:sp modelId="{F96A0843-929F-A64F-BC6C-028AFA0211F9}">
      <dsp:nvSpPr>
        <dsp:cNvPr id="0" name=""/>
        <dsp:cNvSpPr/>
      </dsp:nvSpPr>
      <dsp:spPr>
        <a:xfrm>
          <a:off x="0" y="3324960"/>
          <a:ext cx="10058399" cy="846328"/>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376092"/>
              </a:solidFill>
            </a:rPr>
            <a:t>Battle of Gog &amp; </a:t>
          </a:r>
          <a:r>
            <a:rPr lang="en-US" sz="3600" b="1" kern="1200" dirty="0" err="1">
              <a:solidFill>
                <a:srgbClr val="376092"/>
              </a:solidFill>
            </a:rPr>
            <a:t>Magog</a:t>
          </a:r>
          <a:endParaRPr lang="en-US" sz="3600" b="1" kern="1200" dirty="0">
            <a:solidFill>
              <a:srgbClr val="376092"/>
            </a:solidFill>
          </a:endParaRPr>
        </a:p>
      </dsp:txBody>
      <dsp:txXfrm>
        <a:off x="41314" y="3366274"/>
        <a:ext cx="9975771" cy="763700"/>
      </dsp:txXfrm>
    </dsp:sp>
    <dsp:sp modelId="{8BB41B92-9E57-E947-AEE7-A6C960243ED8}">
      <dsp:nvSpPr>
        <dsp:cNvPr id="0" name=""/>
        <dsp:cNvSpPr/>
      </dsp:nvSpPr>
      <dsp:spPr>
        <a:xfrm>
          <a:off x="0" y="4171288"/>
          <a:ext cx="10058399" cy="7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solidFill>
                <a:schemeClr val="tx1"/>
              </a:solidFill>
            </a:rPr>
            <a:t>White Throne Judgment (Rev. 20:11)</a:t>
          </a:r>
          <a:endParaRPr lang="en-US" sz="3200" kern="1200" dirty="0">
            <a:solidFill>
              <a:schemeClr val="tx1"/>
            </a:solidFill>
          </a:endParaRPr>
        </a:p>
      </dsp:txBody>
      <dsp:txXfrm>
        <a:off x="0" y="4171288"/>
        <a:ext cx="10058399" cy="7408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1FE10-B79D-6D4F-ABB7-7ACE9C21979F}" type="datetimeFigureOut">
              <a:rPr lang="en-US" smtClean="0"/>
              <a:t>12/21/2025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661A1-796C-A248-8847-7D2E9A9D714C}" type="slidenum">
              <a:rPr lang="en-US" smtClean="0"/>
              <a:t>‹#›</a:t>
            </a:fld>
            <a:endParaRPr lang="en-US"/>
          </a:p>
        </p:txBody>
      </p:sp>
    </p:spTree>
    <p:extLst>
      <p:ext uri="{BB962C8B-B14F-4D97-AF65-F5344CB8AC3E}">
        <p14:creationId xmlns:p14="http://schemas.microsoft.com/office/powerpoint/2010/main" val="426012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50207-83FF-4366-B216-4AFF1D713ED0}" type="datetimeFigureOut">
              <a:rPr lang="en-US" smtClean="0"/>
              <a:pPr/>
              <a:t>12/21/2025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65122-C3CB-4FA0-9811-A855F797AF4C}" type="slidenum">
              <a:rPr lang="en-US" smtClean="0"/>
              <a:pPr/>
              <a:t>‹#›</a:t>
            </a:fld>
            <a:endParaRPr lang="en-US"/>
          </a:p>
        </p:txBody>
      </p:sp>
    </p:spTree>
    <p:extLst>
      <p:ext uri="{BB962C8B-B14F-4D97-AF65-F5344CB8AC3E}">
        <p14:creationId xmlns:p14="http://schemas.microsoft.com/office/powerpoint/2010/main" val="1001485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17694-7CBE-4922-8701-3A66C45DC9A7}" type="slidenum">
              <a:rPr lang="en-US"/>
              <a:pPr/>
              <a:t>14</a:t>
            </a:fld>
            <a:endParaRPr lang="en-US"/>
          </a:p>
        </p:txBody>
      </p:sp>
      <p:sp>
        <p:nvSpPr>
          <p:cNvPr id="283650" name="Rectangle 2"/>
          <p:cNvSpPr>
            <a:spLocks noGrp="1" noRot="1" noChangeAspect="1" noChangeArrowheads="1" noTextEdit="1"/>
          </p:cNvSpPr>
          <p:nvPr>
            <p:ph type="sldImg"/>
          </p:nvPr>
        </p:nvSpPr>
        <p:spPr>
          <a:xfrm>
            <a:off x="381000" y="685800"/>
            <a:ext cx="6096000" cy="3429000"/>
          </a:xfrm>
          <a:ln/>
        </p:spPr>
      </p:sp>
      <p:sp>
        <p:nvSpPr>
          <p:cNvPr id="28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793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790C1-8A01-40CF-ACEE-69DC65CD6643}" type="slidenum">
              <a:rPr lang="en-US"/>
              <a:pPr/>
              <a:t>26</a:t>
            </a:fld>
            <a:endParaRPr lang="en-US"/>
          </a:p>
        </p:txBody>
      </p:sp>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820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0CC23-F189-4A25-9EA5-D89B05DC682A}" type="slidenum">
              <a:rPr lang="en-US"/>
              <a:pPr/>
              <a:t>38</a:t>
            </a:fld>
            <a:endParaRPr lang="en-US"/>
          </a:p>
        </p:txBody>
      </p:sp>
      <p:sp>
        <p:nvSpPr>
          <p:cNvPr id="187394" name="Rectangle 2"/>
          <p:cNvSpPr>
            <a:spLocks noGrp="1" noRot="1" noChangeAspect="1" noChangeArrowheads="1" noTextEdit="1"/>
          </p:cNvSpPr>
          <p:nvPr>
            <p:ph type="sldImg"/>
          </p:nvPr>
        </p:nvSpPr>
        <p:spPr>
          <a:xfrm>
            <a:off x="381000" y="685800"/>
            <a:ext cx="6096000" cy="3429000"/>
          </a:xfrm>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467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r>
              <a:rPr lang="en-US"/>
              <a:t>12-21-2025</a:t>
            </a:r>
          </a:p>
        </p:txBody>
      </p:sp>
      <p:sp>
        <p:nvSpPr>
          <p:cNvPr id="5" name="Footer Placeholder 4"/>
          <p:cNvSpPr>
            <a:spLocks noGrp="1"/>
          </p:cNvSpPr>
          <p:nvPr>
            <p:ph type="ftr" sz="quarter" idx="11"/>
          </p:nvPr>
        </p:nvSpPr>
        <p:spPr/>
        <p:txBody>
          <a:bodyPr/>
          <a:lstStyle/>
          <a:p>
            <a:r>
              <a:rPr lang="en-US"/>
              <a:t>This I Know 2</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12-21-2025</a:t>
            </a:r>
          </a:p>
        </p:txBody>
      </p:sp>
      <p:sp>
        <p:nvSpPr>
          <p:cNvPr id="5" name="Footer Placeholder 4"/>
          <p:cNvSpPr>
            <a:spLocks noGrp="1"/>
          </p:cNvSpPr>
          <p:nvPr>
            <p:ph type="ftr" sz="quarter" idx="11"/>
          </p:nvPr>
        </p:nvSpPr>
        <p:spPr/>
        <p:txBody>
          <a:bodyPr/>
          <a:lstStyle/>
          <a:p>
            <a:r>
              <a:rPr lang="en-US"/>
              <a:t>This I Know 2</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12-21-2025</a:t>
            </a:r>
          </a:p>
        </p:txBody>
      </p:sp>
      <p:sp>
        <p:nvSpPr>
          <p:cNvPr id="5" name="Footer Placeholder 4"/>
          <p:cNvSpPr>
            <a:spLocks noGrp="1"/>
          </p:cNvSpPr>
          <p:nvPr>
            <p:ph type="ftr" sz="quarter" idx="11"/>
          </p:nvPr>
        </p:nvSpPr>
        <p:spPr/>
        <p:txBody>
          <a:bodyPr/>
          <a:lstStyle/>
          <a:p>
            <a:r>
              <a:rPr lang="en-US"/>
              <a:t>This I Know 2</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12-21-2025</a:t>
            </a:r>
          </a:p>
        </p:txBody>
      </p:sp>
      <p:sp>
        <p:nvSpPr>
          <p:cNvPr id="5" name="Footer Placeholder 4"/>
          <p:cNvSpPr>
            <a:spLocks noGrp="1"/>
          </p:cNvSpPr>
          <p:nvPr>
            <p:ph type="ftr" sz="quarter" idx="11"/>
          </p:nvPr>
        </p:nvSpPr>
        <p:spPr/>
        <p:txBody>
          <a:bodyPr/>
          <a:lstStyle/>
          <a:p>
            <a:r>
              <a:rPr lang="en-US"/>
              <a:t>This I Know 2</a:t>
            </a:r>
          </a:p>
        </p:txBody>
      </p:sp>
      <p:sp>
        <p:nvSpPr>
          <p:cNvPr id="6" name="Slide Number Placeholder 5"/>
          <p:cNvSpPr>
            <a:spLocks noGrp="1"/>
          </p:cNvSpPr>
          <p:nvPr>
            <p:ph type="sldNum" sz="quarter" idx="12"/>
          </p:nvPr>
        </p:nvSpPr>
        <p:spPr/>
        <p:txBody>
          <a:bodyPr/>
          <a:lstStyle/>
          <a:p>
            <a:fld id="{862D5290-4585-4583-B434-E5582038BBFC}" type="slidenum">
              <a:rPr lang="en-US" smtClean="0"/>
              <a:pPr/>
              <a:t>‹#›</a:t>
            </a:fld>
            <a:endParaRPr lang="en-US"/>
          </a:p>
        </p:txBody>
      </p:sp>
    </p:spTree>
    <p:extLst>
      <p:ext uri="{BB962C8B-B14F-4D97-AF65-F5344CB8AC3E}">
        <p14:creationId xmlns:p14="http://schemas.microsoft.com/office/powerpoint/2010/main" val="428131506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12-21-2025</a:t>
            </a:r>
          </a:p>
        </p:txBody>
      </p:sp>
      <p:sp>
        <p:nvSpPr>
          <p:cNvPr id="5" name="Footer Placeholder 4"/>
          <p:cNvSpPr>
            <a:spLocks noGrp="1"/>
          </p:cNvSpPr>
          <p:nvPr>
            <p:ph type="ftr" sz="quarter" idx="11"/>
          </p:nvPr>
        </p:nvSpPr>
        <p:spPr/>
        <p:txBody>
          <a:bodyPr/>
          <a:lstStyle/>
          <a:p>
            <a:r>
              <a:rPr lang="en-US"/>
              <a:t>This I Know 2</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12-21-2025</a:t>
            </a:r>
          </a:p>
        </p:txBody>
      </p:sp>
      <p:sp>
        <p:nvSpPr>
          <p:cNvPr id="5" name="Footer Placeholder 4"/>
          <p:cNvSpPr>
            <a:spLocks noGrp="1"/>
          </p:cNvSpPr>
          <p:nvPr>
            <p:ph type="ftr" sz="quarter" idx="11"/>
          </p:nvPr>
        </p:nvSpPr>
        <p:spPr/>
        <p:txBody>
          <a:bodyPr/>
          <a:lstStyle/>
          <a:p>
            <a:r>
              <a:rPr lang="en-US"/>
              <a:t>This I Know 2</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12-21-2025</a:t>
            </a:r>
          </a:p>
        </p:txBody>
      </p:sp>
      <p:sp>
        <p:nvSpPr>
          <p:cNvPr id="6" name="Footer Placeholder 5"/>
          <p:cNvSpPr>
            <a:spLocks noGrp="1"/>
          </p:cNvSpPr>
          <p:nvPr>
            <p:ph type="ftr" sz="quarter" idx="11"/>
          </p:nvPr>
        </p:nvSpPr>
        <p:spPr/>
        <p:txBody>
          <a:bodyPr/>
          <a:lstStyle/>
          <a:p>
            <a:r>
              <a:rPr lang="en-US"/>
              <a:t>This I Know 2</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12-21-2025</a:t>
            </a:r>
          </a:p>
        </p:txBody>
      </p:sp>
      <p:sp>
        <p:nvSpPr>
          <p:cNvPr id="8" name="Footer Placeholder 7"/>
          <p:cNvSpPr>
            <a:spLocks noGrp="1"/>
          </p:cNvSpPr>
          <p:nvPr>
            <p:ph type="ftr" sz="quarter" idx="11"/>
          </p:nvPr>
        </p:nvSpPr>
        <p:spPr/>
        <p:txBody>
          <a:bodyPr/>
          <a:lstStyle/>
          <a:p>
            <a:r>
              <a:rPr lang="en-US"/>
              <a:t>This I Know 2</a:t>
            </a:r>
          </a:p>
        </p:txBody>
      </p:sp>
      <p:sp>
        <p:nvSpPr>
          <p:cNvPr id="9" name="Slide Number Placeholder 8"/>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12-21-2025</a:t>
            </a:r>
          </a:p>
        </p:txBody>
      </p:sp>
      <p:sp>
        <p:nvSpPr>
          <p:cNvPr id="4" name="Footer Placeholder 3"/>
          <p:cNvSpPr>
            <a:spLocks noGrp="1"/>
          </p:cNvSpPr>
          <p:nvPr>
            <p:ph type="ftr" sz="quarter" idx="11"/>
          </p:nvPr>
        </p:nvSpPr>
        <p:spPr/>
        <p:txBody>
          <a:bodyPr/>
          <a:lstStyle/>
          <a:p>
            <a:r>
              <a:rPr lang="en-US"/>
              <a:t>This I Know 2</a:t>
            </a:r>
          </a:p>
        </p:txBody>
      </p:sp>
      <p:sp>
        <p:nvSpPr>
          <p:cNvPr id="5" name="Slide Number Placeholder 4"/>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12-21-2025</a:t>
            </a:r>
          </a:p>
        </p:txBody>
      </p:sp>
      <p:sp>
        <p:nvSpPr>
          <p:cNvPr id="6" name="Footer Placeholder 5"/>
          <p:cNvSpPr>
            <a:spLocks noGrp="1"/>
          </p:cNvSpPr>
          <p:nvPr>
            <p:ph type="ftr" sz="quarter" idx="11"/>
          </p:nvPr>
        </p:nvSpPr>
        <p:spPr/>
        <p:txBody>
          <a:bodyPr/>
          <a:lstStyle/>
          <a:p>
            <a:r>
              <a:rPr lang="en-US"/>
              <a:t>This I Know 2</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12-21-2025</a:t>
            </a:r>
          </a:p>
        </p:txBody>
      </p:sp>
      <p:sp>
        <p:nvSpPr>
          <p:cNvPr id="6" name="Footer Placeholder 5"/>
          <p:cNvSpPr>
            <a:spLocks noGrp="1"/>
          </p:cNvSpPr>
          <p:nvPr>
            <p:ph type="ftr" sz="quarter" idx="11"/>
          </p:nvPr>
        </p:nvSpPr>
        <p:spPr/>
        <p:txBody>
          <a:bodyPr/>
          <a:lstStyle/>
          <a:p>
            <a:r>
              <a:rPr lang="en-US"/>
              <a:t>This I Know 2</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a:t>12-21-2025</a:t>
            </a:r>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a:t>This I Know 2</a:t>
            </a:r>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AC4DAC86-D943-45DC-86D6-56CCD16C63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com/search?q=di%C5%8Dk%C5%8D&amp;rlz=1C1OPNX_enUS1168US1169&amp;oq=diogmos+greek+meaning+of+&amp;gs_lcrp=EgZjaHJvbWUyBggAEEUYOdIBCTEwMTgyajBqN6gCALACAA&amp;sourceid=chrome&amp;ie=UTF-8&amp;mstk=AUtExfAECYF1moHo9nfIcJH7aBlQ9DKXl5NcqcBImPBWu11GmtimlnLz66_qPhHNmb_BvY9lcKK9_p_ScP1dzGTdzqmS8uBhfaqm_7JMddT02DBxjjc04mzUHMKyUWa80Y4ZrICS9Hf9ii4wDEr6jSLlHLbSWIXkIIelVGpyAGvZ4jEMOds&amp;csui=3&amp;ved=2ahUKEwintbWs486RAxU6M9AFHSbIKK8QgK4QegQIARAC"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F3A394-8633-8DA5-B459-FFEC8C1166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171" y="-17929"/>
            <a:ext cx="12094464" cy="6799776"/>
          </a:xfrm>
          <a:prstGeom prst="rect">
            <a:avLst/>
          </a:prstGeom>
        </p:spPr>
      </p:pic>
      <p:sp>
        <p:nvSpPr>
          <p:cNvPr id="2" name="Title 1"/>
          <p:cNvSpPr>
            <a:spLocks noGrp="1"/>
          </p:cNvSpPr>
          <p:nvPr>
            <p:ph type="ctrTitle"/>
          </p:nvPr>
        </p:nvSpPr>
        <p:spPr>
          <a:xfrm>
            <a:off x="3962400" y="533400"/>
            <a:ext cx="8001000" cy="2485072"/>
          </a:xfrm>
        </p:spPr>
        <p:txBody>
          <a:bodyPr>
            <a:noAutofit/>
          </a:bodyPr>
          <a:lstStyle/>
          <a:p>
            <a:r>
              <a:rPr lang="en-US" sz="8000" cap="none" spc="-300" dirty="0">
                <a:solidFill>
                  <a:schemeClr val="accent6">
                    <a:lumMod val="50000"/>
                  </a:schemeClr>
                </a:solidFill>
                <a:latin typeface="Lucida Calligraphy" panose="03010101010101010101" pitchFamily="66" charset="0"/>
                <a:cs typeface="American Typewriter"/>
              </a:rPr>
              <a:t>This I Know…</a:t>
            </a:r>
            <a:br>
              <a:rPr lang="en-US" sz="8000" cap="none" spc="-150" dirty="0">
                <a:solidFill>
                  <a:schemeClr val="accent6">
                    <a:lumMod val="50000"/>
                  </a:schemeClr>
                </a:solidFill>
                <a:latin typeface="Lucida Calligraphy" panose="03010101010101010101" pitchFamily="66" charset="0"/>
                <a:cs typeface="American Typewriter"/>
              </a:rPr>
            </a:br>
            <a:r>
              <a:rPr lang="en-US" sz="4000" cap="none" spc="-150" dirty="0">
                <a:solidFill>
                  <a:schemeClr val="accent6">
                    <a:lumMod val="50000"/>
                  </a:schemeClr>
                </a:solidFill>
                <a:latin typeface="Lucida Calligraphy" panose="03010101010101010101" pitchFamily="66" charset="0"/>
                <a:cs typeface="American Typewriter"/>
              </a:rPr>
              <a:t>Knowledge Shall Increase</a:t>
            </a:r>
            <a:br>
              <a:rPr lang="en-US" sz="4000" cap="none" spc="-150" dirty="0">
                <a:solidFill>
                  <a:schemeClr val="accent6">
                    <a:lumMod val="50000"/>
                  </a:schemeClr>
                </a:solidFill>
                <a:latin typeface="Lucida Calligraphy" panose="03010101010101010101" pitchFamily="66" charset="0"/>
                <a:cs typeface="American Typewriter"/>
              </a:rPr>
            </a:br>
            <a:r>
              <a:rPr lang="en-US" b="1" cap="none" spc="-150" dirty="0">
                <a:solidFill>
                  <a:schemeClr val="accent6">
                    <a:lumMod val="50000"/>
                  </a:schemeClr>
                </a:solidFill>
                <a:latin typeface="+mn-lt"/>
                <a:cs typeface="American Typewriter"/>
              </a:rPr>
              <a:t>JOHN 9</a:t>
            </a:r>
            <a:br>
              <a:rPr lang="en-US" sz="2400" cap="none" spc="-150" dirty="0">
                <a:solidFill>
                  <a:schemeClr val="accent6">
                    <a:lumMod val="50000"/>
                  </a:schemeClr>
                </a:solidFill>
                <a:latin typeface="+mn-lt"/>
                <a:cs typeface="American Typewriter"/>
              </a:rPr>
            </a:br>
            <a:endParaRPr lang="en-US" sz="2400" i="1" cap="none" spc="-150" dirty="0">
              <a:solidFill>
                <a:schemeClr val="accent6">
                  <a:lumMod val="50000"/>
                </a:schemeClr>
              </a:solidFill>
              <a:latin typeface="Lucida Calligraphy" panose="03010101010101010101" pitchFamily="66" charset="0"/>
              <a:cs typeface="American Typewriter"/>
            </a:endParaRPr>
          </a:p>
        </p:txBody>
      </p:sp>
    </p:spTree>
    <p:extLst>
      <p:ext uri="{BB962C8B-B14F-4D97-AF65-F5344CB8AC3E}">
        <p14:creationId xmlns:p14="http://schemas.microsoft.com/office/powerpoint/2010/main" val="2516242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8C990CD5-36DF-41C4-7673-E8867B93946E}"/>
              </a:ext>
            </a:extLst>
          </p:cNvPr>
          <p:cNvSpPr>
            <a:spLocks noGrp="1"/>
          </p:cNvSpPr>
          <p:nvPr>
            <p:ph type="title"/>
          </p:nvPr>
        </p:nvSpPr>
        <p:spPr>
          <a:xfrm>
            <a:off x="812800" y="274638"/>
            <a:ext cx="10566400" cy="1143000"/>
          </a:xfrm>
        </p:spPr>
        <p:txBody>
          <a:bodyPr/>
          <a:lstStyle/>
          <a:p>
            <a:endParaRPr lang="en-US"/>
          </a:p>
        </p:txBody>
      </p:sp>
      <p:sp>
        <p:nvSpPr>
          <p:cNvPr id="2" name="Date Placeholder 1">
            <a:extLst>
              <a:ext uri="{FF2B5EF4-FFF2-40B4-BE49-F238E27FC236}">
                <a16:creationId xmlns:a16="http://schemas.microsoft.com/office/drawing/2014/main" id="{C26E6338-8116-4D1B-E0D3-5EC0BE4F3AEE}"/>
              </a:ext>
            </a:extLst>
          </p:cNvPr>
          <p:cNvSpPr>
            <a:spLocks noGrp="1"/>
          </p:cNvSpPr>
          <p:nvPr>
            <p:ph type="dt" sz="half" idx="10"/>
          </p:nvPr>
        </p:nvSpPr>
        <p:spPr>
          <a:xfrm>
            <a:off x="7620000" y="6356351"/>
            <a:ext cx="2032000" cy="365125"/>
          </a:xfrm>
        </p:spPr>
        <p:txBody>
          <a:bodyPr anchor="ctr">
            <a:normAutofit/>
          </a:bodyPr>
          <a:lstStyle/>
          <a:p>
            <a:pPr>
              <a:spcAft>
                <a:spcPts val="600"/>
              </a:spcAft>
            </a:pPr>
            <a:r>
              <a:rPr lang="en-US"/>
              <a:t>12-21-2025</a:t>
            </a:r>
          </a:p>
        </p:txBody>
      </p:sp>
      <p:sp>
        <p:nvSpPr>
          <p:cNvPr id="3" name="Footer Placeholder 2">
            <a:extLst>
              <a:ext uri="{FF2B5EF4-FFF2-40B4-BE49-F238E27FC236}">
                <a16:creationId xmlns:a16="http://schemas.microsoft.com/office/drawing/2014/main" id="{20C82872-443E-8B17-0160-7803AE7D6F1A}"/>
              </a:ext>
            </a:extLst>
          </p:cNvPr>
          <p:cNvSpPr>
            <a:spLocks noGrp="1"/>
          </p:cNvSpPr>
          <p:nvPr>
            <p:ph type="ftr" sz="quarter" idx="11"/>
          </p:nvPr>
        </p:nvSpPr>
        <p:spPr>
          <a:xfrm>
            <a:off x="812800" y="6356351"/>
            <a:ext cx="3860800" cy="365125"/>
          </a:xfrm>
        </p:spPr>
        <p:txBody>
          <a:bodyPr anchor="ctr">
            <a:normAutofit/>
          </a:bodyPr>
          <a:lstStyle/>
          <a:p>
            <a:pPr>
              <a:spcAft>
                <a:spcPts val="600"/>
              </a:spcAft>
            </a:pPr>
            <a:r>
              <a:rPr lang="en-US"/>
              <a:t>This I Know 2</a:t>
            </a:r>
          </a:p>
        </p:txBody>
      </p:sp>
      <p:sp>
        <p:nvSpPr>
          <p:cNvPr id="4" name="Slide Number Placeholder 3">
            <a:extLst>
              <a:ext uri="{FF2B5EF4-FFF2-40B4-BE49-F238E27FC236}">
                <a16:creationId xmlns:a16="http://schemas.microsoft.com/office/drawing/2014/main" id="{7699DE54-2808-D7A5-6D2C-3E1198F9EBA1}"/>
              </a:ext>
            </a:extLst>
          </p:cNvPr>
          <p:cNvSpPr>
            <a:spLocks noGrp="1"/>
          </p:cNvSpPr>
          <p:nvPr>
            <p:ph type="sldNum" sz="quarter" idx="12"/>
          </p:nvPr>
        </p:nvSpPr>
        <p:spPr>
          <a:xfrm>
            <a:off x="10058400" y="6356351"/>
            <a:ext cx="1320800" cy="365125"/>
          </a:xfrm>
        </p:spPr>
        <p:txBody>
          <a:bodyPr anchor="ctr">
            <a:normAutofit/>
          </a:bodyPr>
          <a:lstStyle/>
          <a:p>
            <a:pPr>
              <a:spcAft>
                <a:spcPts val="600"/>
              </a:spcAft>
            </a:pPr>
            <a:fld id="{AC4DAC86-D943-45DC-86D6-56CCD16C63DC}" type="slidenum">
              <a:rPr lang="en-US" smtClean="0"/>
              <a:pPr>
                <a:spcAft>
                  <a:spcPts val="600"/>
                </a:spcAft>
              </a:pPr>
              <a:t>10</a:t>
            </a:fld>
            <a:endParaRPr lang="en-US"/>
          </a:p>
        </p:txBody>
      </p:sp>
      <p:pic>
        <p:nvPicPr>
          <p:cNvPr id="1026" name="Picture 2" descr="ADVENT 18: JESUS -THE DOOR - Joy Margetts">
            <a:extLst>
              <a:ext uri="{FF2B5EF4-FFF2-40B4-BE49-F238E27FC236}">
                <a16:creationId xmlns:a16="http://schemas.microsoft.com/office/drawing/2014/main" id="{06190B51-C4BE-FE30-16F5-2C97F42C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08" r="-1" b="-1"/>
          <a:stretch>
            <a:fillRect/>
          </a:stretch>
        </p:blipFill>
        <p:spPr bwMode="auto">
          <a:xfrm>
            <a:off x="812800" y="1600200"/>
            <a:ext cx="10566400" cy="4114800"/>
          </a:xfrm>
          <a:prstGeom prst="rect">
            <a:avLst/>
          </a:prstGeom>
          <a:solidFill>
            <a:srgbClr val="FFFFFF"/>
          </a:solidFill>
        </p:spPr>
      </p:pic>
    </p:spTree>
    <p:extLst>
      <p:ext uri="{BB962C8B-B14F-4D97-AF65-F5344CB8AC3E}">
        <p14:creationId xmlns:p14="http://schemas.microsoft.com/office/powerpoint/2010/main" val="3849168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FE06E-142E-71D1-9EAC-EEA7A1E48482}"/>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8E6DCE0C-6100-E795-D1D6-F0F1A0B68A52}"/>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DC0C8B0A-8996-64BF-E96A-BD58973E869B}"/>
              </a:ext>
            </a:extLst>
          </p:cNvPr>
          <p:cNvSpPr>
            <a:spLocks noGrp="1"/>
          </p:cNvSpPr>
          <p:nvPr>
            <p:ph type="sldNum" sz="quarter" idx="12"/>
          </p:nvPr>
        </p:nvSpPr>
        <p:spPr/>
        <p:txBody>
          <a:bodyPr/>
          <a:lstStyle/>
          <a:p>
            <a:fld id="{AC4DAC86-D943-45DC-86D6-56CCD16C63DC}" type="slidenum">
              <a:rPr lang="en-US" smtClean="0"/>
              <a:pPr/>
              <a:t>11</a:t>
            </a:fld>
            <a:endParaRPr lang="en-US"/>
          </a:p>
        </p:txBody>
      </p:sp>
      <p:sp>
        <p:nvSpPr>
          <p:cNvPr id="6" name="TextBox 5">
            <a:extLst>
              <a:ext uri="{FF2B5EF4-FFF2-40B4-BE49-F238E27FC236}">
                <a16:creationId xmlns:a16="http://schemas.microsoft.com/office/drawing/2014/main" id="{3FD58867-581C-8F7D-6699-D0D161207B66}"/>
              </a:ext>
            </a:extLst>
          </p:cNvPr>
          <p:cNvSpPr txBox="1"/>
          <p:nvPr/>
        </p:nvSpPr>
        <p:spPr>
          <a:xfrm>
            <a:off x="190500" y="0"/>
            <a:ext cx="11811000" cy="5960606"/>
          </a:xfrm>
          <a:prstGeom prst="rect">
            <a:avLst/>
          </a:prstGeom>
          <a:noFill/>
        </p:spPr>
        <p:txBody>
          <a:bodyPr wrap="square">
            <a:spAutoFit/>
          </a:bodyPr>
          <a:lstStyle/>
          <a:p>
            <a:pPr marL="0" marR="0">
              <a:spcAft>
                <a:spcPts val="800"/>
              </a:spcAft>
              <a:buNone/>
            </a:pPr>
            <a:r>
              <a:rPr lang="en-US" sz="4400" b="1" kern="100" dirty="0">
                <a:effectLst/>
                <a:ea typeface="Aptos" panose="020B0004020202020204" pitchFamily="34" charset="0"/>
                <a:cs typeface="Times New Roman" panose="02020603050405020304" pitchFamily="18" charset="0"/>
              </a:rPr>
              <a:t>THE.FIFTH.SEAL</a:t>
            </a:r>
            <a:r>
              <a:rPr lang="en-US" sz="4400" kern="100" dirty="0">
                <a:effectLst/>
                <a:ea typeface="Aptos" panose="020B0004020202020204" pitchFamily="34" charset="0"/>
                <a:cs typeface="Times New Roman" panose="02020603050405020304" pitchFamily="18" charset="0"/>
              </a:rPr>
              <a:t> </a:t>
            </a:r>
          </a:p>
          <a:p>
            <a:pPr>
              <a:spcAft>
                <a:spcPts val="800"/>
              </a:spcAft>
            </a:pPr>
            <a:r>
              <a:rPr lang="en-US" sz="3600" kern="100" dirty="0">
                <a:effectLst/>
                <a:ea typeface="Aptos" panose="020B0004020202020204" pitchFamily="34" charset="0"/>
                <a:cs typeface="Times New Roman" panose="02020603050405020304" pitchFamily="18" charset="0"/>
              </a:rPr>
              <a:t>	They </a:t>
            </a:r>
            <a:r>
              <a:rPr lang="en-US" sz="2800" kern="100" dirty="0">
                <a:effectLst/>
                <a:ea typeface="Aptos" panose="020B0004020202020204" pitchFamily="34" charset="0"/>
                <a:cs typeface="Times New Roman" panose="02020603050405020304" pitchFamily="18" charset="0"/>
              </a:rPr>
              <a:t>[martyrs] </a:t>
            </a:r>
            <a:r>
              <a:rPr lang="en-US" sz="3600" kern="100" dirty="0">
                <a:effectLst/>
                <a:ea typeface="Aptos" panose="020B0004020202020204" pitchFamily="34" charset="0"/>
                <a:cs typeface="Times New Roman" panose="02020603050405020304" pitchFamily="18" charset="0"/>
              </a:rPr>
              <a:t>were under inspiration, the Spirit of God</a:t>
            </a:r>
            <a:r>
              <a:rPr lang="en-US" sz="3600" kern="100" dirty="0">
                <a:ea typeface="Aptos" panose="020B0004020202020204" pitchFamily="34" charset="0"/>
                <a:cs typeface="Times New Roman" panose="02020603050405020304" pitchFamily="18" charset="0"/>
              </a:rPr>
              <a:t>..</a:t>
            </a:r>
            <a:r>
              <a:rPr lang="en-US" sz="3600" kern="100" dirty="0">
                <a:effectLst/>
                <a:ea typeface="Aptos" panose="020B0004020202020204" pitchFamily="34" charset="0"/>
                <a:cs typeface="Times New Roman" panose="02020603050405020304" pitchFamily="18" charset="0"/>
              </a:rPr>
              <a:t>. </a:t>
            </a:r>
            <a:r>
              <a:rPr lang="en-US" sz="3600" b="1" u="sng" kern="100" dirty="0">
                <a:effectLst/>
                <a:ea typeface="Aptos" panose="020B0004020202020204" pitchFamily="34" charset="0"/>
                <a:cs typeface="Times New Roman" panose="02020603050405020304" pitchFamily="18" charset="0"/>
              </a:rPr>
              <a:t>How could man do anything else besides the power of God that had been released to them</a:t>
            </a:r>
            <a:r>
              <a:rPr lang="en-US" sz="3600" b="1" kern="100" dirty="0">
                <a:effectLst/>
                <a:ea typeface="Aptos" panose="020B0004020202020204" pitchFamily="34" charset="0"/>
                <a:cs typeface="Times New Roman" panose="02020603050405020304" pitchFamily="18" charset="0"/>
              </a:rPr>
              <a:t>?</a:t>
            </a:r>
            <a:r>
              <a:rPr lang="en-US" sz="3600" kern="100" dirty="0">
                <a:effectLst/>
                <a:ea typeface="Aptos" panose="020B0004020202020204" pitchFamily="34" charset="0"/>
                <a:cs typeface="Times New Roman" panose="02020603050405020304" pitchFamily="18" charset="0"/>
              </a:rPr>
              <a:t> </a:t>
            </a:r>
          </a:p>
          <a:p>
            <a:pPr>
              <a:spcAft>
                <a:spcPts val="800"/>
              </a:spcAft>
            </a:pPr>
            <a:r>
              <a:rPr lang="en-US" sz="3600" kern="100" dirty="0">
                <a:ea typeface="Aptos" panose="020B0004020202020204" pitchFamily="34" charset="0"/>
                <a:cs typeface="Times New Roman" panose="02020603050405020304" pitchFamily="18" charset="0"/>
              </a:rPr>
              <a:t>	</a:t>
            </a:r>
            <a:r>
              <a:rPr lang="en-US" sz="3600" kern="100" dirty="0">
                <a:effectLst/>
                <a:ea typeface="Aptos" panose="020B0004020202020204" pitchFamily="34" charset="0"/>
                <a:cs typeface="Times New Roman" panose="02020603050405020304" pitchFamily="18" charset="0"/>
              </a:rPr>
              <a:t>If God sends a certain Spirit among them, t</a:t>
            </a:r>
            <a:r>
              <a:rPr lang="en-US" sz="3600" b="1" kern="100" dirty="0">
                <a:effectLst/>
                <a:ea typeface="Aptos" panose="020B0004020202020204" pitchFamily="34" charset="0"/>
                <a:cs typeface="Times New Roman" panose="02020603050405020304" pitchFamily="18" charset="0"/>
              </a:rPr>
              <a:t>hat's the only thing that they can work by, is the Spirit that works among them</a:t>
            </a:r>
            <a:r>
              <a:rPr lang="en-US" sz="3600" kern="100" dirty="0">
                <a:effectLst/>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W</a:t>
            </a:r>
            <a:r>
              <a:rPr lang="en-US" sz="3600" kern="100" dirty="0">
                <a:effectLst/>
                <a:ea typeface="Aptos" panose="020B0004020202020204" pitchFamily="34" charset="0"/>
                <a:cs typeface="Times New Roman" panose="02020603050405020304" pitchFamily="18" charset="0"/>
              </a:rPr>
              <a:t>e'll prove to you by the history of the church, the opening of the Seals and the powers that let loose... </a:t>
            </a:r>
            <a:r>
              <a:rPr lang="en-US" sz="3600" b="1" kern="100" dirty="0">
                <a:effectLst/>
                <a:ea typeface="Aptos" panose="020B0004020202020204" pitchFamily="34" charset="0"/>
                <a:cs typeface="Times New Roman" panose="02020603050405020304" pitchFamily="18" charset="0"/>
              </a:rPr>
              <a:t>And watch exactly the church responded to the anointing, and they couldn't do nothing else.</a:t>
            </a:r>
            <a:r>
              <a:rPr lang="en-US" sz="3600" b="1" kern="100" dirty="0">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63-0322 </a:t>
            </a:r>
            <a:endParaRPr lang="en-US" sz="3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9163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B6684-3D77-E651-0183-4469FE7EC0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4063"/>
            <a:ext cx="12192000" cy="6832600"/>
          </a:xfrm>
          <a:prstGeom prst="rect">
            <a:avLst/>
          </a:prstGeom>
        </p:spPr>
      </p:pic>
      <p:sp>
        <p:nvSpPr>
          <p:cNvPr id="2" name="Title 1">
            <a:extLst>
              <a:ext uri="{FF2B5EF4-FFF2-40B4-BE49-F238E27FC236}">
                <a16:creationId xmlns:a16="http://schemas.microsoft.com/office/drawing/2014/main" id="{75AA67F8-EBC8-4BC0-A831-20FEFFDCE9CA}"/>
              </a:ext>
            </a:extLst>
          </p:cNvPr>
          <p:cNvSpPr>
            <a:spLocks noGrp="1"/>
          </p:cNvSpPr>
          <p:nvPr>
            <p:ph type="ctrTitle"/>
          </p:nvPr>
        </p:nvSpPr>
        <p:spPr>
          <a:xfrm>
            <a:off x="1524000" y="4876800"/>
            <a:ext cx="6374330" cy="1479550"/>
          </a:xfrm>
        </p:spPr>
        <p:txBody>
          <a:bodyPr anchor="ctr">
            <a:normAutofit/>
          </a:bodyPr>
          <a:lstStyle/>
          <a:p>
            <a:pPr algn="r"/>
            <a:br>
              <a:rPr lang="en-US" dirty="0"/>
            </a:br>
            <a:endParaRPr lang="en-US" dirty="0"/>
          </a:p>
        </p:txBody>
      </p:sp>
      <p:sp>
        <p:nvSpPr>
          <p:cNvPr id="3" name="Subtitle 2">
            <a:extLst>
              <a:ext uri="{FF2B5EF4-FFF2-40B4-BE49-F238E27FC236}">
                <a16:creationId xmlns:a16="http://schemas.microsoft.com/office/drawing/2014/main" id="{E3BC7CBB-5C2F-4FA1-ABD7-190307711D6C}"/>
              </a:ext>
            </a:extLst>
          </p:cNvPr>
          <p:cNvSpPr>
            <a:spLocks noGrp="1"/>
          </p:cNvSpPr>
          <p:nvPr>
            <p:ph type="subTitle" idx="1"/>
          </p:nvPr>
        </p:nvSpPr>
        <p:spPr>
          <a:xfrm>
            <a:off x="381000" y="4724400"/>
            <a:ext cx="11430000" cy="1981189"/>
          </a:xfrm>
        </p:spPr>
        <p:txBody>
          <a:bodyPr anchor="ctr">
            <a:normAutofit/>
          </a:bodyPr>
          <a:lstStyle/>
          <a:p>
            <a:r>
              <a:rPr lang="en-US" sz="3600" b="1" i="1" dirty="0">
                <a:solidFill>
                  <a:schemeClr val="tx2">
                    <a:lumMod val="40000"/>
                    <a:lumOff val="60000"/>
                  </a:schemeClr>
                </a:solidFill>
              </a:rPr>
              <a:t>For unto you is born this day in the city of David </a:t>
            </a:r>
          </a:p>
          <a:p>
            <a:r>
              <a:rPr lang="en-US" sz="3600" b="1" i="1" dirty="0">
                <a:solidFill>
                  <a:schemeClr val="tx2">
                    <a:lumMod val="40000"/>
                    <a:lumOff val="60000"/>
                  </a:schemeClr>
                </a:solidFill>
              </a:rPr>
              <a:t>a </a:t>
            </a:r>
            <a:r>
              <a:rPr lang="en-US" sz="3600" b="1" i="1" dirty="0" err="1">
                <a:solidFill>
                  <a:schemeClr val="tx2">
                    <a:lumMod val="40000"/>
                    <a:lumOff val="60000"/>
                  </a:schemeClr>
                </a:solidFill>
              </a:rPr>
              <a:t>Saviour</a:t>
            </a:r>
            <a:r>
              <a:rPr lang="en-US" sz="3600" b="1" i="1" dirty="0">
                <a:solidFill>
                  <a:schemeClr val="tx2">
                    <a:lumMod val="40000"/>
                    <a:lumOff val="60000"/>
                  </a:schemeClr>
                </a:solidFill>
              </a:rPr>
              <a:t>, which is Christ the Lord. (</a:t>
            </a:r>
            <a:r>
              <a:rPr lang="en-US" sz="3600" b="1" dirty="0">
                <a:solidFill>
                  <a:schemeClr val="tx2">
                    <a:lumMod val="40000"/>
                    <a:lumOff val="60000"/>
                  </a:schemeClr>
                </a:solidFill>
              </a:rPr>
              <a:t>LUKE 2:11-18)</a:t>
            </a:r>
          </a:p>
        </p:txBody>
      </p:sp>
      <p:sp>
        <p:nvSpPr>
          <p:cNvPr id="5" name="Rectangle 4">
            <a:extLst>
              <a:ext uri="{FF2B5EF4-FFF2-40B4-BE49-F238E27FC236}">
                <a16:creationId xmlns:a16="http://schemas.microsoft.com/office/drawing/2014/main" id="{26362B82-7BC5-492E-989E-0EB373CC1D9B}"/>
              </a:ext>
            </a:extLst>
          </p:cNvPr>
          <p:cNvSpPr/>
          <p:nvPr/>
        </p:nvSpPr>
        <p:spPr>
          <a:xfrm>
            <a:off x="304800" y="1207915"/>
            <a:ext cx="4168129" cy="1692771"/>
          </a:xfrm>
          <a:prstGeom prst="rect">
            <a:avLst/>
          </a:prstGeom>
        </p:spPr>
        <p:txBody>
          <a:bodyPr wrap="none">
            <a:spAutoFit/>
          </a:bodyPr>
          <a:lstStyle/>
          <a:p>
            <a:r>
              <a:rPr lang="en-US" sz="7200" i="1" dirty="0"/>
              <a:t>Emmanuel</a:t>
            </a:r>
          </a:p>
          <a:p>
            <a:r>
              <a:rPr lang="en-US" sz="2800" i="1" dirty="0"/>
              <a:t>“God with Us”</a:t>
            </a:r>
            <a:endParaRPr lang="en-US" sz="7200" dirty="0"/>
          </a:p>
        </p:txBody>
      </p:sp>
    </p:spTree>
    <p:extLst>
      <p:ext uri="{BB962C8B-B14F-4D97-AF65-F5344CB8AC3E}">
        <p14:creationId xmlns:p14="http://schemas.microsoft.com/office/powerpoint/2010/main" val="277319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FDEFD-43F3-4EFE-91A8-98F3A698958C}"/>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0EB95585-6A38-4E8F-8D38-582FCB817E7D}"/>
              </a:ext>
            </a:extLst>
          </p:cNvPr>
          <p:cNvSpPr>
            <a:spLocks noGrp="1"/>
          </p:cNvSpPr>
          <p:nvPr>
            <p:ph type="ftr" sz="quarter" idx="11"/>
          </p:nvPr>
        </p:nvSpPr>
        <p:spPr/>
        <p:txBody>
          <a:bodyPr/>
          <a:lstStyle/>
          <a:p>
            <a:r>
              <a:rPr lang="en-US"/>
              <a:t>This I Know 2</a:t>
            </a:r>
            <a:endParaRPr lang="en-US" dirty="0"/>
          </a:p>
        </p:txBody>
      </p:sp>
      <p:sp>
        <p:nvSpPr>
          <p:cNvPr id="4" name="Slide Number Placeholder 3">
            <a:extLst>
              <a:ext uri="{FF2B5EF4-FFF2-40B4-BE49-F238E27FC236}">
                <a16:creationId xmlns:a16="http://schemas.microsoft.com/office/drawing/2014/main" id="{48D1FA5D-4575-4888-BF37-65E7677D6F0B}"/>
              </a:ext>
            </a:extLst>
          </p:cNvPr>
          <p:cNvSpPr>
            <a:spLocks noGrp="1"/>
          </p:cNvSpPr>
          <p:nvPr>
            <p:ph type="sldNum" sz="quarter" idx="12"/>
          </p:nvPr>
        </p:nvSpPr>
        <p:spPr/>
        <p:txBody>
          <a:bodyPr/>
          <a:lstStyle/>
          <a:p>
            <a:fld id="{862D5290-4585-4583-B434-E5582038BBFC}" type="slidenum">
              <a:rPr lang="en-US" smtClean="0"/>
              <a:pPr/>
              <a:t>13</a:t>
            </a:fld>
            <a:endParaRPr lang="en-US"/>
          </a:p>
        </p:txBody>
      </p:sp>
      <p:sp>
        <p:nvSpPr>
          <p:cNvPr id="5" name="Rectangle 4">
            <a:extLst>
              <a:ext uri="{FF2B5EF4-FFF2-40B4-BE49-F238E27FC236}">
                <a16:creationId xmlns:a16="http://schemas.microsoft.com/office/drawing/2014/main" id="{EDCCC9A2-757C-47BE-A54C-12C090E938AD}"/>
              </a:ext>
            </a:extLst>
          </p:cNvPr>
          <p:cNvSpPr/>
          <p:nvPr/>
        </p:nvSpPr>
        <p:spPr>
          <a:xfrm>
            <a:off x="228600" y="136526"/>
            <a:ext cx="11887200" cy="6370975"/>
          </a:xfrm>
          <a:prstGeom prst="rect">
            <a:avLst/>
          </a:prstGeom>
        </p:spPr>
        <p:txBody>
          <a:bodyPr wrap="square">
            <a:spAutoFit/>
          </a:bodyPr>
          <a:lstStyle/>
          <a:p>
            <a:r>
              <a:rPr lang="en-US" sz="6000" b="1" dirty="0"/>
              <a:t>SHALOM</a:t>
            </a:r>
          </a:p>
          <a:p>
            <a:r>
              <a:rPr lang="en-US" sz="4400" dirty="0"/>
              <a:t>	114  So, God took thousands of years to fulfill His promise of a coming </a:t>
            </a:r>
            <a:r>
              <a:rPr lang="en-US" sz="4400" dirty="0" err="1"/>
              <a:t>Saviour</a:t>
            </a:r>
            <a:r>
              <a:rPr lang="en-US" sz="4400" dirty="0"/>
              <a:t>. Four thousand years, but He </a:t>
            </a:r>
            <a:r>
              <a:rPr lang="en-US" sz="4400" dirty="0" err="1"/>
              <a:t>knowed</a:t>
            </a:r>
            <a:r>
              <a:rPr lang="en-US" sz="4400" dirty="0"/>
              <a:t>, from the beginning, just when it was going to happen; no one else did. 	And when it happened, </a:t>
            </a:r>
            <a:r>
              <a:rPr lang="en-US" sz="4400" u="sng" dirty="0"/>
              <a:t>people was in such a delusion, till they didn't know how to accept it</a:t>
            </a:r>
            <a:r>
              <a:rPr lang="en-US" sz="4400" dirty="0"/>
              <a:t>. If that same thing hasn't repeated again! </a:t>
            </a:r>
          </a:p>
          <a:p>
            <a:pPr algn="r"/>
            <a:r>
              <a:rPr lang="en-US" sz="4000" dirty="0"/>
              <a:t>64-0119</a:t>
            </a:r>
          </a:p>
        </p:txBody>
      </p:sp>
    </p:spTree>
    <p:extLst>
      <p:ext uri="{BB962C8B-B14F-4D97-AF65-F5344CB8AC3E}">
        <p14:creationId xmlns:p14="http://schemas.microsoft.com/office/powerpoint/2010/main" val="1332247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emmanuelteach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0"/>
            <a:ext cx="10591800" cy="6858000"/>
          </a:xfrm>
          <a:prstGeom prst="rect">
            <a:avLst/>
          </a:prstGeom>
          <a:noFill/>
        </p:spPr>
      </p:pic>
      <p:pic>
        <p:nvPicPr>
          <p:cNvPr id="282627" name="Picture 3" descr="Immaneu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7450" y="385763"/>
            <a:ext cx="4171950" cy="658812"/>
          </a:xfrm>
          <a:prstGeom prst="rect">
            <a:avLst/>
          </a:prstGeom>
          <a:noFill/>
          <a:effectLst>
            <a:outerShdw dist="35921" dir="2700000" algn="ctr" rotWithShape="0">
              <a:srgbClr val="6C4146"/>
            </a:outerShdw>
          </a:effectLst>
        </p:spPr>
      </p:pic>
      <p:pic>
        <p:nvPicPr>
          <p:cNvPr id="282628" name="Picture 4" descr="Emmanu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9250" y="233364"/>
            <a:ext cx="4267200" cy="833437"/>
          </a:xfrm>
          <a:prstGeom prst="rect">
            <a:avLst/>
          </a:prstGeom>
          <a:noFill/>
          <a:effectLst>
            <a:outerShdw dist="35921" dir="2700000" algn="ctr" rotWithShape="0">
              <a:srgbClr val="020028"/>
            </a:outerShdw>
          </a:effectLst>
        </p:spPr>
      </p:pic>
      <p:sp>
        <p:nvSpPr>
          <p:cNvPr id="282630" name="Text Box 6"/>
          <p:cNvSpPr txBox="1">
            <a:spLocks noChangeArrowheads="1"/>
          </p:cNvSpPr>
          <p:nvPr/>
        </p:nvSpPr>
        <p:spPr bwMode="auto">
          <a:xfrm>
            <a:off x="2743200" y="1752600"/>
            <a:ext cx="7772400" cy="1107996"/>
          </a:xfrm>
          <a:prstGeom prst="rect">
            <a:avLst/>
          </a:prstGeom>
          <a:noFill/>
          <a:ln w="9525">
            <a:noFill/>
            <a:miter lim="800000"/>
            <a:headEnd/>
            <a:tailEnd/>
          </a:ln>
        </p:spPr>
        <p:txBody>
          <a:bodyPr wrap="square">
            <a:spAutoFit/>
          </a:bodyPr>
          <a:lstStyle/>
          <a:p>
            <a:r>
              <a:rPr lang="en-US" sz="6600" b="1" dirty="0">
                <a:latin typeface="Candara" panose="020E0502030303020204" pitchFamily="34" charset="0"/>
              </a:rPr>
              <a:t>Isaiah 7:14</a:t>
            </a:r>
          </a:p>
        </p:txBody>
      </p:sp>
      <p:sp>
        <p:nvSpPr>
          <p:cNvPr id="11" name="Rectangle 10"/>
          <p:cNvSpPr/>
          <p:nvPr/>
        </p:nvSpPr>
        <p:spPr>
          <a:xfrm>
            <a:off x="2667000" y="2743201"/>
            <a:ext cx="8305800" cy="2554545"/>
          </a:xfrm>
          <a:prstGeom prst="rect">
            <a:avLst/>
          </a:prstGeom>
        </p:spPr>
        <p:txBody>
          <a:bodyPr wrap="square">
            <a:spAutoFit/>
          </a:bodyPr>
          <a:lstStyle/>
          <a:p>
            <a:r>
              <a:rPr lang="en-US" sz="4000" i="1" dirty="0">
                <a:latin typeface="Candara" panose="020E0502030303020204" pitchFamily="34" charset="0"/>
              </a:rPr>
              <a:t>Therefore the Lord himself shall give you a sign; Behold, a virgin shall conceive, and bear a son, and shall call his name Immanuel.</a:t>
            </a:r>
          </a:p>
        </p:txBody>
      </p:sp>
      <p:sp>
        <p:nvSpPr>
          <p:cNvPr id="9" name="Date Placeholder 8"/>
          <p:cNvSpPr>
            <a:spLocks noGrp="1"/>
          </p:cNvSpPr>
          <p:nvPr>
            <p:ph type="dt" sz="half" idx="10"/>
          </p:nvPr>
        </p:nvSpPr>
        <p:spPr/>
        <p:txBody>
          <a:bodyPr/>
          <a:lstStyle/>
          <a:p>
            <a:r>
              <a:rPr lang="en-US"/>
              <a:t>12-21-2025</a:t>
            </a:r>
          </a:p>
        </p:txBody>
      </p:sp>
      <p:sp>
        <p:nvSpPr>
          <p:cNvPr id="10" name="Slide Number Placeholder 9"/>
          <p:cNvSpPr>
            <a:spLocks noGrp="1"/>
          </p:cNvSpPr>
          <p:nvPr>
            <p:ph type="sldNum" sz="quarter" idx="12"/>
          </p:nvPr>
        </p:nvSpPr>
        <p:spPr/>
        <p:txBody>
          <a:bodyPr/>
          <a:lstStyle/>
          <a:p>
            <a:fld id="{862D5290-4585-4583-B434-E5582038BBFC}" type="slidenum">
              <a:rPr lang="en-US" smtClean="0"/>
              <a:pPr/>
              <a:t>14</a:t>
            </a:fld>
            <a:endParaRPr lang="en-US"/>
          </a:p>
        </p:txBody>
      </p:sp>
      <p:sp>
        <p:nvSpPr>
          <p:cNvPr id="12" name="Footer Placeholder 11"/>
          <p:cNvSpPr>
            <a:spLocks noGrp="1"/>
          </p:cNvSpPr>
          <p:nvPr>
            <p:ph type="ftr" sz="quarter" idx="11"/>
          </p:nvPr>
        </p:nvSpPr>
        <p:spPr/>
        <p:txBody>
          <a:bodyPr/>
          <a:lstStyle/>
          <a:p>
            <a:r>
              <a:rPr lang="en-US"/>
              <a:t>This I Know 2</a:t>
            </a:r>
          </a:p>
        </p:txBody>
      </p:sp>
    </p:spTree>
    <p:extLst>
      <p:ext uri="{BB962C8B-B14F-4D97-AF65-F5344CB8AC3E}">
        <p14:creationId xmlns:p14="http://schemas.microsoft.com/office/powerpoint/2010/main" val="3721229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15</a:t>
            </a:fld>
            <a:endParaRPr lang="en-US"/>
          </a:p>
        </p:txBody>
      </p:sp>
      <p:sp>
        <p:nvSpPr>
          <p:cNvPr id="5" name="Rectangle 4"/>
          <p:cNvSpPr/>
          <p:nvPr/>
        </p:nvSpPr>
        <p:spPr>
          <a:xfrm>
            <a:off x="228600" y="228601"/>
            <a:ext cx="11734800" cy="5755422"/>
          </a:xfrm>
          <a:prstGeom prst="rect">
            <a:avLst/>
          </a:prstGeom>
        </p:spPr>
        <p:txBody>
          <a:bodyPr wrap="square">
            <a:spAutoFit/>
          </a:bodyPr>
          <a:lstStyle/>
          <a:p>
            <a:r>
              <a:rPr lang="en-US" sz="4800" b="1" dirty="0"/>
              <a:t>GOD IN SIMPLICITY</a:t>
            </a:r>
            <a:endParaRPr lang="en-US" sz="4800" dirty="0"/>
          </a:p>
          <a:p>
            <a:r>
              <a:rPr lang="en-US" sz="4000" dirty="0"/>
              <a:t>	20-3  Many miss Him by </a:t>
            </a:r>
            <a:r>
              <a:rPr lang="en-US" sz="4000" b="1" u="sng" dirty="0"/>
              <a:t>the way</a:t>
            </a:r>
            <a:r>
              <a:rPr lang="en-US" sz="4000" dirty="0"/>
              <a:t> He reveals Himself. Now, man has their own ideas of what God ought to be and what God is going to do; and as I have made the old statement many times… Man is always giving God praise for what He did do, and always looking forward to what He will do, and ignoring what He's doing.</a:t>
            </a:r>
          </a:p>
          <a:p>
            <a:pPr algn="r"/>
            <a:r>
              <a:rPr lang="en-US" sz="4000" dirty="0"/>
              <a:t>63-0317</a:t>
            </a:r>
          </a:p>
        </p:txBody>
      </p:sp>
    </p:spTree>
    <p:extLst>
      <p:ext uri="{BB962C8B-B14F-4D97-AF65-F5344CB8AC3E}">
        <p14:creationId xmlns:p14="http://schemas.microsoft.com/office/powerpoint/2010/main" val="382099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ED93B7-FC5F-4304-AF74-D647B42D2AE0}"/>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1588DFBD-8AE6-4439-B287-E202798C2373}"/>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C07E5F9D-76B9-4B6F-B373-0C032A534BE6}"/>
              </a:ext>
            </a:extLst>
          </p:cNvPr>
          <p:cNvSpPr>
            <a:spLocks noGrp="1"/>
          </p:cNvSpPr>
          <p:nvPr>
            <p:ph type="sldNum" sz="quarter" idx="12"/>
          </p:nvPr>
        </p:nvSpPr>
        <p:spPr/>
        <p:txBody>
          <a:bodyPr/>
          <a:lstStyle/>
          <a:p>
            <a:fld id="{862D5290-4585-4583-B434-E5582038BBFC}" type="slidenum">
              <a:rPr lang="en-US" smtClean="0"/>
              <a:pPr/>
              <a:t>16</a:t>
            </a:fld>
            <a:endParaRPr lang="en-US"/>
          </a:p>
        </p:txBody>
      </p:sp>
      <p:sp>
        <p:nvSpPr>
          <p:cNvPr id="5" name="Rectangle 4">
            <a:extLst>
              <a:ext uri="{FF2B5EF4-FFF2-40B4-BE49-F238E27FC236}">
                <a16:creationId xmlns:a16="http://schemas.microsoft.com/office/drawing/2014/main" id="{94A03B44-4D21-44E6-9DE6-9D7EC2E173C1}"/>
              </a:ext>
            </a:extLst>
          </p:cNvPr>
          <p:cNvSpPr/>
          <p:nvPr/>
        </p:nvSpPr>
        <p:spPr>
          <a:xfrm>
            <a:off x="228600" y="228600"/>
            <a:ext cx="11734800" cy="5539978"/>
          </a:xfrm>
          <a:prstGeom prst="rect">
            <a:avLst/>
          </a:prstGeom>
        </p:spPr>
        <p:txBody>
          <a:bodyPr wrap="square">
            <a:spAutoFit/>
          </a:bodyPr>
          <a:lstStyle/>
          <a:p>
            <a:r>
              <a:rPr lang="en-US" sz="5400" b="1" spc="-150" dirty="0"/>
              <a:t>SHOW.US.THE.FATHER &amp; IT.SUFFICES</a:t>
            </a:r>
          </a:p>
          <a:p>
            <a:r>
              <a:rPr lang="en-US" sz="4400" dirty="0"/>
              <a:t>	He was Emmanuel. </a:t>
            </a:r>
          </a:p>
          <a:p>
            <a:r>
              <a:rPr lang="en-US" sz="4400" dirty="0"/>
              <a:t>	In other words, He was the expressed image of Jehovah here on earth, as Jehovah </a:t>
            </a:r>
            <a:r>
              <a:rPr lang="en-US" sz="4400" dirty="0" err="1"/>
              <a:t>inveiled</a:t>
            </a:r>
            <a:r>
              <a:rPr lang="en-US" sz="4400" dirty="0"/>
              <a:t> in flesh, living here on the earth, the only begotten of the Father, from His bosom.</a:t>
            </a:r>
          </a:p>
          <a:p>
            <a:pPr algn="r"/>
            <a:r>
              <a:rPr lang="en-US" sz="4000" dirty="0"/>
              <a:t>50-0819</a:t>
            </a:r>
          </a:p>
          <a:p>
            <a:endParaRPr lang="en-US" sz="4000" dirty="0"/>
          </a:p>
        </p:txBody>
      </p:sp>
    </p:spTree>
    <p:extLst>
      <p:ext uri="{BB962C8B-B14F-4D97-AF65-F5344CB8AC3E}">
        <p14:creationId xmlns:p14="http://schemas.microsoft.com/office/powerpoint/2010/main" val="2961930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17</a:t>
            </a:fld>
            <a:endParaRPr lang="en-US"/>
          </a:p>
        </p:txBody>
      </p:sp>
      <p:sp>
        <p:nvSpPr>
          <p:cNvPr id="5" name="Rectangle 4"/>
          <p:cNvSpPr/>
          <p:nvPr/>
        </p:nvSpPr>
        <p:spPr>
          <a:xfrm>
            <a:off x="152400" y="0"/>
            <a:ext cx="11887200" cy="6599577"/>
          </a:xfrm>
          <a:prstGeom prst="rect">
            <a:avLst/>
          </a:prstGeom>
        </p:spPr>
        <p:txBody>
          <a:bodyPr wrap="square">
            <a:spAutoFit/>
          </a:bodyPr>
          <a:lstStyle/>
          <a:p>
            <a:r>
              <a:rPr lang="en-US" sz="4800" b="1" dirty="0"/>
              <a:t>MATTHEW 1:22-25</a:t>
            </a:r>
          </a:p>
          <a:p>
            <a:r>
              <a:rPr lang="en-US" sz="4000" i="1" dirty="0"/>
              <a:t>     22 Now all this was done, that it might be fulfilled which was spoken of the Lord by the prophet, saying, 23 Behold, a virgin shall be with child, and shall bring forth a son, and they shall call his name Emmanuel, which being interpreted is, </a:t>
            </a:r>
            <a:r>
              <a:rPr lang="en-US" sz="4000" b="1" i="1" u="sng" dirty="0"/>
              <a:t>God with us</a:t>
            </a:r>
            <a:r>
              <a:rPr lang="en-US" sz="4000" i="1" dirty="0"/>
              <a:t>. 24 Then Joseph being raised from sleep did as the angel of the Lord had bidden him, and took unto him his wife: 25 And knew her not till she had brought forth her firstborn son: and he called his name JESUS. </a:t>
            </a:r>
          </a:p>
        </p:txBody>
      </p:sp>
    </p:spTree>
    <p:extLst>
      <p:ext uri="{BB962C8B-B14F-4D97-AF65-F5344CB8AC3E}">
        <p14:creationId xmlns:p14="http://schemas.microsoft.com/office/powerpoint/2010/main" val="3486875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0EBA41-C02C-C0E0-CD5A-E1046C9760A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175500" y="136524"/>
            <a:ext cx="4953000" cy="6858000"/>
          </a:xfrm>
          <a:prstGeom prst="rect">
            <a:avLst/>
          </a:prstGeom>
          <a:ln>
            <a:noFill/>
          </a:ln>
          <a:effectLst>
            <a:softEdge rad="112500"/>
          </a:effectLst>
        </p:spPr>
      </p:pic>
      <p:sp>
        <p:nvSpPr>
          <p:cNvPr id="2" name="Date Placeholder 1">
            <a:extLst>
              <a:ext uri="{FF2B5EF4-FFF2-40B4-BE49-F238E27FC236}">
                <a16:creationId xmlns:a16="http://schemas.microsoft.com/office/drawing/2014/main" id="{076F10EA-6CCF-F534-D010-D61601DC8D9E}"/>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7F7D0711-123B-775B-5D31-D07752145EE9}"/>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D092900A-7838-63CD-D2BC-E35416C60CF5}"/>
              </a:ext>
            </a:extLst>
          </p:cNvPr>
          <p:cNvSpPr>
            <a:spLocks noGrp="1"/>
          </p:cNvSpPr>
          <p:nvPr>
            <p:ph type="sldNum" sz="quarter" idx="12"/>
          </p:nvPr>
        </p:nvSpPr>
        <p:spPr/>
        <p:txBody>
          <a:bodyPr/>
          <a:lstStyle/>
          <a:p>
            <a:fld id="{AC4DAC86-D943-45DC-86D6-56CCD16C63DC}" type="slidenum">
              <a:rPr lang="en-US" smtClean="0"/>
              <a:pPr/>
              <a:t>18</a:t>
            </a:fld>
            <a:endParaRPr lang="en-US"/>
          </a:p>
        </p:txBody>
      </p:sp>
      <p:sp>
        <p:nvSpPr>
          <p:cNvPr id="6" name="TextBox 5">
            <a:extLst>
              <a:ext uri="{FF2B5EF4-FFF2-40B4-BE49-F238E27FC236}">
                <a16:creationId xmlns:a16="http://schemas.microsoft.com/office/drawing/2014/main" id="{201EC10D-9FFE-9B52-4969-F3975C214A6D}"/>
              </a:ext>
            </a:extLst>
          </p:cNvPr>
          <p:cNvSpPr txBox="1"/>
          <p:nvPr/>
        </p:nvSpPr>
        <p:spPr>
          <a:xfrm>
            <a:off x="152400" y="-23039"/>
            <a:ext cx="9156700" cy="6617196"/>
          </a:xfrm>
          <a:prstGeom prst="rect">
            <a:avLst/>
          </a:prstGeom>
          <a:noFill/>
        </p:spPr>
        <p:txBody>
          <a:bodyPr wrap="square">
            <a:spAutoFit/>
          </a:bodyPr>
          <a:lstStyle/>
          <a:p>
            <a:r>
              <a:rPr lang="en-US" sz="4000" b="1" dirty="0"/>
              <a:t>ISAIAH 7:1-16</a:t>
            </a:r>
          </a:p>
          <a:p>
            <a:r>
              <a:rPr lang="en-US" sz="3200" i="1" dirty="0"/>
              <a:t>And it came to pass in the days of Ahaz the son of Jotham, the son of Uzziah, king of Judah, that Rezin the king of Syria, and Pekah the son of Remaliah, king of Israel, went up toward Jerusalem to war against it, but could not prevail against it. 2 And it was told the </a:t>
            </a:r>
            <a:r>
              <a:rPr lang="en-US" sz="3200" i="1" spc="-150" dirty="0"/>
              <a:t>house of David, saying, Syria is confederate with Ephraim. And his heart was moved, and the heart of his people, as the trees of the wood are moved with the wind. 3 Then said the LORD unto Isaiah, Go forth now to meet Ahaz, thou, and </a:t>
            </a:r>
            <a:r>
              <a:rPr lang="en-US" sz="3200" i="1" spc="-150" dirty="0" err="1"/>
              <a:t>Shearjashub</a:t>
            </a:r>
            <a:r>
              <a:rPr lang="en-US" sz="3200" i="1" spc="-150" dirty="0"/>
              <a:t> thy son, at the end of the conduit of the upper pool in the highway of the fuller's field; 4 And say unto him, Take heed, and be quiet; fear not…</a:t>
            </a:r>
          </a:p>
        </p:txBody>
      </p:sp>
    </p:spTree>
    <p:extLst>
      <p:ext uri="{BB962C8B-B14F-4D97-AF65-F5344CB8AC3E}">
        <p14:creationId xmlns:p14="http://schemas.microsoft.com/office/powerpoint/2010/main" val="2725096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9E42B-7DAC-B7BD-1400-28628B6FA06C}"/>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8D3B57FF-C68F-0915-4F8B-C53E442213ED}"/>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E237A000-5701-A0C7-9EF9-2E2D3ECF4D21}"/>
              </a:ext>
            </a:extLst>
          </p:cNvPr>
          <p:cNvSpPr>
            <a:spLocks noGrp="1"/>
          </p:cNvSpPr>
          <p:nvPr>
            <p:ph type="sldNum" sz="quarter" idx="12"/>
          </p:nvPr>
        </p:nvSpPr>
        <p:spPr/>
        <p:txBody>
          <a:bodyPr/>
          <a:lstStyle/>
          <a:p>
            <a:fld id="{AC4DAC86-D943-45DC-86D6-56CCD16C63DC}" type="slidenum">
              <a:rPr lang="en-US" smtClean="0"/>
              <a:pPr/>
              <a:t>19</a:t>
            </a:fld>
            <a:endParaRPr lang="en-US"/>
          </a:p>
        </p:txBody>
      </p:sp>
      <p:sp>
        <p:nvSpPr>
          <p:cNvPr id="6" name="TextBox 5">
            <a:extLst>
              <a:ext uri="{FF2B5EF4-FFF2-40B4-BE49-F238E27FC236}">
                <a16:creationId xmlns:a16="http://schemas.microsoft.com/office/drawing/2014/main" id="{FDF94648-602C-8DDB-E54F-EEBCA8538B07}"/>
              </a:ext>
            </a:extLst>
          </p:cNvPr>
          <p:cNvSpPr txBox="1"/>
          <p:nvPr/>
        </p:nvSpPr>
        <p:spPr>
          <a:xfrm>
            <a:off x="152400" y="76200"/>
            <a:ext cx="11963400" cy="6615708"/>
          </a:xfrm>
          <a:prstGeom prst="rect">
            <a:avLst/>
          </a:prstGeom>
          <a:noFill/>
        </p:spPr>
        <p:txBody>
          <a:bodyPr wrap="square">
            <a:spAutoFit/>
          </a:bodyPr>
          <a:lstStyle/>
          <a:p>
            <a:r>
              <a:rPr lang="en-US" sz="5400" b="1" dirty="0"/>
              <a:t>MARK 4:1-4</a:t>
            </a:r>
          </a:p>
          <a:p>
            <a:r>
              <a:rPr lang="en-US" sz="4000" i="1" dirty="0"/>
              <a:t>	And he began again to teach by the sea side: and there was gathered unto him a great multitude, so that he entered into a ship, and sat in the sea; and the whole multitude was by the sea on the land. 2 And he taught them many things by parables, and said unto them in his doctrine, 3 Hearken; Behold, there went out a </a:t>
            </a:r>
            <a:r>
              <a:rPr lang="en-US" sz="4000" i="1" dirty="0" err="1"/>
              <a:t>sower</a:t>
            </a:r>
            <a:r>
              <a:rPr lang="en-US" sz="4000" i="1" dirty="0"/>
              <a:t> to sow: 4 And it came to pass, as he sowed, some fell by the way side, and the fowls of the air came and devoured it up.</a:t>
            </a:r>
          </a:p>
        </p:txBody>
      </p:sp>
    </p:spTree>
    <p:extLst>
      <p:ext uri="{BB962C8B-B14F-4D97-AF65-F5344CB8AC3E}">
        <p14:creationId xmlns:p14="http://schemas.microsoft.com/office/powerpoint/2010/main" val="3679017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F8D5-4957-5A09-3214-6401FF20B96A}"/>
              </a:ext>
            </a:extLst>
          </p:cNvPr>
          <p:cNvSpPr>
            <a:spLocks noGrp="1"/>
          </p:cNvSpPr>
          <p:nvPr>
            <p:ph type="title"/>
          </p:nvPr>
        </p:nvSpPr>
        <p:spPr>
          <a:xfrm>
            <a:off x="304800" y="-206375"/>
            <a:ext cx="11430000" cy="1143000"/>
          </a:xfrm>
        </p:spPr>
        <p:txBody>
          <a:bodyPr/>
          <a:lstStyle/>
          <a:p>
            <a:pPr algn="ctr"/>
            <a:r>
              <a:rPr lang="en-US" sz="4800" dirty="0">
                <a:solidFill>
                  <a:srgbClr val="31DBFF"/>
                </a:solidFill>
                <a:latin typeface="Eras Medium ITC" panose="020B0602030504020804" pitchFamily="34" charset="0"/>
              </a:rPr>
              <a:t>Birthdays &amp; Anniversaries</a:t>
            </a:r>
          </a:p>
        </p:txBody>
      </p:sp>
      <p:sp>
        <p:nvSpPr>
          <p:cNvPr id="3" name="Date Placeholder 2">
            <a:extLst>
              <a:ext uri="{FF2B5EF4-FFF2-40B4-BE49-F238E27FC236}">
                <a16:creationId xmlns:a16="http://schemas.microsoft.com/office/drawing/2014/main" id="{459EABA6-EE57-06D1-D40F-B204042B397B}"/>
              </a:ext>
            </a:extLst>
          </p:cNvPr>
          <p:cNvSpPr>
            <a:spLocks noGrp="1"/>
          </p:cNvSpPr>
          <p:nvPr>
            <p:ph type="dt" sz="half" idx="10"/>
          </p:nvPr>
        </p:nvSpPr>
        <p:spPr/>
        <p:txBody>
          <a:bodyPr/>
          <a:lstStyle/>
          <a:p>
            <a:r>
              <a:rPr lang="en-US"/>
              <a:t>12-21-2025</a:t>
            </a:r>
          </a:p>
        </p:txBody>
      </p:sp>
      <p:sp>
        <p:nvSpPr>
          <p:cNvPr id="4" name="Footer Placeholder 3">
            <a:extLst>
              <a:ext uri="{FF2B5EF4-FFF2-40B4-BE49-F238E27FC236}">
                <a16:creationId xmlns:a16="http://schemas.microsoft.com/office/drawing/2014/main" id="{2C299D49-9397-D43A-4531-AA8B59058C00}"/>
              </a:ext>
            </a:extLst>
          </p:cNvPr>
          <p:cNvSpPr>
            <a:spLocks noGrp="1"/>
          </p:cNvSpPr>
          <p:nvPr>
            <p:ph type="ftr" sz="quarter" idx="11"/>
          </p:nvPr>
        </p:nvSpPr>
        <p:spPr/>
        <p:txBody>
          <a:bodyPr/>
          <a:lstStyle/>
          <a:p>
            <a:r>
              <a:rPr lang="en-US"/>
              <a:t>This I Know 2</a:t>
            </a:r>
          </a:p>
        </p:txBody>
      </p:sp>
      <p:sp>
        <p:nvSpPr>
          <p:cNvPr id="5" name="Slide Number Placeholder 4">
            <a:extLst>
              <a:ext uri="{FF2B5EF4-FFF2-40B4-BE49-F238E27FC236}">
                <a16:creationId xmlns:a16="http://schemas.microsoft.com/office/drawing/2014/main" id="{3C903577-D8C7-A462-CAB9-FFFBD46263EA}"/>
              </a:ext>
            </a:extLst>
          </p:cNvPr>
          <p:cNvSpPr>
            <a:spLocks noGrp="1"/>
          </p:cNvSpPr>
          <p:nvPr>
            <p:ph type="sldNum" sz="quarter" idx="12"/>
          </p:nvPr>
        </p:nvSpPr>
        <p:spPr/>
        <p:txBody>
          <a:bodyPr/>
          <a:lstStyle/>
          <a:p>
            <a:fld id="{AC4DAC86-D943-45DC-86D6-56CCD16C63DC}" type="slidenum">
              <a:rPr lang="en-US" smtClean="0"/>
              <a:pPr/>
              <a:t>2</a:t>
            </a:fld>
            <a:endParaRPr lang="en-US"/>
          </a:p>
        </p:txBody>
      </p:sp>
      <p:sp>
        <p:nvSpPr>
          <p:cNvPr id="6" name="Content Placeholder 5">
            <a:extLst>
              <a:ext uri="{FF2B5EF4-FFF2-40B4-BE49-F238E27FC236}">
                <a16:creationId xmlns:a16="http://schemas.microsoft.com/office/drawing/2014/main" id="{5381FA46-566C-0D32-4DFF-3FD05D90A5D7}"/>
              </a:ext>
            </a:extLst>
          </p:cNvPr>
          <p:cNvSpPr>
            <a:spLocks noGrp="1"/>
          </p:cNvSpPr>
          <p:nvPr>
            <p:ph sz="quarter" idx="13"/>
          </p:nvPr>
        </p:nvSpPr>
        <p:spPr>
          <a:xfrm>
            <a:off x="533400" y="1219199"/>
            <a:ext cx="11049000" cy="5137151"/>
          </a:xfrm>
        </p:spPr>
        <p:txBody>
          <a:bodyPr>
            <a:normAutofit fontScale="92500" lnSpcReduction="10000"/>
          </a:bodyPr>
          <a:lstStyle/>
          <a:p>
            <a:pPr marL="457200" lvl="1" indent="0" algn="ctr">
              <a:buNone/>
            </a:pPr>
            <a:r>
              <a:rPr lang="en-US" sz="4000" dirty="0"/>
              <a:t>Dec. 16</a:t>
            </a:r>
            <a:r>
              <a:rPr lang="en-US" sz="4000" baseline="30000" dirty="0"/>
              <a:t>th</a:t>
            </a:r>
            <a:r>
              <a:rPr lang="en-US" sz="4000" dirty="0"/>
              <a:t> Kim Ward</a:t>
            </a:r>
          </a:p>
          <a:p>
            <a:pPr marL="457200" lvl="1" indent="0" algn="ctr">
              <a:buNone/>
            </a:pPr>
            <a:r>
              <a:rPr lang="en-US" sz="4000" dirty="0"/>
              <a:t>Dec. 21</a:t>
            </a:r>
            <a:r>
              <a:rPr lang="en-US" sz="4000" baseline="30000" dirty="0"/>
              <a:t>st</a:t>
            </a:r>
            <a:r>
              <a:rPr lang="en-US" sz="4000" dirty="0"/>
              <a:t> Ben McCafferty</a:t>
            </a:r>
          </a:p>
          <a:p>
            <a:pPr marL="457200" lvl="1" indent="0" algn="ctr">
              <a:buNone/>
            </a:pPr>
            <a:r>
              <a:rPr lang="en-US" sz="4000" dirty="0"/>
              <a:t>Dec. 22</a:t>
            </a:r>
            <a:r>
              <a:rPr lang="en-US" sz="4000" baseline="30000" dirty="0"/>
              <a:t>nd</a:t>
            </a:r>
            <a:r>
              <a:rPr lang="en-US" sz="4000" dirty="0"/>
              <a:t> Lucas Walters</a:t>
            </a:r>
          </a:p>
          <a:p>
            <a:pPr marL="457200" lvl="1" indent="0" algn="ctr">
              <a:buNone/>
            </a:pPr>
            <a:r>
              <a:rPr lang="en-US" sz="4000" dirty="0"/>
              <a:t>Dec. 23</a:t>
            </a:r>
            <a:r>
              <a:rPr lang="en-US" sz="4000" baseline="30000" dirty="0"/>
              <a:t>rd</a:t>
            </a:r>
            <a:r>
              <a:rPr lang="en-US" sz="4000" dirty="0"/>
              <a:t> Henry Coffey</a:t>
            </a:r>
          </a:p>
          <a:p>
            <a:pPr marL="457200" lvl="1" indent="0" algn="ctr">
              <a:buNone/>
            </a:pPr>
            <a:r>
              <a:rPr lang="en-US" sz="4000" dirty="0"/>
              <a:t>Dec. 24</a:t>
            </a:r>
            <a:r>
              <a:rPr lang="en-US" sz="4000" baseline="30000" dirty="0"/>
              <a:t>th</a:t>
            </a:r>
            <a:r>
              <a:rPr lang="en-US" sz="4000" dirty="0"/>
              <a:t> Hope Pritchard, The Knoblauch’s</a:t>
            </a:r>
          </a:p>
          <a:p>
            <a:pPr marL="457200" lvl="1" indent="0" algn="ctr">
              <a:buNone/>
            </a:pPr>
            <a:r>
              <a:rPr lang="en-US" sz="4000" dirty="0"/>
              <a:t>Dec. 26</a:t>
            </a:r>
            <a:r>
              <a:rPr lang="en-US" sz="4000" baseline="30000" dirty="0"/>
              <a:t>th</a:t>
            </a:r>
            <a:r>
              <a:rPr lang="en-US" sz="4000" dirty="0"/>
              <a:t> Emma McCafferty</a:t>
            </a:r>
          </a:p>
          <a:p>
            <a:pPr marL="457200" lvl="1" indent="0" algn="ctr">
              <a:buNone/>
            </a:pPr>
            <a:r>
              <a:rPr lang="en-US" sz="4000" dirty="0"/>
              <a:t>Dec. 27</a:t>
            </a:r>
            <a:r>
              <a:rPr lang="en-US" sz="4000" baseline="30000" dirty="0"/>
              <a:t>th</a:t>
            </a:r>
            <a:r>
              <a:rPr lang="en-US" sz="4000" dirty="0"/>
              <a:t> John Harwell</a:t>
            </a:r>
          </a:p>
          <a:p>
            <a:pPr marL="457200" lvl="1" indent="0">
              <a:buNone/>
            </a:pPr>
            <a:endParaRPr lang="en-US" sz="4000" dirty="0"/>
          </a:p>
        </p:txBody>
      </p:sp>
    </p:spTree>
    <p:extLst>
      <p:ext uri="{BB962C8B-B14F-4D97-AF65-F5344CB8AC3E}">
        <p14:creationId xmlns:p14="http://schemas.microsoft.com/office/powerpoint/2010/main" val="2009391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F5C61-AED7-0AE7-6B3D-35D0A7CD2BF7}"/>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AEBE6BB3-BBEF-8537-252E-D7B7B2310E2A}"/>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68FE07F5-8141-6468-7ABA-2BC311D0FB85}"/>
              </a:ext>
            </a:extLst>
          </p:cNvPr>
          <p:cNvSpPr>
            <a:spLocks noGrp="1"/>
          </p:cNvSpPr>
          <p:nvPr>
            <p:ph type="sldNum" sz="quarter" idx="12"/>
          </p:nvPr>
        </p:nvSpPr>
        <p:spPr/>
        <p:txBody>
          <a:bodyPr/>
          <a:lstStyle/>
          <a:p>
            <a:fld id="{AC4DAC86-D943-45DC-86D6-56CCD16C63DC}" type="slidenum">
              <a:rPr lang="en-US" smtClean="0"/>
              <a:pPr/>
              <a:t>20</a:t>
            </a:fld>
            <a:endParaRPr lang="en-US"/>
          </a:p>
        </p:txBody>
      </p:sp>
      <p:sp>
        <p:nvSpPr>
          <p:cNvPr id="6" name="TextBox 5">
            <a:extLst>
              <a:ext uri="{FF2B5EF4-FFF2-40B4-BE49-F238E27FC236}">
                <a16:creationId xmlns:a16="http://schemas.microsoft.com/office/drawing/2014/main" id="{6788BF48-A84E-EE50-AA61-EE1CF9CF040E}"/>
              </a:ext>
            </a:extLst>
          </p:cNvPr>
          <p:cNvSpPr txBox="1"/>
          <p:nvPr/>
        </p:nvSpPr>
        <p:spPr>
          <a:xfrm>
            <a:off x="152400" y="76201"/>
            <a:ext cx="11963400" cy="6309420"/>
          </a:xfrm>
          <a:prstGeom prst="rect">
            <a:avLst/>
          </a:prstGeom>
          <a:noFill/>
        </p:spPr>
        <p:txBody>
          <a:bodyPr wrap="square">
            <a:spAutoFit/>
          </a:bodyPr>
          <a:lstStyle/>
          <a:p>
            <a:r>
              <a:rPr lang="en-US" sz="4400" b="1" dirty="0"/>
              <a:t>MARK 4:13-17</a:t>
            </a:r>
          </a:p>
          <a:p>
            <a:r>
              <a:rPr lang="en-US" sz="3600" i="1" dirty="0"/>
              <a:t>	And he said unto them, Know ye not this parable? and how then will ye know all parables? 14 The </a:t>
            </a:r>
            <a:r>
              <a:rPr lang="en-US" sz="3600" i="1" dirty="0" err="1"/>
              <a:t>sower</a:t>
            </a:r>
            <a:r>
              <a:rPr lang="en-US" sz="3600" i="1" dirty="0"/>
              <a:t> soweth the word. 15 And these are they by the way side, where the word is sown; but when they have heard, Satan cometh immediately, and taketh away the word that was sown in their hearts. 16 And these are they likewise which are sown on stony ground; who, when they have heard the word, immediately receive it </a:t>
            </a:r>
            <a:r>
              <a:rPr lang="en-US" sz="3600" i="1" spc="-150" dirty="0"/>
              <a:t>with gladness; 17 And have no root in themselves, and so endure but for a time: afterward, when affliction or persecution </a:t>
            </a:r>
            <a:r>
              <a:rPr lang="en-US" sz="3600" i="1" spc="-150" dirty="0" err="1"/>
              <a:t>ariseth</a:t>
            </a:r>
            <a:r>
              <a:rPr lang="en-US" sz="3600" i="1" spc="-150" dirty="0"/>
              <a:t> for the word's sake, immediately they are offended.</a:t>
            </a:r>
          </a:p>
        </p:txBody>
      </p:sp>
    </p:spTree>
    <p:extLst>
      <p:ext uri="{BB962C8B-B14F-4D97-AF65-F5344CB8AC3E}">
        <p14:creationId xmlns:p14="http://schemas.microsoft.com/office/powerpoint/2010/main" val="578590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0A640-5339-367C-2E10-D5192EE6878B}"/>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D3EC9580-24B9-A682-FC6F-83A86F17B273}"/>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6FE89204-D0DA-45BA-22C5-852DB921A83A}"/>
              </a:ext>
            </a:extLst>
          </p:cNvPr>
          <p:cNvSpPr>
            <a:spLocks noGrp="1"/>
          </p:cNvSpPr>
          <p:nvPr>
            <p:ph type="sldNum" sz="quarter" idx="12"/>
          </p:nvPr>
        </p:nvSpPr>
        <p:spPr/>
        <p:txBody>
          <a:bodyPr/>
          <a:lstStyle/>
          <a:p>
            <a:fld id="{AC4DAC86-D943-45DC-86D6-56CCD16C63DC}" type="slidenum">
              <a:rPr lang="en-US" smtClean="0"/>
              <a:pPr/>
              <a:t>21</a:t>
            </a:fld>
            <a:endParaRPr lang="en-US"/>
          </a:p>
        </p:txBody>
      </p:sp>
      <p:sp>
        <p:nvSpPr>
          <p:cNvPr id="6" name="TextBox 5">
            <a:extLst>
              <a:ext uri="{FF2B5EF4-FFF2-40B4-BE49-F238E27FC236}">
                <a16:creationId xmlns:a16="http://schemas.microsoft.com/office/drawing/2014/main" id="{11AB2CC4-2128-844F-AAD3-6D1BD2CFF6E2}"/>
              </a:ext>
            </a:extLst>
          </p:cNvPr>
          <p:cNvSpPr txBox="1"/>
          <p:nvPr/>
        </p:nvSpPr>
        <p:spPr>
          <a:xfrm>
            <a:off x="228600" y="136524"/>
            <a:ext cx="11734800" cy="5201424"/>
          </a:xfrm>
          <a:prstGeom prst="rect">
            <a:avLst/>
          </a:prstGeom>
          <a:noFill/>
        </p:spPr>
        <p:txBody>
          <a:bodyPr wrap="square">
            <a:spAutoFit/>
          </a:bodyPr>
          <a:lstStyle/>
          <a:p>
            <a:r>
              <a:rPr lang="en-US" sz="4400" b="1" dirty="0"/>
              <a:t>MARK 4:10</a:t>
            </a:r>
          </a:p>
          <a:p>
            <a:r>
              <a:rPr lang="en-US" sz="3600" i="1" dirty="0"/>
              <a:t>And when he was alone, they that were about him with the twelve asked of him the parable. 11 And he said unto them, Unto you it is given to </a:t>
            </a:r>
            <a:r>
              <a:rPr lang="en-US" sz="3600" b="1" i="1" u="sng" dirty="0"/>
              <a:t>know the mystery</a:t>
            </a:r>
            <a:r>
              <a:rPr lang="en-US" sz="3600" i="1" dirty="0"/>
              <a:t> of the kingdom of God: but unto them that are without, all these things are done in </a:t>
            </a:r>
            <a:r>
              <a:rPr lang="en-US" sz="3600" b="1" i="1" u="sng" dirty="0"/>
              <a:t>parables</a:t>
            </a:r>
            <a:r>
              <a:rPr lang="en-US" sz="3600" i="1" dirty="0"/>
              <a:t>: 12 That seeing they may see, and not perceive; and hearing they may hear, and not understand; lest at any time they should be converted, and their sins should be forgiven them.</a:t>
            </a:r>
          </a:p>
        </p:txBody>
      </p:sp>
    </p:spTree>
    <p:extLst>
      <p:ext uri="{BB962C8B-B14F-4D97-AF65-F5344CB8AC3E}">
        <p14:creationId xmlns:p14="http://schemas.microsoft.com/office/powerpoint/2010/main" val="157758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67356-4CC6-E497-A74F-2AC8A7F8FC03}"/>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849819E0-FB37-FAF5-F17B-115A77BD7840}"/>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722630C8-5264-1C9B-8ABC-89AA4DA3A5B0}"/>
              </a:ext>
            </a:extLst>
          </p:cNvPr>
          <p:cNvSpPr>
            <a:spLocks noGrp="1"/>
          </p:cNvSpPr>
          <p:nvPr>
            <p:ph type="sldNum" sz="quarter" idx="12"/>
          </p:nvPr>
        </p:nvSpPr>
        <p:spPr/>
        <p:txBody>
          <a:bodyPr/>
          <a:lstStyle/>
          <a:p>
            <a:fld id="{AC4DAC86-D943-45DC-86D6-56CCD16C63DC}" type="slidenum">
              <a:rPr lang="en-US" smtClean="0"/>
              <a:pPr/>
              <a:t>22</a:t>
            </a:fld>
            <a:endParaRPr lang="en-US"/>
          </a:p>
        </p:txBody>
      </p:sp>
      <p:sp>
        <p:nvSpPr>
          <p:cNvPr id="6" name="TextBox 5">
            <a:extLst>
              <a:ext uri="{FF2B5EF4-FFF2-40B4-BE49-F238E27FC236}">
                <a16:creationId xmlns:a16="http://schemas.microsoft.com/office/drawing/2014/main" id="{A2CBD73A-DD6E-7E48-4DA5-983CCE9737B0}"/>
              </a:ext>
            </a:extLst>
          </p:cNvPr>
          <p:cNvSpPr txBox="1"/>
          <p:nvPr/>
        </p:nvSpPr>
        <p:spPr>
          <a:xfrm>
            <a:off x="304800" y="228598"/>
            <a:ext cx="6324600" cy="6370975"/>
          </a:xfrm>
          <a:prstGeom prst="rect">
            <a:avLst/>
          </a:prstGeom>
          <a:noFill/>
        </p:spPr>
        <p:txBody>
          <a:bodyPr wrap="square">
            <a:spAutoFit/>
          </a:bodyPr>
          <a:lstStyle/>
          <a:p>
            <a:r>
              <a:rPr lang="en-US" sz="4800" b="1" dirty="0"/>
              <a:t>Perceive:</a:t>
            </a:r>
            <a:r>
              <a:rPr lang="en-US" sz="4000" dirty="0"/>
              <a:t>  </a:t>
            </a:r>
            <a:r>
              <a:rPr lang="en-US" sz="4000" i="1" dirty="0" err="1"/>
              <a:t>eido</a:t>
            </a:r>
            <a:r>
              <a:rPr lang="en-US" sz="4000" i="1" dirty="0"/>
              <a:t> </a:t>
            </a:r>
          </a:p>
          <a:p>
            <a:r>
              <a:rPr lang="en-US" sz="4000" dirty="0"/>
              <a:t>	To see, i.e. to turn the eyes, the mind, attention to anything; and to ascertain what must be done about it.</a:t>
            </a:r>
          </a:p>
          <a:p>
            <a:r>
              <a:rPr lang="en-US" sz="4000" dirty="0"/>
              <a:t>	The force and meaning of something which has definite meaning. To know how, to be skilled in something. </a:t>
            </a:r>
          </a:p>
        </p:txBody>
      </p:sp>
      <p:sp>
        <p:nvSpPr>
          <p:cNvPr id="8" name="TextBox 7">
            <a:extLst>
              <a:ext uri="{FF2B5EF4-FFF2-40B4-BE49-F238E27FC236}">
                <a16:creationId xmlns:a16="http://schemas.microsoft.com/office/drawing/2014/main" id="{54FA3075-9873-DF9F-6D9C-184D4F63510D}"/>
              </a:ext>
            </a:extLst>
          </p:cNvPr>
          <p:cNvSpPr txBox="1"/>
          <p:nvPr/>
        </p:nvSpPr>
        <p:spPr>
          <a:xfrm>
            <a:off x="6629400" y="134947"/>
            <a:ext cx="5334000" cy="6309420"/>
          </a:xfrm>
          <a:prstGeom prst="rect">
            <a:avLst/>
          </a:prstGeom>
          <a:noFill/>
        </p:spPr>
        <p:txBody>
          <a:bodyPr wrap="square">
            <a:spAutoFit/>
          </a:bodyPr>
          <a:lstStyle/>
          <a:p>
            <a:r>
              <a:rPr lang="en-US" sz="4400" b="1" dirty="0"/>
              <a:t>Example: Matt. 2:1-2</a:t>
            </a:r>
          </a:p>
          <a:p>
            <a:r>
              <a:rPr lang="en-US" sz="3600" i="1" dirty="0"/>
              <a:t>Now when Jesus was born in Bethlehem of Judaea in the days of Herod the king, behold, there came wise men from the east to Jerusalem, 2 Saying, Where is he that is born King of the Jews? for </a:t>
            </a:r>
            <a:r>
              <a:rPr lang="en-US" sz="3600" b="1" i="1" u="sng" dirty="0"/>
              <a:t>we have seen</a:t>
            </a:r>
            <a:r>
              <a:rPr lang="en-US" sz="3600" i="1" dirty="0"/>
              <a:t> his star in the east, and are come to worship him. </a:t>
            </a:r>
          </a:p>
        </p:txBody>
      </p:sp>
    </p:spTree>
    <p:extLst>
      <p:ext uri="{BB962C8B-B14F-4D97-AF65-F5344CB8AC3E}">
        <p14:creationId xmlns:p14="http://schemas.microsoft.com/office/powerpoint/2010/main" val="3396974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439ED-CC40-D5AE-B8D0-DB549296C7AE}"/>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201F592A-2D8A-0AFA-7EFF-617EBB41E804}"/>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A6B195B9-421D-582B-10FA-7A6ED1D5AA6A}"/>
              </a:ext>
            </a:extLst>
          </p:cNvPr>
          <p:cNvSpPr>
            <a:spLocks noGrp="1"/>
          </p:cNvSpPr>
          <p:nvPr>
            <p:ph type="sldNum" sz="quarter" idx="12"/>
          </p:nvPr>
        </p:nvSpPr>
        <p:spPr/>
        <p:txBody>
          <a:bodyPr/>
          <a:lstStyle/>
          <a:p>
            <a:fld id="{AC4DAC86-D943-45DC-86D6-56CCD16C63DC}" type="slidenum">
              <a:rPr lang="en-US" smtClean="0"/>
              <a:pPr/>
              <a:t>23</a:t>
            </a:fld>
            <a:endParaRPr lang="en-US"/>
          </a:p>
        </p:txBody>
      </p:sp>
      <p:sp>
        <p:nvSpPr>
          <p:cNvPr id="6" name="TextBox 5">
            <a:extLst>
              <a:ext uri="{FF2B5EF4-FFF2-40B4-BE49-F238E27FC236}">
                <a16:creationId xmlns:a16="http://schemas.microsoft.com/office/drawing/2014/main" id="{F5056830-CC4B-E79A-B79D-D635996A8FB6}"/>
              </a:ext>
            </a:extLst>
          </p:cNvPr>
          <p:cNvSpPr txBox="1"/>
          <p:nvPr/>
        </p:nvSpPr>
        <p:spPr>
          <a:xfrm>
            <a:off x="228600" y="76200"/>
            <a:ext cx="11811000" cy="6786473"/>
          </a:xfrm>
          <a:prstGeom prst="rect">
            <a:avLst/>
          </a:prstGeom>
          <a:noFill/>
        </p:spPr>
        <p:txBody>
          <a:bodyPr wrap="square">
            <a:spAutoFit/>
          </a:bodyPr>
          <a:lstStyle/>
          <a:p>
            <a:r>
              <a:rPr lang="en-US" sz="4400" b="1" dirty="0"/>
              <a:t>Persecution:  </a:t>
            </a:r>
            <a:r>
              <a:rPr lang="en-US" sz="3600" dirty="0"/>
              <a:t>In Greek, </a:t>
            </a:r>
            <a:r>
              <a:rPr lang="en-US" sz="3600" b="1" i="0" dirty="0" err="1">
                <a:solidFill>
                  <a:srgbClr val="E6E8F0"/>
                </a:solidFill>
                <a:effectLst/>
                <a:latin typeface="Google Sans"/>
              </a:rPr>
              <a:t>διωγμός</a:t>
            </a:r>
            <a:r>
              <a:rPr lang="en-US" sz="3600" b="0" i="0" dirty="0">
                <a:solidFill>
                  <a:srgbClr val="E6E8F0"/>
                </a:solidFill>
                <a:effectLst/>
                <a:latin typeface="Google Sans"/>
              </a:rPr>
              <a:t> means </a:t>
            </a:r>
            <a:r>
              <a:rPr lang="en-US" sz="3600" b="1" dirty="0">
                <a:effectLst/>
              </a:rPr>
              <a:t>persecution</a:t>
            </a:r>
            <a:r>
              <a:rPr lang="en-US" sz="3600" b="0" i="0" dirty="0">
                <a:solidFill>
                  <a:srgbClr val="E6E8F0"/>
                </a:solidFill>
                <a:effectLst/>
                <a:latin typeface="Google Sans"/>
              </a:rPr>
              <a:t>, </a:t>
            </a:r>
            <a:r>
              <a:rPr lang="en-US" sz="3600" dirty="0">
                <a:solidFill>
                  <a:srgbClr val="E6E8F0"/>
                </a:solidFill>
                <a:latin typeface="Google Sans"/>
              </a:rPr>
              <a:t>(</a:t>
            </a:r>
            <a:r>
              <a:rPr lang="en-US" sz="3600" b="0" i="0" dirty="0">
                <a:solidFill>
                  <a:srgbClr val="E6E8F0"/>
                </a:solidFill>
                <a:effectLst/>
                <a:latin typeface="Google Sans"/>
              </a:rPr>
              <a:t>from </a:t>
            </a:r>
            <a:r>
              <a:rPr lang="en-US" sz="3600" b="0" i="1" dirty="0" err="1">
                <a:effectLst/>
                <a:latin typeface="Google Sans"/>
                <a:hlinkClick r:id="rId2">
                  <a:extLst>
                    <a:ext uri="{A12FA001-AC4F-418D-AE19-62706E023703}">
                      <ahyp:hlinkClr xmlns:ahyp="http://schemas.microsoft.com/office/drawing/2018/hyperlinkcolor" val="tx"/>
                    </a:ext>
                  </a:extLst>
                </a:hlinkClick>
              </a:rPr>
              <a:t>diōkō</a:t>
            </a:r>
            <a:r>
              <a:rPr lang="en-US" sz="3600" b="0" i="0" dirty="0">
                <a:solidFill>
                  <a:srgbClr val="E6E8F0"/>
                </a:solidFill>
                <a:effectLst/>
                <a:latin typeface="Google Sans"/>
              </a:rPr>
              <a:t> to pursue, hunt): a relentless hounding, chasing, or hostility, especially religious persecution where people are hunted for their beliefs</a:t>
            </a:r>
            <a:r>
              <a:rPr lang="en-US" sz="3600" dirty="0">
                <a:solidFill>
                  <a:srgbClr val="E6E8F0"/>
                </a:solidFill>
                <a:latin typeface="Google Sans"/>
              </a:rPr>
              <a:t>, </a:t>
            </a:r>
            <a:r>
              <a:rPr lang="en-US" sz="3600" b="0" i="0" dirty="0">
                <a:solidFill>
                  <a:srgbClr val="E6E8F0"/>
                </a:solidFill>
                <a:effectLst/>
                <a:latin typeface="Google Sans"/>
              </a:rPr>
              <a:t>for the severe trials faced by believers.</a:t>
            </a:r>
            <a:endParaRPr lang="en-US" sz="1100" b="0" i="0" dirty="0">
              <a:solidFill>
                <a:srgbClr val="E6E8F0"/>
              </a:solidFill>
              <a:effectLst/>
              <a:latin typeface="Google Sans"/>
            </a:endParaRPr>
          </a:p>
          <a:p>
            <a:endParaRPr lang="en-US" sz="1100" dirty="0">
              <a:solidFill>
                <a:srgbClr val="E6E8F0"/>
              </a:solidFill>
              <a:latin typeface="Google Sans"/>
            </a:endParaRPr>
          </a:p>
          <a:p>
            <a:r>
              <a:rPr lang="en-US" sz="3600" spc="-150" dirty="0"/>
              <a:t>ROMANS 8:35</a:t>
            </a:r>
            <a:endParaRPr lang="en-US" sz="3600" i="1" spc="-150" dirty="0"/>
          </a:p>
          <a:p>
            <a:r>
              <a:rPr lang="en-US" sz="3600" i="1" spc="-150" dirty="0"/>
              <a:t>Who shall separate us from the love of Christ? Shall tribulation, or distress, or persecution, or famine, or nakedness, or peril, or sword? </a:t>
            </a:r>
            <a:endParaRPr lang="en-US" sz="1600" i="1" spc="-150" dirty="0"/>
          </a:p>
          <a:p>
            <a:endParaRPr lang="en-US" sz="1600" spc="-150" dirty="0"/>
          </a:p>
          <a:p>
            <a:r>
              <a:rPr lang="en-US" sz="3600" spc="-150" dirty="0"/>
              <a:t>II CORINTHIANS 12:10</a:t>
            </a:r>
            <a:endParaRPr lang="en-US" sz="3600" i="1" spc="-150" dirty="0"/>
          </a:p>
          <a:p>
            <a:r>
              <a:rPr lang="en-US" sz="3600" i="1" spc="-150" dirty="0"/>
              <a:t>Therefore I take pleasure in infirmities, in reproaches, in necessities, in persecutions, in distresses for Christ's sake: for when I am weak, then am I strong. </a:t>
            </a:r>
          </a:p>
        </p:txBody>
      </p:sp>
    </p:spTree>
    <p:extLst>
      <p:ext uri="{BB962C8B-B14F-4D97-AF65-F5344CB8AC3E}">
        <p14:creationId xmlns:p14="http://schemas.microsoft.com/office/powerpoint/2010/main" val="1051430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6DC7A-2271-3A9B-918E-9D0EB4CB035B}"/>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0985BD17-FCB3-C5E7-7B76-EA585751B480}"/>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DAF859B3-6BA5-E622-45D3-DD360F97F2A0}"/>
              </a:ext>
            </a:extLst>
          </p:cNvPr>
          <p:cNvSpPr>
            <a:spLocks noGrp="1"/>
          </p:cNvSpPr>
          <p:nvPr>
            <p:ph type="sldNum" sz="quarter" idx="12"/>
          </p:nvPr>
        </p:nvSpPr>
        <p:spPr/>
        <p:txBody>
          <a:bodyPr/>
          <a:lstStyle/>
          <a:p>
            <a:fld id="{AC4DAC86-D943-45DC-86D6-56CCD16C63DC}" type="slidenum">
              <a:rPr lang="en-US" smtClean="0"/>
              <a:pPr/>
              <a:t>24</a:t>
            </a:fld>
            <a:endParaRPr lang="en-US"/>
          </a:p>
        </p:txBody>
      </p:sp>
      <p:sp>
        <p:nvSpPr>
          <p:cNvPr id="6" name="TextBox 5">
            <a:extLst>
              <a:ext uri="{FF2B5EF4-FFF2-40B4-BE49-F238E27FC236}">
                <a16:creationId xmlns:a16="http://schemas.microsoft.com/office/drawing/2014/main" id="{78EAAFC3-2F5F-001F-B467-D8F74B272CBB}"/>
              </a:ext>
            </a:extLst>
          </p:cNvPr>
          <p:cNvSpPr txBox="1"/>
          <p:nvPr/>
        </p:nvSpPr>
        <p:spPr>
          <a:xfrm>
            <a:off x="228600" y="136524"/>
            <a:ext cx="8915400" cy="5878532"/>
          </a:xfrm>
          <a:prstGeom prst="rect">
            <a:avLst/>
          </a:prstGeom>
          <a:noFill/>
        </p:spPr>
        <p:txBody>
          <a:bodyPr wrap="square">
            <a:spAutoFit/>
          </a:bodyPr>
          <a:lstStyle/>
          <a:p>
            <a:r>
              <a:rPr lang="en-US" sz="4400" b="1" dirty="0"/>
              <a:t>MARK 4:20</a:t>
            </a:r>
            <a:endParaRPr lang="en-US" sz="4400" b="1" i="1" dirty="0"/>
          </a:p>
          <a:p>
            <a:r>
              <a:rPr lang="en-US" sz="3600" i="1" dirty="0"/>
              <a:t>And these are they which are sown on good ground; such as hear the word, and receive it, and bring forth fruit, some thirtyfold, some sixty, and some an hundred.</a:t>
            </a:r>
          </a:p>
          <a:p>
            <a:endParaRPr lang="en-US" sz="3600" dirty="0"/>
          </a:p>
          <a:p>
            <a:r>
              <a:rPr lang="en-US" sz="4400" b="1" dirty="0"/>
              <a:t>Receive: </a:t>
            </a:r>
            <a:r>
              <a:rPr lang="en-US" sz="3600" i="1" dirty="0" err="1"/>
              <a:t>paradechomai</a:t>
            </a:r>
            <a:r>
              <a:rPr lang="en-US" sz="3600" dirty="0"/>
              <a:t> </a:t>
            </a:r>
          </a:p>
          <a:p>
            <a:r>
              <a:rPr lang="en-US" sz="3600" dirty="0"/>
              <a:t>	To receive, take up, take upon one's self; to admit i.e. not to reject, to accept, receive: of a son, to acknowledge as one's own.</a:t>
            </a:r>
          </a:p>
        </p:txBody>
      </p:sp>
      <p:pic>
        <p:nvPicPr>
          <p:cNvPr id="1026" name="Picture 2" descr="Sower Images – Browse 3,806 Stock Photos, Vectors, and Video | Adobe Stock">
            <a:extLst>
              <a:ext uri="{FF2B5EF4-FFF2-40B4-BE49-F238E27FC236}">
                <a16:creationId xmlns:a16="http://schemas.microsoft.com/office/drawing/2014/main" id="{73E19E95-261A-44D4-3CA9-16F97B342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228600"/>
            <a:ext cx="2571356"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A2B7E-0BC8-DAA6-BD7F-FACD016ED339}"/>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DC225233-3A19-5F8D-7B95-B447597164D4}"/>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A570B80E-205D-53AC-A1EC-880EB6BEAE0B}"/>
              </a:ext>
            </a:extLst>
          </p:cNvPr>
          <p:cNvSpPr>
            <a:spLocks noGrp="1"/>
          </p:cNvSpPr>
          <p:nvPr>
            <p:ph type="sldNum" sz="quarter" idx="12"/>
          </p:nvPr>
        </p:nvSpPr>
        <p:spPr/>
        <p:txBody>
          <a:bodyPr/>
          <a:lstStyle/>
          <a:p>
            <a:fld id="{AC4DAC86-D943-45DC-86D6-56CCD16C63DC}" type="slidenum">
              <a:rPr lang="en-US" smtClean="0"/>
              <a:pPr/>
              <a:t>25</a:t>
            </a:fld>
            <a:endParaRPr lang="en-US"/>
          </a:p>
        </p:txBody>
      </p:sp>
      <p:sp>
        <p:nvSpPr>
          <p:cNvPr id="6" name="TextBox 5">
            <a:extLst>
              <a:ext uri="{FF2B5EF4-FFF2-40B4-BE49-F238E27FC236}">
                <a16:creationId xmlns:a16="http://schemas.microsoft.com/office/drawing/2014/main" id="{414DA2E5-07DF-985E-B27E-E1636D12C5A2}"/>
              </a:ext>
            </a:extLst>
          </p:cNvPr>
          <p:cNvSpPr txBox="1"/>
          <p:nvPr/>
        </p:nvSpPr>
        <p:spPr>
          <a:xfrm>
            <a:off x="228600" y="136525"/>
            <a:ext cx="11811000" cy="4616648"/>
          </a:xfrm>
          <a:prstGeom prst="rect">
            <a:avLst/>
          </a:prstGeom>
          <a:noFill/>
        </p:spPr>
        <p:txBody>
          <a:bodyPr wrap="square">
            <a:spAutoFit/>
          </a:bodyPr>
          <a:lstStyle/>
          <a:p>
            <a:r>
              <a:rPr lang="en-US" sz="5400" b="1" dirty="0"/>
              <a:t> Know: </a:t>
            </a:r>
            <a:r>
              <a:rPr lang="en-US" sz="3200" dirty="0"/>
              <a:t>(Gr.) </a:t>
            </a:r>
            <a:r>
              <a:rPr lang="en-US" sz="3200" dirty="0" err="1"/>
              <a:t>ginosko</a:t>
            </a:r>
            <a:r>
              <a:rPr lang="en-US" sz="3200" dirty="0"/>
              <a:t> </a:t>
            </a:r>
          </a:p>
          <a:p>
            <a:r>
              <a:rPr lang="en-US" sz="4000" dirty="0"/>
              <a:t>	To understand, perceive, have knowledge of.</a:t>
            </a:r>
          </a:p>
          <a:p>
            <a:r>
              <a:rPr lang="en-US" sz="4000" dirty="0"/>
              <a:t>	To the Greeks, this meant to know facts, but these facts may or may not affect one's conduct. </a:t>
            </a:r>
          </a:p>
          <a:p>
            <a:r>
              <a:rPr lang="en-US" sz="4000" dirty="0"/>
              <a:t>	To the Jew, true knowledge always manifested itself in one's conduct. </a:t>
            </a:r>
            <a:r>
              <a:rPr lang="en-US" sz="4000" u="sng" dirty="0"/>
              <a:t>One did not know something until that fact had a practical outworking in his life</a:t>
            </a:r>
            <a:r>
              <a:rPr lang="en-US" sz="4000" dirty="0"/>
              <a:t>.</a:t>
            </a:r>
          </a:p>
        </p:txBody>
      </p:sp>
    </p:spTree>
    <p:extLst>
      <p:ext uri="{BB962C8B-B14F-4D97-AF65-F5344CB8AC3E}">
        <p14:creationId xmlns:p14="http://schemas.microsoft.com/office/powerpoint/2010/main" val="397928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Picture 16" descr="eternalfatherbgro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p:spPr>
      </p:pic>
      <p:sp>
        <p:nvSpPr>
          <p:cNvPr id="4" name="Date Placeholder 3"/>
          <p:cNvSpPr>
            <a:spLocks noGrp="1"/>
          </p:cNvSpPr>
          <p:nvPr>
            <p:ph type="dt" sz="half" idx="10"/>
          </p:nvPr>
        </p:nvSpPr>
        <p:spPr/>
        <p:txBody>
          <a:bodyPr/>
          <a:lstStyle/>
          <a:p>
            <a:r>
              <a:rPr lang="en-US"/>
              <a:t>12-21-2025</a:t>
            </a:r>
          </a:p>
        </p:txBody>
      </p:sp>
      <p:sp>
        <p:nvSpPr>
          <p:cNvPr id="5" name="Slide Number Placeholder 4"/>
          <p:cNvSpPr>
            <a:spLocks noGrp="1"/>
          </p:cNvSpPr>
          <p:nvPr>
            <p:ph type="sldNum" sz="quarter" idx="12"/>
          </p:nvPr>
        </p:nvSpPr>
        <p:spPr/>
        <p:txBody>
          <a:bodyPr/>
          <a:lstStyle/>
          <a:p>
            <a:fld id="{862D5290-4585-4583-B434-E5582038BBFC}" type="slidenum">
              <a:rPr lang="en-US" smtClean="0"/>
              <a:pPr/>
              <a:t>26</a:t>
            </a:fld>
            <a:endParaRPr lang="en-US"/>
          </a:p>
        </p:txBody>
      </p:sp>
      <p:sp>
        <p:nvSpPr>
          <p:cNvPr id="6" name="Footer Placeholder 5"/>
          <p:cNvSpPr>
            <a:spLocks noGrp="1"/>
          </p:cNvSpPr>
          <p:nvPr>
            <p:ph type="ftr" sz="quarter" idx="11"/>
          </p:nvPr>
        </p:nvSpPr>
        <p:spPr/>
        <p:txBody>
          <a:bodyPr/>
          <a:lstStyle/>
          <a:p>
            <a:r>
              <a:rPr lang="en-US"/>
              <a:t>This I Know 2</a:t>
            </a:r>
          </a:p>
        </p:txBody>
      </p:sp>
      <p:sp>
        <p:nvSpPr>
          <p:cNvPr id="7" name="TextBox 6"/>
          <p:cNvSpPr txBox="1"/>
          <p:nvPr/>
        </p:nvSpPr>
        <p:spPr>
          <a:xfrm>
            <a:off x="228600" y="0"/>
            <a:ext cx="8215711" cy="2554545"/>
          </a:xfrm>
          <a:prstGeom prst="rect">
            <a:avLst/>
          </a:prstGeom>
          <a:noFill/>
        </p:spPr>
        <p:txBody>
          <a:bodyPr wrap="none" rtlCol="0">
            <a:spAutoFit/>
          </a:bodyPr>
          <a:lstStyle/>
          <a:p>
            <a:r>
              <a:rPr lang="en-US" sz="8000" dirty="0">
                <a:latin typeface="Castellar" pitchFamily="18" charset="0"/>
              </a:rPr>
              <a:t>Everlasting </a:t>
            </a:r>
          </a:p>
          <a:p>
            <a:r>
              <a:rPr lang="en-US" sz="8000" dirty="0">
                <a:latin typeface="Castellar" pitchFamily="18" charset="0"/>
              </a:rPr>
              <a:t>Father</a:t>
            </a:r>
          </a:p>
        </p:txBody>
      </p:sp>
      <p:sp>
        <p:nvSpPr>
          <p:cNvPr id="3" name="TextBox 2">
            <a:extLst>
              <a:ext uri="{FF2B5EF4-FFF2-40B4-BE49-F238E27FC236}">
                <a16:creationId xmlns:a16="http://schemas.microsoft.com/office/drawing/2014/main" id="{93EC064D-CAC2-FE46-F198-F99F8B83EAC4}"/>
              </a:ext>
            </a:extLst>
          </p:cNvPr>
          <p:cNvSpPr txBox="1"/>
          <p:nvPr/>
        </p:nvSpPr>
        <p:spPr>
          <a:xfrm>
            <a:off x="228600" y="4540469"/>
            <a:ext cx="11878826" cy="1815882"/>
          </a:xfrm>
          <a:prstGeom prst="rect">
            <a:avLst/>
          </a:prstGeom>
          <a:noFill/>
        </p:spPr>
        <p:txBody>
          <a:bodyPr wrap="square">
            <a:spAutoFit/>
          </a:bodyPr>
          <a:lstStyle/>
          <a:p>
            <a:r>
              <a:rPr lang="en-US" sz="2800" dirty="0"/>
              <a:t>“The Messianic one coming out of Bethlehem Has Existed for eternity. He is human by birth but Supernatural in his origin. Although you are little Among the thousands of Judah, out of you shall Come forth to me a judge to be a ruler in Israel and This is the king Messiah!”</a:t>
            </a:r>
            <a:r>
              <a:rPr lang="en-US" sz="2400" dirty="0"/>
              <a:t>			Rabbi D. Kimchi</a:t>
            </a:r>
          </a:p>
        </p:txBody>
      </p:sp>
    </p:spTree>
    <p:extLst>
      <p:ext uri="{BB962C8B-B14F-4D97-AF65-F5344CB8AC3E}">
        <p14:creationId xmlns:p14="http://schemas.microsoft.com/office/powerpoint/2010/main" val="3593985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2D2271-B4A5-4562-9FF1-164FEC24CF7E}"/>
              </a:ext>
            </a:extLst>
          </p:cNvPr>
          <p:cNvSpPr/>
          <p:nvPr/>
        </p:nvSpPr>
        <p:spPr>
          <a:xfrm>
            <a:off x="381000" y="285750"/>
            <a:ext cx="11582400" cy="4985980"/>
          </a:xfrm>
          <a:prstGeom prst="rect">
            <a:avLst/>
          </a:prstGeom>
        </p:spPr>
        <p:txBody>
          <a:bodyPr wrap="square">
            <a:spAutoFit/>
          </a:bodyPr>
          <a:lstStyle/>
          <a:p>
            <a:r>
              <a:rPr lang="en-US" sz="5400" b="1" dirty="0"/>
              <a:t>LUKE 1:67-79</a:t>
            </a:r>
          </a:p>
          <a:p>
            <a:r>
              <a:rPr lang="en-US" sz="4400" i="1" dirty="0"/>
              <a:t>	And his father Zacharias was filled with the Holy Ghost, and prophesied, saying, 68 Blessed be the Lord God of Israel; for he hath visited and redeemed his people, 69 And hath raised up an horn of salvation for us in the house of his servant David; </a:t>
            </a:r>
          </a:p>
        </p:txBody>
      </p:sp>
      <p:sp>
        <p:nvSpPr>
          <p:cNvPr id="3" name="Date Placeholder 2">
            <a:extLst>
              <a:ext uri="{FF2B5EF4-FFF2-40B4-BE49-F238E27FC236}">
                <a16:creationId xmlns:a16="http://schemas.microsoft.com/office/drawing/2014/main" id="{C8BB49E1-87A1-4934-B17D-975E1820D7CB}"/>
              </a:ext>
            </a:extLst>
          </p:cNvPr>
          <p:cNvSpPr>
            <a:spLocks noGrp="1"/>
          </p:cNvSpPr>
          <p:nvPr>
            <p:ph type="dt" sz="half" idx="10"/>
          </p:nvPr>
        </p:nvSpPr>
        <p:spPr/>
        <p:txBody>
          <a:bodyPr/>
          <a:lstStyle/>
          <a:p>
            <a:r>
              <a:rPr lang="en-US"/>
              <a:t>12-21-2025</a:t>
            </a:r>
            <a:endParaRPr lang="en-US" dirty="0"/>
          </a:p>
        </p:txBody>
      </p:sp>
      <p:sp>
        <p:nvSpPr>
          <p:cNvPr id="4" name="Footer Placeholder 3">
            <a:extLst>
              <a:ext uri="{FF2B5EF4-FFF2-40B4-BE49-F238E27FC236}">
                <a16:creationId xmlns:a16="http://schemas.microsoft.com/office/drawing/2014/main" id="{6B89A99B-39DE-4224-86F2-895BDF492C4B}"/>
              </a:ext>
            </a:extLst>
          </p:cNvPr>
          <p:cNvSpPr>
            <a:spLocks noGrp="1"/>
          </p:cNvSpPr>
          <p:nvPr>
            <p:ph type="ftr" sz="quarter" idx="11"/>
          </p:nvPr>
        </p:nvSpPr>
        <p:spPr/>
        <p:txBody>
          <a:bodyPr/>
          <a:lstStyle/>
          <a:p>
            <a:r>
              <a:rPr lang="en-US"/>
              <a:t>This I Know 2</a:t>
            </a:r>
            <a:endParaRPr lang="en-US" dirty="0"/>
          </a:p>
        </p:txBody>
      </p:sp>
      <p:sp>
        <p:nvSpPr>
          <p:cNvPr id="5" name="Slide Number Placeholder 4">
            <a:extLst>
              <a:ext uri="{FF2B5EF4-FFF2-40B4-BE49-F238E27FC236}">
                <a16:creationId xmlns:a16="http://schemas.microsoft.com/office/drawing/2014/main" id="{7CA73E53-AE28-418B-98DE-B8639AD9EFAE}"/>
              </a:ext>
            </a:extLst>
          </p:cNvPr>
          <p:cNvSpPr>
            <a:spLocks noGrp="1"/>
          </p:cNvSpPr>
          <p:nvPr>
            <p:ph type="sldNum" sz="quarter" idx="12"/>
          </p:nvPr>
        </p:nvSpPr>
        <p:spPr/>
        <p:txBody>
          <a:bodyPr/>
          <a:lstStyle/>
          <a:p>
            <a:fld id="{8A7A6979-0714-4377-B894-6BE4C2D6E202}" type="slidenum">
              <a:rPr lang="en-US" smtClean="0"/>
              <a:t>27</a:t>
            </a:fld>
            <a:endParaRPr lang="en-US" dirty="0"/>
          </a:p>
        </p:txBody>
      </p:sp>
    </p:spTree>
    <p:extLst>
      <p:ext uri="{BB962C8B-B14F-4D97-AF65-F5344CB8AC3E}">
        <p14:creationId xmlns:p14="http://schemas.microsoft.com/office/powerpoint/2010/main" val="306220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zecharias at the altar">
            <a:extLst>
              <a:ext uri="{FF2B5EF4-FFF2-40B4-BE49-F238E27FC236}">
                <a16:creationId xmlns:a16="http://schemas.microsoft.com/office/drawing/2014/main" id="{692A09AF-F920-41B7-A1A6-384C4A6510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0"/>
            <a:ext cx="99822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F677AE-AD61-4786-BD48-72DC78A90278}"/>
              </a:ext>
            </a:extLst>
          </p:cNvPr>
          <p:cNvSpPr/>
          <p:nvPr/>
        </p:nvSpPr>
        <p:spPr>
          <a:xfrm>
            <a:off x="8157704" y="685195"/>
            <a:ext cx="3241593" cy="1015663"/>
          </a:xfrm>
          <a:prstGeom prst="rect">
            <a:avLst/>
          </a:prstGeom>
        </p:spPr>
        <p:txBody>
          <a:bodyPr wrap="none">
            <a:spAutoFit/>
          </a:bodyPr>
          <a:lstStyle/>
          <a:p>
            <a:r>
              <a:rPr lang="en-US" sz="6000" b="1" i="1" dirty="0">
                <a:solidFill>
                  <a:prstClr val="white"/>
                </a:solidFill>
              </a:rPr>
              <a:t>Zacharias</a:t>
            </a:r>
            <a:endParaRPr lang="en-US" sz="3600" b="1" dirty="0"/>
          </a:p>
        </p:txBody>
      </p:sp>
      <p:sp>
        <p:nvSpPr>
          <p:cNvPr id="3" name="Date Placeholder 2">
            <a:extLst>
              <a:ext uri="{FF2B5EF4-FFF2-40B4-BE49-F238E27FC236}">
                <a16:creationId xmlns:a16="http://schemas.microsoft.com/office/drawing/2014/main" id="{A2879E63-FFE3-4A55-8FA8-E46A9689355F}"/>
              </a:ext>
            </a:extLst>
          </p:cNvPr>
          <p:cNvSpPr>
            <a:spLocks noGrp="1"/>
          </p:cNvSpPr>
          <p:nvPr>
            <p:ph type="dt" sz="half" idx="10"/>
          </p:nvPr>
        </p:nvSpPr>
        <p:spPr/>
        <p:txBody>
          <a:bodyPr/>
          <a:lstStyle/>
          <a:p>
            <a:r>
              <a:rPr lang="en-US"/>
              <a:t>12-21-2025</a:t>
            </a:r>
            <a:endParaRPr lang="en-US" dirty="0"/>
          </a:p>
        </p:txBody>
      </p:sp>
      <p:sp>
        <p:nvSpPr>
          <p:cNvPr id="4" name="Footer Placeholder 3">
            <a:extLst>
              <a:ext uri="{FF2B5EF4-FFF2-40B4-BE49-F238E27FC236}">
                <a16:creationId xmlns:a16="http://schemas.microsoft.com/office/drawing/2014/main" id="{D57331DA-7744-4619-A369-FFE83AA1BAD6}"/>
              </a:ext>
            </a:extLst>
          </p:cNvPr>
          <p:cNvSpPr>
            <a:spLocks noGrp="1"/>
          </p:cNvSpPr>
          <p:nvPr>
            <p:ph type="ftr" sz="quarter" idx="11"/>
          </p:nvPr>
        </p:nvSpPr>
        <p:spPr/>
        <p:txBody>
          <a:bodyPr/>
          <a:lstStyle/>
          <a:p>
            <a:r>
              <a:rPr lang="en-US"/>
              <a:t>This I Know 2</a:t>
            </a:r>
            <a:endParaRPr lang="en-US" dirty="0"/>
          </a:p>
        </p:txBody>
      </p:sp>
      <p:sp>
        <p:nvSpPr>
          <p:cNvPr id="5" name="Slide Number Placeholder 4">
            <a:extLst>
              <a:ext uri="{FF2B5EF4-FFF2-40B4-BE49-F238E27FC236}">
                <a16:creationId xmlns:a16="http://schemas.microsoft.com/office/drawing/2014/main" id="{7C1D1D33-39E4-4EE4-9887-4BACA88E0B40}"/>
              </a:ext>
            </a:extLst>
          </p:cNvPr>
          <p:cNvSpPr>
            <a:spLocks noGrp="1"/>
          </p:cNvSpPr>
          <p:nvPr>
            <p:ph type="sldNum" sz="quarter" idx="12"/>
          </p:nvPr>
        </p:nvSpPr>
        <p:spPr/>
        <p:txBody>
          <a:bodyPr/>
          <a:lstStyle/>
          <a:p>
            <a:fld id="{8A7A6979-0714-4377-B894-6BE4C2D6E202}" type="slidenum">
              <a:rPr lang="en-US" smtClean="0"/>
              <a:t>28</a:t>
            </a:fld>
            <a:endParaRPr lang="en-US" dirty="0"/>
          </a:p>
        </p:txBody>
      </p:sp>
      <p:sp>
        <p:nvSpPr>
          <p:cNvPr id="6" name="TextBox 5"/>
          <p:cNvSpPr txBox="1"/>
          <p:nvPr/>
        </p:nvSpPr>
        <p:spPr>
          <a:xfrm>
            <a:off x="8645182" y="1476519"/>
            <a:ext cx="1640642" cy="400110"/>
          </a:xfrm>
          <a:prstGeom prst="rect">
            <a:avLst/>
          </a:prstGeom>
          <a:noFill/>
        </p:spPr>
        <p:txBody>
          <a:bodyPr wrap="none" rtlCol="0">
            <a:spAutoFit/>
          </a:bodyPr>
          <a:lstStyle/>
          <a:p>
            <a:r>
              <a:rPr lang="en-US" sz="2000" dirty="0">
                <a:solidFill>
                  <a:schemeClr val="bg1"/>
                </a:solidFill>
              </a:rPr>
              <a:t>Luke 1:68-79</a:t>
            </a:r>
          </a:p>
        </p:txBody>
      </p:sp>
    </p:spTree>
    <p:extLst>
      <p:ext uri="{BB962C8B-B14F-4D97-AF65-F5344CB8AC3E}">
        <p14:creationId xmlns:p14="http://schemas.microsoft.com/office/powerpoint/2010/main" val="1363529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29</a:t>
            </a:fld>
            <a:endParaRPr lang="en-US"/>
          </a:p>
        </p:txBody>
      </p:sp>
      <p:sp>
        <p:nvSpPr>
          <p:cNvPr id="5" name="Rectangle 4"/>
          <p:cNvSpPr/>
          <p:nvPr/>
        </p:nvSpPr>
        <p:spPr>
          <a:xfrm>
            <a:off x="304800" y="152400"/>
            <a:ext cx="11658600" cy="6494085"/>
          </a:xfrm>
          <a:prstGeom prst="rect">
            <a:avLst/>
          </a:prstGeom>
        </p:spPr>
        <p:txBody>
          <a:bodyPr wrap="square">
            <a:spAutoFit/>
          </a:bodyPr>
          <a:lstStyle/>
          <a:p>
            <a:r>
              <a:rPr lang="en-US" sz="4800" b="1" dirty="0"/>
              <a:t>WHY.LITTLE.BETHLEHEM</a:t>
            </a:r>
            <a:endParaRPr lang="en-US" sz="4800" dirty="0"/>
          </a:p>
          <a:p>
            <a:r>
              <a:rPr lang="en-US" sz="4800" b="1" dirty="0"/>
              <a:t>	</a:t>
            </a:r>
            <a:r>
              <a:rPr lang="en-US" sz="4000" dirty="0"/>
              <a:t>67 In this little town, stable down on the side of the bluff… and out of there came forth the Prince of Peace, born in straw, manure piled up in the barns, but out of there came that great Prince, the Seed of the woman, out of there came the </a:t>
            </a:r>
            <a:r>
              <a:rPr lang="en-US" sz="4000" dirty="0" err="1"/>
              <a:t>Saviour</a:t>
            </a:r>
            <a:r>
              <a:rPr lang="en-US" sz="4000" dirty="0"/>
              <a:t> of the world, out of there came Jehovah Himself, in a form of a man, came out of that little humble stable in Bethlehem. </a:t>
            </a:r>
          </a:p>
          <a:p>
            <a:pPr algn="r"/>
            <a:r>
              <a:rPr lang="en-US" sz="4000" dirty="0"/>
              <a:t>63-1214</a:t>
            </a:r>
          </a:p>
        </p:txBody>
      </p:sp>
    </p:spTree>
    <p:extLst>
      <p:ext uri="{BB962C8B-B14F-4D97-AF65-F5344CB8AC3E}">
        <p14:creationId xmlns:p14="http://schemas.microsoft.com/office/powerpoint/2010/main" val="376904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0D0C77-39B0-0BAF-724E-7756F3991AE1}"/>
              </a:ext>
            </a:extLst>
          </p:cNvPr>
          <p:cNvSpPr txBox="1"/>
          <p:nvPr/>
        </p:nvSpPr>
        <p:spPr>
          <a:xfrm>
            <a:off x="152400" y="36576"/>
            <a:ext cx="11887200" cy="1987614"/>
          </a:xfrm>
          <a:prstGeom prst="rect">
            <a:avLst/>
          </a:prstGeom>
        </p:spPr>
        <p:txBody>
          <a:bodyPr vert="horz" lIns="91440" tIns="45720" rIns="91440" bIns="45720" rtlCol="0" anchor="b" anchorCtr="0">
            <a:normAutofit lnSpcReduction="10000"/>
          </a:bodyPr>
          <a:lstStyle/>
          <a:p>
            <a:pPr>
              <a:lnSpc>
                <a:spcPct val="90000"/>
              </a:lnSpc>
              <a:spcBef>
                <a:spcPct val="0"/>
              </a:spcBef>
              <a:spcAft>
                <a:spcPts val="600"/>
              </a:spcAft>
            </a:pPr>
            <a:r>
              <a:rPr lang="en-US" sz="3500" b="1" kern="1200" spc="50" baseline="0" dirty="0">
                <a:latin typeface="+mj-lt"/>
                <a:ea typeface="+mj-ea"/>
                <a:cs typeface="+mj-cs"/>
              </a:rPr>
              <a:t>Exodus 19:1</a:t>
            </a:r>
          </a:p>
          <a:p>
            <a:pPr>
              <a:lnSpc>
                <a:spcPct val="90000"/>
              </a:lnSpc>
              <a:spcBef>
                <a:spcPct val="0"/>
              </a:spcBef>
              <a:spcAft>
                <a:spcPts val="600"/>
              </a:spcAft>
            </a:pPr>
            <a:r>
              <a:rPr lang="en-US" sz="3600" i="1" kern="1200" spc="50" baseline="0" dirty="0">
                <a:latin typeface="+mj-lt"/>
                <a:ea typeface="+mj-ea"/>
                <a:cs typeface="+mj-cs"/>
              </a:rPr>
              <a:t>	In the third month, when the children of </a:t>
            </a:r>
            <a:r>
              <a:rPr lang="en-US" sz="3600" i="1" kern="1200" spc="50" baseline="0" dirty="0" err="1">
                <a:latin typeface="+mj-lt"/>
                <a:ea typeface="+mj-ea"/>
                <a:cs typeface="+mj-cs"/>
              </a:rPr>
              <a:t>israel</a:t>
            </a:r>
            <a:r>
              <a:rPr lang="en-US" sz="3600" i="1" kern="1200" spc="50" baseline="0" dirty="0">
                <a:latin typeface="+mj-lt"/>
                <a:ea typeface="+mj-ea"/>
                <a:cs typeface="+mj-cs"/>
              </a:rPr>
              <a:t> were gone forth out of the land of </a:t>
            </a:r>
            <a:r>
              <a:rPr lang="en-US" sz="3600" i="1" spc="50" dirty="0">
                <a:latin typeface="+mj-lt"/>
                <a:ea typeface="+mj-ea"/>
                <a:cs typeface="+mj-cs"/>
              </a:rPr>
              <a:t>E</a:t>
            </a:r>
            <a:r>
              <a:rPr lang="en-US" sz="3600" i="1" kern="1200" spc="50" baseline="0" dirty="0">
                <a:latin typeface="+mj-lt"/>
                <a:ea typeface="+mj-ea"/>
                <a:cs typeface="+mj-cs"/>
              </a:rPr>
              <a:t>gypt, the same day came they into the wilderness of </a:t>
            </a:r>
            <a:r>
              <a:rPr lang="en-US" sz="3600" i="1" spc="50" dirty="0">
                <a:latin typeface="+mj-lt"/>
                <a:ea typeface="+mj-ea"/>
                <a:cs typeface="+mj-cs"/>
              </a:rPr>
              <a:t>S</a:t>
            </a:r>
            <a:r>
              <a:rPr lang="en-US" sz="3600" i="1" kern="1200" spc="50" baseline="0" dirty="0">
                <a:latin typeface="+mj-lt"/>
                <a:ea typeface="+mj-ea"/>
                <a:cs typeface="+mj-cs"/>
              </a:rPr>
              <a:t>inai...</a:t>
            </a:r>
          </a:p>
        </p:txBody>
      </p:sp>
      <p:sp>
        <p:nvSpPr>
          <p:cNvPr id="2" name="Date Placeholder 1">
            <a:extLst>
              <a:ext uri="{FF2B5EF4-FFF2-40B4-BE49-F238E27FC236}">
                <a16:creationId xmlns:a16="http://schemas.microsoft.com/office/drawing/2014/main" id="{D97F4626-D795-61AE-C168-248D754F72C2}"/>
              </a:ext>
            </a:extLst>
          </p:cNvPr>
          <p:cNvSpPr>
            <a:spLocks noGrp="1"/>
          </p:cNvSpPr>
          <p:nvPr>
            <p:ph type="dt" sz="half" idx="10"/>
          </p:nvPr>
        </p:nvSpPr>
        <p:spPr>
          <a:xfrm>
            <a:off x="7620000" y="6356351"/>
            <a:ext cx="2032000" cy="365125"/>
          </a:xfrm>
        </p:spPr>
        <p:txBody>
          <a:bodyPr vert="horz" lIns="91440" tIns="45720" rIns="91440" bIns="45720" rtlCol="0" anchor="ctr">
            <a:normAutofit/>
          </a:bodyPr>
          <a:lstStyle/>
          <a:p>
            <a:pPr>
              <a:spcAft>
                <a:spcPts val="600"/>
              </a:spcAft>
            </a:pPr>
            <a:r>
              <a:rPr lang="en-US" strike="noStrike" kern="1200" spc="60" baseline="0">
                <a:latin typeface="+mn-lt"/>
                <a:ea typeface="+mn-ea"/>
                <a:cs typeface="+mn-cs"/>
              </a:rPr>
              <a:t>12-21-2025</a:t>
            </a:r>
          </a:p>
        </p:txBody>
      </p:sp>
      <p:sp>
        <p:nvSpPr>
          <p:cNvPr id="3" name="Footer Placeholder 2">
            <a:extLst>
              <a:ext uri="{FF2B5EF4-FFF2-40B4-BE49-F238E27FC236}">
                <a16:creationId xmlns:a16="http://schemas.microsoft.com/office/drawing/2014/main" id="{1058D2F0-619F-5A17-655D-918D12643723}"/>
              </a:ext>
            </a:extLst>
          </p:cNvPr>
          <p:cNvSpPr>
            <a:spLocks noGrp="1"/>
          </p:cNvSpPr>
          <p:nvPr>
            <p:ph type="ftr" sz="quarter" idx="11"/>
          </p:nvPr>
        </p:nvSpPr>
        <p:spPr>
          <a:xfrm>
            <a:off x="812800" y="6356351"/>
            <a:ext cx="3860800" cy="365125"/>
          </a:xfrm>
        </p:spPr>
        <p:txBody>
          <a:bodyPr vert="horz" lIns="91440" tIns="45720" rIns="91440" bIns="45720" rtlCol="0" anchor="ctr">
            <a:normAutofit/>
          </a:bodyPr>
          <a:lstStyle/>
          <a:p>
            <a:pPr>
              <a:spcAft>
                <a:spcPts val="600"/>
              </a:spcAft>
            </a:pPr>
            <a:r>
              <a:rPr lang="en-US" kern="1200" cap="all" spc="60" baseline="0">
                <a:latin typeface="+mn-lt"/>
                <a:ea typeface="+mn-ea"/>
                <a:cs typeface="+mn-cs"/>
              </a:rPr>
              <a:t>This I Know 2</a:t>
            </a:r>
          </a:p>
        </p:txBody>
      </p:sp>
      <p:sp>
        <p:nvSpPr>
          <p:cNvPr id="4" name="Slide Number Placeholder 3">
            <a:extLst>
              <a:ext uri="{FF2B5EF4-FFF2-40B4-BE49-F238E27FC236}">
                <a16:creationId xmlns:a16="http://schemas.microsoft.com/office/drawing/2014/main" id="{D47249C1-2A98-BF27-FD99-BC51F18C017F}"/>
              </a:ext>
            </a:extLst>
          </p:cNvPr>
          <p:cNvSpPr>
            <a:spLocks noGrp="1"/>
          </p:cNvSpPr>
          <p:nvPr>
            <p:ph type="sldNum" sz="quarter" idx="12"/>
          </p:nvPr>
        </p:nvSpPr>
        <p:spPr>
          <a:xfrm>
            <a:off x="10058400" y="6356351"/>
            <a:ext cx="1320800" cy="365125"/>
          </a:xfrm>
        </p:spPr>
        <p:txBody>
          <a:bodyPr vert="horz" lIns="91440" tIns="45720" rIns="91440" bIns="45720" rtlCol="0" anchor="ctr">
            <a:normAutofit/>
          </a:bodyPr>
          <a:lstStyle/>
          <a:p>
            <a:pPr>
              <a:spcAft>
                <a:spcPts val="600"/>
              </a:spcAft>
            </a:pPr>
            <a:fld id="{AC4DAC86-D943-45DC-86D6-56CCD16C63DC}" type="slidenum">
              <a:rPr lang="en-US" smtClean="0"/>
              <a:pPr>
                <a:spcAft>
                  <a:spcPts val="600"/>
                </a:spcAft>
              </a:pPr>
              <a:t>3</a:t>
            </a:fld>
            <a:endParaRPr lang="en-US"/>
          </a:p>
        </p:txBody>
      </p:sp>
      <p:pic>
        <p:nvPicPr>
          <p:cNvPr id="7" name="Picture 6">
            <a:extLst>
              <a:ext uri="{FF2B5EF4-FFF2-40B4-BE49-F238E27FC236}">
                <a16:creationId xmlns:a16="http://schemas.microsoft.com/office/drawing/2014/main" id="{D618401D-8D9D-A631-1657-1949791E1C9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2024907"/>
            <a:ext cx="12318823" cy="4797234"/>
          </a:xfrm>
          <a:prstGeom prst="rect">
            <a:avLst/>
          </a:prstGeom>
          <a:noFill/>
        </p:spPr>
      </p:pic>
      <p:sp>
        <p:nvSpPr>
          <p:cNvPr id="5" name="TextBox 4">
            <a:extLst>
              <a:ext uri="{FF2B5EF4-FFF2-40B4-BE49-F238E27FC236}">
                <a16:creationId xmlns:a16="http://schemas.microsoft.com/office/drawing/2014/main" id="{A73B79B7-F704-4C7A-ADA5-7E0C869E3C03}"/>
              </a:ext>
            </a:extLst>
          </p:cNvPr>
          <p:cNvSpPr txBox="1"/>
          <p:nvPr/>
        </p:nvSpPr>
        <p:spPr>
          <a:xfrm>
            <a:off x="10043459" y="5746953"/>
            <a:ext cx="1729961" cy="584775"/>
          </a:xfrm>
          <a:prstGeom prst="rect">
            <a:avLst/>
          </a:prstGeom>
          <a:noFill/>
        </p:spPr>
        <p:txBody>
          <a:bodyPr wrap="none" rtlCol="0">
            <a:spAutoFit/>
          </a:bodyPr>
          <a:lstStyle/>
          <a:p>
            <a:r>
              <a:rPr lang="en-US" sz="3200" b="1" dirty="0"/>
              <a:t>Mt. Sinai</a:t>
            </a:r>
          </a:p>
        </p:txBody>
      </p:sp>
    </p:spTree>
    <p:extLst>
      <p:ext uri="{BB962C8B-B14F-4D97-AF65-F5344CB8AC3E}">
        <p14:creationId xmlns:p14="http://schemas.microsoft.com/office/powerpoint/2010/main" val="1951081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15200" y="82685"/>
            <a:ext cx="4566026" cy="6858000"/>
          </a:xfrm>
          <a:prstGeom prst="rect">
            <a:avLst/>
          </a:prstGeom>
        </p:spPr>
      </p:pic>
      <p:sp>
        <p:nvSpPr>
          <p:cNvPr id="2" name="Date Placeholder 1"/>
          <p:cNvSpPr>
            <a:spLocks noGrp="1"/>
          </p:cNvSpPr>
          <p:nvPr>
            <p:ph type="dt" sz="half" idx="10"/>
          </p:nvPr>
        </p:nvSpPr>
        <p:spPr/>
        <p:txBody>
          <a:bodyPr/>
          <a:lstStyle/>
          <a:p>
            <a:r>
              <a:rPr lang="en-US"/>
              <a:t>12-21-2025</a:t>
            </a:r>
            <a:endParaRPr lang="en-US" dirty="0"/>
          </a:p>
        </p:txBody>
      </p:sp>
      <p:sp>
        <p:nvSpPr>
          <p:cNvPr id="4" name="Footer Placeholder 3"/>
          <p:cNvSpPr>
            <a:spLocks noGrp="1"/>
          </p:cNvSpPr>
          <p:nvPr>
            <p:ph type="ftr" sz="quarter" idx="11"/>
          </p:nvPr>
        </p:nvSpPr>
        <p:spPr/>
        <p:txBody>
          <a:bodyPr/>
          <a:lstStyle/>
          <a:p>
            <a:r>
              <a:rPr lang="en-US"/>
              <a:t>This I Know 2</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30</a:t>
            </a:fld>
            <a:endParaRPr lang="en-US" dirty="0"/>
          </a:p>
        </p:txBody>
      </p:sp>
      <p:sp>
        <p:nvSpPr>
          <p:cNvPr id="6" name="Rectangle 5"/>
          <p:cNvSpPr/>
          <p:nvPr/>
        </p:nvSpPr>
        <p:spPr>
          <a:xfrm>
            <a:off x="152400" y="76200"/>
            <a:ext cx="7010400" cy="6124754"/>
          </a:xfrm>
          <a:prstGeom prst="rect">
            <a:avLst/>
          </a:prstGeom>
        </p:spPr>
        <p:txBody>
          <a:bodyPr wrap="square">
            <a:spAutoFit/>
          </a:bodyPr>
          <a:lstStyle/>
          <a:p>
            <a:r>
              <a:rPr lang="en-US" sz="4000" b="1" dirty="0"/>
              <a:t>LUKE 2:1-4</a:t>
            </a:r>
          </a:p>
          <a:p>
            <a:r>
              <a:rPr lang="en-US" sz="3200" i="1" dirty="0"/>
              <a:t>    And it came to pass in those days, that there went out a decree from Caesar Augustus, that all the world should be taxed. 2 (And this taxing was first made when Cyrenius was governor of Syria) And all went to be taxed, every one into his own city. 4 And Joseph also went up from Galilee, out of the city of Nazareth, into Judaea, unto the city of David, which is called Bethlehem; (because he was of the house and lineage of David:)</a:t>
            </a:r>
          </a:p>
        </p:txBody>
      </p:sp>
    </p:spTree>
    <p:extLst>
      <p:ext uri="{BB962C8B-B14F-4D97-AF65-F5344CB8AC3E}">
        <p14:creationId xmlns:p14="http://schemas.microsoft.com/office/powerpoint/2010/main" val="160583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A5D4A9-B635-DA5C-A3C3-733C620BF1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9669642" cy="6857990"/>
          </a:xfrm>
          <a:prstGeom prst="rect">
            <a:avLst/>
          </a:prstGeom>
        </p:spPr>
      </p:pic>
      <p:sp>
        <p:nvSpPr>
          <p:cNvPr id="6" name="TextBox 5">
            <a:extLst>
              <a:ext uri="{FF2B5EF4-FFF2-40B4-BE49-F238E27FC236}">
                <a16:creationId xmlns:a16="http://schemas.microsoft.com/office/drawing/2014/main" id="{816E8704-4DCC-E96A-7919-F3346284ACDC}"/>
              </a:ext>
            </a:extLst>
          </p:cNvPr>
          <p:cNvSpPr txBox="1"/>
          <p:nvPr/>
        </p:nvSpPr>
        <p:spPr>
          <a:xfrm>
            <a:off x="7010400" y="-7943"/>
            <a:ext cx="5105400" cy="6873875"/>
          </a:xfrm>
          <a:prstGeom prst="rect">
            <a:avLst/>
          </a:prstGeom>
          <a:solidFill>
            <a:schemeClr val="accent1">
              <a:lumMod val="50000"/>
            </a:schemeClr>
          </a:solidFill>
        </p:spPr>
        <p:txBody>
          <a:bodyPr vert="horz" lIns="91440" tIns="45720" rIns="91440" bIns="45720" rtlCol="0">
            <a:normAutofit/>
          </a:bodyPr>
          <a:lstStyle/>
          <a:p>
            <a:pPr>
              <a:lnSpc>
                <a:spcPct val="110000"/>
              </a:lnSpc>
              <a:spcAft>
                <a:spcPts val="600"/>
              </a:spcAft>
            </a:pPr>
            <a:r>
              <a:rPr lang="en-US" sz="3200" b="1" dirty="0"/>
              <a:t>MICAH 5:2 </a:t>
            </a:r>
          </a:p>
          <a:p>
            <a:pPr>
              <a:lnSpc>
                <a:spcPct val="110000"/>
              </a:lnSpc>
              <a:spcAft>
                <a:spcPts val="600"/>
              </a:spcAft>
            </a:pPr>
            <a:r>
              <a:rPr lang="en-US" sz="2800" i="1" dirty="0"/>
              <a:t>     But thou, Bethlehem </a:t>
            </a:r>
            <a:r>
              <a:rPr lang="en-US" sz="2800" i="1" dirty="0" err="1"/>
              <a:t>Ephratah</a:t>
            </a:r>
            <a:r>
              <a:rPr lang="en-US" sz="2800" i="1" dirty="0"/>
              <a:t>, though thou be little among the thousands of Judah, yet out of thee shall he come forth unto me that is to be ruler in Israel; whose goings forth have been from of old, from everlasting. 3  Therefore will he give them up, until the time that she which </a:t>
            </a:r>
            <a:r>
              <a:rPr lang="en-US" sz="2800" i="1" dirty="0" err="1"/>
              <a:t>travaileth</a:t>
            </a:r>
            <a:r>
              <a:rPr lang="en-US" sz="2800" i="1" dirty="0"/>
              <a:t> hath brought forth: then the remnant of his brethren shall return unto the children of Israel.</a:t>
            </a:r>
          </a:p>
        </p:txBody>
      </p:sp>
      <p:sp>
        <p:nvSpPr>
          <p:cNvPr id="2" name="Date Placeholder 1">
            <a:extLst>
              <a:ext uri="{FF2B5EF4-FFF2-40B4-BE49-F238E27FC236}">
                <a16:creationId xmlns:a16="http://schemas.microsoft.com/office/drawing/2014/main" id="{0591DE2F-3244-7FC3-2E05-283CDCF72F5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12-21-2025</a:t>
            </a:r>
          </a:p>
        </p:txBody>
      </p:sp>
      <p:sp>
        <p:nvSpPr>
          <p:cNvPr id="3" name="Footer Placeholder 2">
            <a:extLst>
              <a:ext uri="{FF2B5EF4-FFF2-40B4-BE49-F238E27FC236}">
                <a16:creationId xmlns:a16="http://schemas.microsoft.com/office/drawing/2014/main" id="{540D7755-65DB-8005-B480-D5C8B5D4353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This I Know 2</a:t>
            </a:r>
          </a:p>
        </p:txBody>
      </p:sp>
      <p:sp>
        <p:nvSpPr>
          <p:cNvPr id="4" name="Slide Number Placeholder 3">
            <a:extLst>
              <a:ext uri="{FF2B5EF4-FFF2-40B4-BE49-F238E27FC236}">
                <a16:creationId xmlns:a16="http://schemas.microsoft.com/office/drawing/2014/main" id="{E063A1D8-6FE9-8779-3269-75B9B55D30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62D5290-4585-4583-B434-E5582038BBFC}" type="slidenum">
              <a:rPr lang="en-US" smtClean="0">
                <a:solidFill>
                  <a:prstClr val="black">
                    <a:tint val="75000"/>
                  </a:prstClr>
                </a:solidFill>
                <a:latin typeface="Calibri" panose="020F0502020204030204"/>
              </a:rPr>
              <a:pPr>
                <a:spcAft>
                  <a:spcPts val="600"/>
                </a:spcAft>
                <a:defRPr/>
              </a:pPr>
              <a:t>31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7287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endParaRPr lang="en-US" dirty="0"/>
          </a:p>
        </p:txBody>
      </p:sp>
      <p:sp>
        <p:nvSpPr>
          <p:cNvPr id="3" name="Footer Placeholder 2"/>
          <p:cNvSpPr>
            <a:spLocks noGrp="1"/>
          </p:cNvSpPr>
          <p:nvPr>
            <p:ph type="ftr" sz="quarter" idx="11"/>
          </p:nvPr>
        </p:nvSpPr>
        <p:spPr/>
        <p:txBody>
          <a:bodyPr/>
          <a:lstStyle/>
          <a:p>
            <a:r>
              <a:rPr lang="en-US"/>
              <a:t>This I Know 2</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sp>
        <p:nvSpPr>
          <p:cNvPr id="5" name="Rectangle 4"/>
          <p:cNvSpPr/>
          <p:nvPr/>
        </p:nvSpPr>
        <p:spPr>
          <a:xfrm>
            <a:off x="304800" y="228600"/>
            <a:ext cx="11658600" cy="5663089"/>
          </a:xfrm>
          <a:prstGeom prst="rect">
            <a:avLst/>
          </a:prstGeom>
        </p:spPr>
        <p:txBody>
          <a:bodyPr wrap="square">
            <a:spAutoFit/>
          </a:bodyPr>
          <a:lstStyle/>
          <a:p>
            <a:r>
              <a:rPr lang="en-US" sz="5400" b="1" dirty="0"/>
              <a:t>JOHN 7:40-42</a:t>
            </a:r>
          </a:p>
          <a:p>
            <a:r>
              <a:rPr lang="en-US" sz="4400" dirty="0"/>
              <a:t>	</a:t>
            </a:r>
            <a:r>
              <a:rPr lang="en-US" sz="4400" i="1" dirty="0"/>
              <a:t>Many of the people therefore, when they heard this saying, said, Of a truth this is the Prophet. 41 Others said, This is the Christ. But some said, Shall Christ come out of Galilee? 42 Hath not the scripture said, That Christ cometh of the seed of David, and out of the town of Bethlehem, where David was? </a:t>
            </a:r>
          </a:p>
        </p:txBody>
      </p:sp>
    </p:spTree>
    <p:extLst>
      <p:ext uri="{BB962C8B-B14F-4D97-AF65-F5344CB8AC3E}">
        <p14:creationId xmlns:p14="http://schemas.microsoft.com/office/powerpoint/2010/main" val="187210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endParaRPr lang="en-US" dirty="0"/>
          </a:p>
        </p:txBody>
      </p:sp>
      <p:sp>
        <p:nvSpPr>
          <p:cNvPr id="3" name="Footer Placeholder 2"/>
          <p:cNvSpPr>
            <a:spLocks noGrp="1"/>
          </p:cNvSpPr>
          <p:nvPr>
            <p:ph type="ftr" sz="quarter" idx="11"/>
          </p:nvPr>
        </p:nvSpPr>
        <p:spPr/>
        <p:txBody>
          <a:bodyPr/>
          <a:lstStyle/>
          <a:p>
            <a:r>
              <a:rPr lang="en-US"/>
              <a:t>This I Know 2</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33</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6170" y="0"/>
            <a:ext cx="5462860" cy="6858000"/>
          </a:xfrm>
          <a:prstGeom prst="rect">
            <a:avLst/>
          </a:prstGeom>
        </p:spPr>
      </p:pic>
      <p:sp>
        <p:nvSpPr>
          <p:cNvPr id="6" name="Rectangle 5"/>
          <p:cNvSpPr/>
          <p:nvPr/>
        </p:nvSpPr>
        <p:spPr>
          <a:xfrm>
            <a:off x="76200" y="170042"/>
            <a:ext cx="5816600" cy="6247864"/>
          </a:xfrm>
          <a:prstGeom prst="rect">
            <a:avLst/>
          </a:prstGeom>
        </p:spPr>
        <p:txBody>
          <a:bodyPr wrap="square">
            <a:spAutoFit/>
          </a:bodyPr>
          <a:lstStyle/>
          <a:p>
            <a:r>
              <a:rPr lang="en-US" sz="4000" b="1" spc="-150" dirty="0"/>
              <a:t>MATTHEW 2:17-18</a:t>
            </a:r>
          </a:p>
          <a:p>
            <a:r>
              <a:rPr lang="en-US" sz="4000" i="1" spc="-150" dirty="0"/>
              <a:t>    Then was fulfilled that which was spoken by Jeremy the prophet, saying, In Rama was there a voice heard, lamentation, and weeping, and great mourning, Rachel weeping for her children, and would not be comforted, because they are not. </a:t>
            </a:r>
          </a:p>
        </p:txBody>
      </p:sp>
    </p:spTree>
    <p:extLst>
      <p:ext uri="{BB962C8B-B14F-4D97-AF65-F5344CB8AC3E}">
        <p14:creationId xmlns:p14="http://schemas.microsoft.com/office/powerpoint/2010/main" val="34035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D2E02-E5DB-400D-8FD5-F6A91B51E47B}"/>
              </a:ext>
            </a:extLst>
          </p:cNvPr>
          <p:cNvSpPr>
            <a:spLocks noGrp="1"/>
          </p:cNvSpPr>
          <p:nvPr>
            <p:ph type="dt" sz="half" idx="10"/>
          </p:nvPr>
        </p:nvSpPr>
        <p:spPr/>
        <p:txBody>
          <a:bodyPr/>
          <a:lstStyle/>
          <a:p>
            <a:r>
              <a:rPr lang="en-US"/>
              <a:t>12-21-2025</a:t>
            </a:r>
            <a:endParaRPr lang="en-US" dirty="0"/>
          </a:p>
        </p:txBody>
      </p:sp>
      <p:sp>
        <p:nvSpPr>
          <p:cNvPr id="3" name="Footer Placeholder 2">
            <a:extLst>
              <a:ext uri="{FF2B5EF4-FFF2-40B4-BE49-F238E27FC236}">
                <a16:creationId xmlns:a16="http://schemas.microsoft.com/office/drawing/2014/main" id="{B4844989-242F-4250-9258-35AE70C03E5B}"/>
              </a:ext>
            </a:extLst>
          </p:cNvPr>
          <p:cNvSpPr>
            <a:spLocks noGrp="1"/>
          </p:cNvSpPr>
          <p:nvPr>
            <p:ph type="ftr" sz="quarter" idx="11"/>
          </p:nvPr>
        </p:nvSpPr>
        <p:spPr/>
        <p:txBody>
          <a:bodyPr/>
          <a:lstStyle/>
          <a:p>
            <a:r>
              <a:rPr lang="en-US"/>
              <a:t>This I Know 2</a:t>
            </a:r>
            <a:endParaRPr lang="en-US" dirty="0"/>
          </a:p>
        </p:txBody>
      </p:sp>
      <p:sp>
        <p:nvSpPr>
          <p:cNvPr id="4" name="Slide Number Placeholder 3">
            <a:extLst>
              <a:ext uri="{FF2B5EF4-FFF2-40B4-BE49-F238E27FC236}">
                <a16:creationId xmlns:a16="http://schemas.microsoft.com/office/drawing/2014/main" id="{F833F248-33B2-49F5-B5DF-6AB2C3DD9B58}"/>
              </a:ext>
            </a:extLst>
          </p:cNvPr>
          <p:cNvSpPr>
            <a:spLocks noGrp="1"/>
          </p:cNvSpPr>
          <p:nvPr>
            <p:ph type="sldNum" sz="quarter" idx="12"/>
          </p:nvPr>
        </p:nvSpPr>
        <p:spPr/>
        <p:txBody>
          <a:bodyPr/>
          <a:lstStyle/>
          <a:p>
            <a:fld id="{8A7A6979-0714-4377-B894-6BE4C2D6E202}" type="slidenum">
              <a:rPr lang="en-US" smtClean="0"/>
              <a:t>34</a:t>
            </a:fld>
            <a:endParaRPr lang="en-US" dirty="0"/>
          </a:p>
        </p:txBody>
      </p:sp>
      <p:sp>
        <p:nvSpPr>
          <p:cNvPr id="5" name="Rectangle 4">
            <a:extLst>
              <a:ext uri="{FF2B5EF4-FFF2-40B4-BE49-F238E27FC236}">
                <a16:creationId xmlns:a16="http://schemas.microsoft.com/office/drawing/2014/main" id="{75EAB587-40D0-45CB-88F8-9ACA84A4B477}"/>
              </a:ext>
            </a:extLst>
          </p:cNvPr>
          <p:cNvSpPr/>
          <p:nvPr/>
        </p:nvSpPr>
        <p:spPr>
          <a:xfrm>
            <a:off x="381000" y="301753"/>
            <a:ext cx="11430000" cy="4801314"/>
          </a:xfrm>
          <a:prstGeom prst="rect">
            <a:avLst/>
          </a:prstGeom>
        </p:spPr>
        <p:txBody>
          <a:bodyPr wrap="square">
            <a:spAutoFit/>
          </a:bodyPr>
          <a:lstStyle/>
          <a:p>
            <a:r>
              <a:rPr lang="en-US" sz="6600" b="1" dirty="0"/>
              <a:t>JEREMIAH 31:15</a:t>
            </a:r>
          </a:p>
          <a:p>
            <a:r>
              <a:rPr lang="en-US" sz="4800" dirty="0"/>
              <a:t>	</a:t>
            </a:r>
            <a:r>
              <a:rPr lang="en-US" sz="4800" i="1" dirty="0"/>
              <a:t>Thus </a:t>
            </a:r>
            <a:r>
              <a:rPr lang="en-US" sz="4800" i="1" dirty="0" err="1"/>
              <a:t>saith</a:t>
            </a:r>
            <a:r>
              <a:rPr lang="en-US" sz="4800" i="1" dirty="0"/>
              <a:t> the LORD; A voice was heard in Ramah, lamentation, and bitter weeping; </a:t>
            </a:r>
            <a:r>
              <a:rPr lang="en-US" sz="4800" i="1" dirty="0" err="1"/>
              <a:t>Rahel</a:t>
            </a:r>
            <a:r>
              <a:rPr lang="en-US" sz="4800" i="1" dirty="0"/>
              <a:t> weeping for her children refused to be comforted for her children, because they were not.</a:t>
            </a:r>
          </a:p>
        </p:txBody>
      </p:sp>
    </p:spTree>
    <p:extLst>
      <p:ext uri="{BB962C8B-B14F-4D97-AF65-F5344CB8AC3E}">
        <p14:creationId xmlns:p14="http://schemas.microsoft.com/office/powerpoint/2010/main" val="116288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9066D-2F7D-412E-979B-4D4D23D98E58}"/>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AD322FD0-D0D2-4679-A6A8-E0C271BFC8EF}"/>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93C79CE7-E0B6-4DB8-917C-D6A076780E0C}"/>
              </a:ext>
            </a:extLst>
          </p:cNvPr>
          <p:cNvSpPr>
            <a:spLocks noGrp="1"/>
          </p:cNvSpPr>
          <p:nvPr>
            <p:ph type="sldNum" sz="quarter" idx="12"/>
          </p:nvPr>
        </p:nvSpPr>
        <p:spPr/>
        <p:txBody>
          <a:bodyPr/>
          <a:lstStyle/>
          <a:p>
            <a:fld id="{862D5290-4585-4583-B434-E5582038BBFC}" type="slidenum">
              <a:rPr lang="en-US" smtClean="0"/>
              <a:pPr/>
              <a:t>35</a:t>
            </a:fld>
            <a:endParaRPr lang="en-US"/>
          </a:p>
        </p:txBody>
      </p:sp>
      <p:sp>
        <p:nvSpPr>
          <p:cNvPr id="5" name="Rectangle 4">
            <a:extLst>
              <a:ext uri="{FF2B5EF4-FFF2-40B4-BE49-F238E27FC236}">
                <a16:creationId xmlns:a16="http://schemas.microsoft.com/office/drawing/2014/main" id="{93DAA2B1-30FE-4D89-BD86-9F2E4F74490E}"/>
              </a:ext>
            </a:extLst>
          </p:cNvPr>
          <p:cNvSpPr/>
          <p:nvPr/>
        </p:nvSpPr>
        <p:spPr>
          <a:xfrm>
            <a:off x="76200" y="50185"/>
            <a:ext cx="12039600" cy="6309420"/>
          </a:xfrm>
          <a:prstGeom prst="rect">
            <a:avLst/>
          </a:prstGeom>
        </p:spPr>
        <p:txBody>
          <a:bodyPr wrap="square">
            <a:spAutoFit/>
          </a:bodyPr>
          <a:lstStyle/>
          <a:p>
            <a:r>
              <a:rPr lang="en-US" sz="4400" b="1" spc="-150" dirty="0"/>
              <a:t>REPROACH.FOR.THE.CAUSE.OF.THE.WORD</a:t>
            </a:r>
          </a:p>
          <a:p>
            <a:r>
              <a:rPr lang="en-US" sz="4000" dirty="0"/>
              <a:t>	251 Angels… must have looked down and rejoiced, when they looked on the manger and seen God incarnate. No wonder they begin to scream, </a:t>
            </a:r>
            <a:r>
              <a:rPr lang="en-US" sz="4000" i="1" dirty="0"/>
              <a:t>"Today, in the city of David, is born Christ the </a:t>
            </a:r>
            <a:r>
              <a:rPr lang="en-US" sz="4000" i="1" dirty="0" err="1"/>
              <a:t>Saviour</a:t>
            </a:r>
            <a:r>
              <a:rPr lang="en-US" sz="4000" dirty="0"/>
              <a:t>." </a:t>
            </a:r>
          </a:p>
          <a:p>
            <a:r>
              <a:rPr lang="en-US" sz="4000" dirty="0"/>
              <a:t>	Angels rejoiced, swung their big wings together, over the hills of Judaea sang, </a:t>
            </a:r>
            <a:r>
              <a:rPr lang="en-US" sz="4000" i="1" dirty="0"/>
              <a:t>"Glory to God in the highest, peace on earth, good will to man.</a:t>
            </a:r>
            <a:r>
              <a:rPr lang="en-US" sz="4000" dirty="0"/>
              <a:t>" They seen God's Word, watched over It, to see It manifested. 												</a:t>
            </a:r>
            <a:r>
              <a:rPr lang="en-US" sz="3200" dirty="0"/>
              <a:t>62-1223</a:t>
            </a:r>
          </a:p>
        </p:txBody>
      </p:sp>
    </p:spTree>
    <p:extLst>
      <p:ext uri="{BB962C8B-B14F-4D97-AF65-F5344CB8AC3E}">
        <p14:creationId xmlns:p14="http://schemas.microsoft.com/office/powerpoint/2010/main" val="1246324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36</a:t>
            </a:fld>
            <a:endParaRPr lang="en-US"/>
          </a:p>
        </p:txBody>
      </p:sp>
      <p:sp>
        <p:nvSpPr>
          <p:cNvPr id="5" name="Rectangle 4"/>
          <p:cNvSpPr/>
          <p:nvPr/>
        </p:nvSpPr>
        <p:spPr>
          <a:xfrm>
            <a:off x="152400" y="76201"/>
            <a:ext cx="11887200" cy="6863417"/>
          </a:xfrm>
          <a:prstGeom prst="rect">
            <a:avLst/>
          </a:prstGeom>
        </p:spPr>
        <p:txBody>
          <a:bodyPr wrap="square">
            <a:spAutoFit/>
          </a:bodyPr>
          <a:lstStyle/>
          <a:p>
            <a:r>
              <a:rPr lang="en-US" sz="4400" b="1" dirty="0"/>
              <a:t>THE.MANIFESTATION.OF.THE.SPIRIT</a:t>
            </a:r>
          </a:p>
          <a:p>
            <a:r>
              <a:rPr lang="en-US" sz="3600" dirty="0"/>
              <a:t>	42  I stand tonight as His servant to help you. It may not be according to your theological teachings. God usually does things contrary to [how] people have it figured out. Those priests couldn't believe Jesus come like that, born in a manger… In my opinion, brother clergymen, </a:t>
            </a:r>
            <a:r>
              <a:rPr lang="en-US" sz="3600" u="sng" dirty="0"/>
              <a:t>when Jesus appears the second time, it'll be altogether different than what we got it figured out</a:t>
            </a:r>
            <a:r>
              <a:rPr lang="en-US" sz="3600" dirty="0"/>
              <a:t>. He hides it from the eyes of the wise and prudent, and will reveal it to babes such as will learn. </a:t>
            </a:r>
            <a:r>
              <a:rPr lang="en-US" sz="3600" dirty="0">
                <a:solidFill>
                  <a:srgbClr val="FFFF00"/>
                </a:solidFill>
              </a:rPr>
              <a:t>It's spiritually understood.</a:t>
            </a:r>
          </a:p>
          <a:p>
            <a:pPr algn="r"/>
            <a:r>
              <a:rPr lang="en-US" sz="3600" dirty="0"/>
              <a:t>51-0717</a:t>
            </a:r>
          </a:p>
          <a:p>
            <a:endParaRPr lang="en-US" sz="3600" dirty="0"/>
          </a:p>
        </p:txBody>
      </p:sp>
    </p:spTree>
    <p:extLst>
      <p:ext uri="{BB962C8B-B14F-4D97-AF65-F5344CB8AC3E}">
        <p14:creationId xmlns:p14="http://schemas.microsoft.com/office/powerpoint/2010/main" val="3789186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endParaRPr lang="en-US" dirty="0"/>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37</a:t>
            </a:fld>
            <a:endParaRPr lang="en-US"/>
          </a:p>
        </p:txBody>
      </p:sp>
      <p:sp>
        <p:nvSpPr>
          <p:cNvPr id="5" name="Rectangle 4"/>
          <p:cNvSpPr/>
          <p:nvPr/>
        </p:nvSpPr>
        <p:spPr>
          <a:xfrm>
            <a:off x="76200" y="0"/>
            <a:ext cx="11887200" cy="7077373"/>
          </a:xfrm>
          <a:prstGeom prst="rect">
            <a:avLst/>
          </a:prstGeom>
        </p:spPr>
        <p:txBody>
          <a:bodyPr wrap="square">
            <a:spAutoFit/>
          </a:bodyPr>
          <a:lstStyle/>
          <a:p>
            <a:r>
              <a:rPr lang="en-US" sz="4400" b="1" dirty="0"/>
              <a:t>I JOHN 1:1-3</a:t>
            </a:r>
          </a:p>
          <a:p>
            <a:r>
              <a:rPr lang="en-US" sz="4000" dirty="0"/>
              <a:t>     </a:t>
            </a:r>
            <a:r>
              <a:rPr lang="en-US" sz="4000" i="1" dirty="0"/>
              <a:t>1 That which was from the beginning, which we have heard, which we have seen with our eyes, which we have looked upon, and our hands have handled, of the Word of life; 2 (For the life was manifested, and we have seen it, and bear witness, and </a:t>
            </a:r>
            <a:r>
              <a:rPr lang="en-US" sz="4000" i="1" dirty="0" err="1"/>
              <a:t>shew</a:t>
            </a:r>
            <a:r>
              <a:rPr lang="en-US" sz="4000" i="1" dirty="0"/>
              <a:t> unto you that eternal life, which was with the Father, and was manifested unto us;) 3 That which we have seen and heard declare we unto you, that ye also may have fellowship with us: and truly our fellowship is with the Father, and with his Son Jesus Christ. </a:t>
            </a:r>
          </a:p>
        </p:txBody>
      </p:sp>
    </p:spTree>
    <p:extLst>
      <p:ext uri="{BB962C8B-B14F-4D97-AF65-F5344CB8AC3E}">
        <p14:creationId xmlns:p14="http://schemas.microsoft.com/office/powerpoint/2010/main" val="3986126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2" name="Picture 4" descr="Saviorteach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151929"/>
            <a:ext cx="11587264" cy="6858000"/>
          </a:xfrm>
          <a:prstGeom prst="rect">
            <a:avLst/>
          </a:prstGeom>
          <a:noFill/>
        </p:spPr>
      </p:pic>
      <p:pic>
        <p:nvPicPr>
          <p:cNvPr id="186371" name="Picture 3" descr="savi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71438"/>
            <a:ext cx="5119688" cy="1376362"/>
          </a:xfrm>
          <a:prstGeom prst="rect">
            <a:avLst/>
          </a:prstGeom>
          <a:noFill/>
          <a:effectLst>
            <a:outerShdw dist="35921" dir="2700000" algn="ctr" rotWithShape="0">
              <a:srgbClr val="FFFFFF"/>
            </a:outerShdw>
          </a:effectLst>
        </p:spPr>
      </p:pic>
      <p:pic>
        <p:nvPicPr>
          <p:cNvPr id="186379" name="Picture 11" descr="Roselogoteach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53600" y="6324600"/>
            <a:ext cx="914400" cy="533400"/>
          </a:xfrm>
          <a:prstGeom prst="rect">
            <a:avLst/>
          </a:prstGeom>
          <a:noFill/>
        </p:spPr>
      </p:pic>
      <p:sp>
        <p:nvSpPr>
          <p:cNvPr id="10" name="Date Placeholder 9"/>
          <p:cNvSpPr>
            <a:spLocks noGrp="1"/>
          </p:cNvSpPr>
          <p:nvPr>
            <p:ph type="dt" sz="half" idx="10"/>
          </p:nvPr>
        </p:nvSpPr>
        <p:spPr/>
        <p:txBody>
          <a:bodyPr/>
          <a:lstStyle/>
          <a:p>
            <a:r>
              <a:rPr lang="en-US"/>
              <a:t>12-21-2025</a:t>
            </a:r>
          </a:p>
        </p:txBody>
      </p:sp>
      <p:sp>
        <p:nvSpPr>
          <p:cNvPr id="11" name="Slide Number Placeholder 10"/>
          <p:cNvSpPr>
            <a:spLocks noGrp="1"/>
          </p:cNvSpPr>
          <p:nvPr>
            <p:ph type="sldNum" sz="quarter" idx="12"/>
          </p:nvPr>
        </p:nvSpPr>
        <p:spPr/>
        <p:txBody>
          <a:bodyPr/>
          <a:lstStyle/>
          <a:p>
            <a:fld id="{862D5290-4585-4583-B434-E5582038BBFC}" type="slidenum">
              <a:rPr lang="en-US" smtClean="0"/>
              <a:pPr/>
              <a:t>38</a:t>
            </a:fld>
            <a:endParaRPr lang="en-US"/>
          </a:p>
        </p:txBody>
      </p:sp>
      <p:sp>
        <p:nvSpPr>
          <p:cNvPr id="12" name="Footer Placeholder 11"/>
          <p:cNvSpPr>
            <a:spLocks noGrp="1"/>
          </p:cNvSpPr>
          <p:nvPr>
            <p:ph type="ftr" sz="quarter" idx="11"/>
          </p:nvPr>
        </p:nvSpPr>
        <p:spPr/>
        <p:txBody>
          <a:bodyPr/>
          <a:lstStyle/>
          <a:p>
            <a:r>
              <a:rPr lang="en-US"/>
              <a:t>This I Know 2</a:t>
            </a:r>
          </a:p>
        </p:txBody>
      </p:sp>
      <p:sp>
        <p:nvSpPr>
          <p:cNvPr id="13" name="Rectangle 12"/>
          <p:cNvSpPr/>
          <p:nvPr/>
        </p:nvSpPr>
        <p:spPr>
          <a:xfrm>
            <a:off x="2286000" y="1519238"/>
            <a:ext cx="9601200" cy="5201424"/>
          </a:xfrm>
          <a:prstGeom prst="rect">
            <a:avLst/>
          </a:prstGeom>
        </p:spPr>
        <p:txBody>
          <a:bodyPr wrap="square">
            <a:spAutoFit/>
          </a:bodyPr>
          <a:lstStyle/>
          <a:p>
            <a:r>
              <a:rPr lang="en-US" sz="4400" b="1" dirty="0"/>
              <a:t>JOHN 4:40-42</a:t>
            </a:r>
          </a:p>
          <a:p>
            <a:r>
              <a:rPr lang="en-US" sz="3600" i="1" dirty="0"/>
              <a:t>     40 So when the Samaritans were come unto him, they besought him that he would tarry with them: and he abode there two days. 41 And many more believed because of his own word; 42 And said unto the woman, Now we believe, not because of thy saying: </a:t>
            </a:r>
            <a:r>
              <a:rPr lang="en-US" sz="3600" i="1" u="sng" dirty="0"/>
              <a:t>for we have heard him ourselves, and know that this is indeed the Christ, the </a:t>
            </a:r>
            <a:r>
              <a:rPr lang="en-US" sz="3600" i="1" u="sng" dirty="0" err="1"/>
              <a:t>Saviour</a:t>
            </a:r>
            <a:r>
              <a:rPr lang="en-US" sz="3600" i="1" u="sng" dirty="0"/>
              <a:t> of the world</a:t>
            </a:r>
            <a:r>
              <a:rPr lang="en-US" sz="3600" i="1" dirty="0"/>
              <a:t>. </a:t>
            </a:r>
          </a:p>
        </p:txBody>
      </p:sp>
    </p:spTree>
    <p:extLst>
      <p:ext uri="{BB962C8B-B14F-4D97-AF65-F5344CB8AC3E}">
        <p14:creationId xmlns:p14="http://schemas.microsoft.com/office/powerpoint/2010/main" val="3945057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CA393-14EB-4F7B-90F3-482F04B7B60E}"/>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D2AAF172-187B-4FE2-B80B-C40898BD5B94}"/>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A891563F-0370-4CD4-967C-4984AE12AF43}"/>
              </a:ext>
            </a:extLst>
          </p:cNvPr>
          <p:cNvSpPr>
            <a:spLocks noGrp="1"/>
          </p:cNvSpPr>
          <p:nvPr>
            <p:ph type="sldNum" sz="quarter" idx="12"/>
          </p:nvPr>
        </p:nvSpPr>
        <p:spPr/>
        <p:txBody>
          <a:bodyPr/>
          <a:lstStyle/>
          <a:p>
            <a:fld id="{862D5290-4585-4583-B434-E5582038BBFC}" type="slidenum">
              <a:rPr lang="en-US" smtClean="0"/>
              <a:pPr/>
              <a:t>39</a:t>
            </a:fld>
            <a:endParaRPr lang="en-US"/>
          </a:p>
        </p:txBody>
      </p:sp>
      <p:sp>
        <p:nvSpPr>
          <p:cNvPr id="5" name="Rectangle 4">
            <a:extLst>
              <a:ext uri="{FF2B5EF4-FFF2-40B4-BE49-F238E27FC236}">
                <a16:creationId xmlns:a16="http://schemas.microsoft.com/office/drawing/2014/main" id="{6DC2C91D-D2AD-42E9-965A-90F75BF18D72}"/>
              </a:ext>
            </a:extLst>
          </p:cNvPr>
          <p:cNvSpPr/>
          <p:nvPr/>
        </p:nvSpPr>
        <p:spPr>
          <a:xfrm>
            <a:off x="228600" y="136526"/>
            <a:ext cx="11811000" cy="4185761"/>
          </a:xfrm>
          <a:prstGeom prst="rect">
            <a:avLst/>
          </a:prstGeom>
        </p:spPr>
        <p:txBody>
          <a:bodyPr wrap="square">
            <a:spAutoFit/>
          </a:bodyPr>
          <a:lstStyle/>
          <a:p>
            <a:r>
              <a:rPr lang="en-US" sz="5400" b="1" dirty="0"/>
              <a:t>CHRIST.IS.THE.MYSTERY</a:t>
            </a:r>
          </a:p>
          <a:p>
            <a:r>
              <a:rPr lang="en-US" sz="4400" dirty="0"/>
              <a:t>	</a:t>
            </a:r>
            <a:r>
              <a:rPr lang="en-US" sz="3600" dirty="0"/>
              <a:t>291</a:t>
            </a:r>
            <a:r>
              <a:rPr lang="en-US" sz="4400" dirty="0"/>
              <a:t> Same as in the days of Christ, God holds the key to this revelation of Christ, Himself. You believe that? 		      					 </a:t>
            </a:r>
            <a:r>
              <a:rPr lang="en-US" sz="3600" dirty="0"/>
              <a:t>63-0728 </a:t>
            </a:r>
          </a:p>
          <a:p>
            <a:endParaRPr lang="en-US" sz="3600" dirty="0"/>
          </a:p>
          <a:p>
            <a:endParaRPr lang="en-US" sz="4400" dirty="0"/>
          </a:p>
        </p:txBody>
      </p:sp>
      <p:sp>
        <p:nvSpPr>
          <p:cNvPr id="6" name="Rectangle 5">
            <a:extLst>
              <a:ext uri="{FF2B5EF4-FFF2-40B4-BE49-F238E27FC236}">
                <a16:creationId xmlns:a16="http://schemas.microsoft.com/office/drawing/2014/main" id="{DD140EE2-DE27-4ADE-A965-0A08AD857640}"/>
              </a:ext>
            </a:extLst>
          </p:cNvPr>
          <p:cNvSpPr/>
          <p:nvPr/>
        </p:nvSpPr>
        <p:spPr>
          <a:xfrm>
            <a:off x="381000" y="3429000"/>
            <a:ext cx="11430000" cy="2492990"/>
          </a:xfrm>
          <a:prstGeom prst="rect">
            <a:avLst/>
          </a:prstGeom>
        </p:spPr>
        <p:txBody>
          <a:bodyPr wrap="square">
            <a:spAutoFit/>
          </a:bodyPr>
          <a:lstStyle/>
          <a:p>
            <a:pPr algn="ctr"/>
            <a:r>
              <a:rPr lang="en-US" sz="3200" i="1" dirty="0"/>
              <a:t>In that hour Jesus rejoiced in spirit, and said, I thank thee, O Father, Lord of heaven and earth, that thou hast hid these things from the wise and prudent, and hast revealed them unto babes: even so, Father; for so it seemed good in thy sight.</a:t>
            </a:r>
          </a:p>
          <a:p>
            <a:pPr algn="ctr"/>
            <a:r>
              <a:rPr lang="en-US" sz="2800" b="1" dirty="0"/>
              <a:t>LUKE 10:21</a:t>
            </a:r>
          </a:p>
        </p:txBody>
      </p:sp>
    </p:spTree>
    <p:extLst>
      <p:ext uri="{BB962C8B-B14F-4D97-AF65-F5344CB8AC3E}">
        <p14:creationId xmlns:p14="http://schemas.microsoft.com/office/powerpoint/2010/main" val="4262183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CE0DB5-73C4-49C0-A2AE-4AD913CE5A39}"/>
              </a:ext>
            </a:extLst>
          </p:cNvPr>
          <p:cNvSpPr>
            <a:spLocks noGrp="1"/>
          </p:cNvSpPr>
          <p:nvPr>
            <p:ph type="dt" sz="half" idx="10"/>
          </p:nvPr>
        </p:nvSpPr>
        <p:spPr/>
        <p:txBody>
          <a:bodyPr/>
          <a:lstStyle/>
          <a:p>
            <a:r>
              <a:rPr lang="en-US"/>
              <a:t>12-21-2025</a:t>
            </a:r>
          </a:p>
        </p:txBody>
      </p:sp>
      <p:sp>
        <p:nvSpPr>
          <p:cNvPr id="4" name="Footer Placeholder 3">
            <a:extLst>
              <a:ext uri="{FF2B5EF4-FFF2-40B4-BE49-F238E27FC236}">
                <a16:creationId xmlns:a16="http://schemas.microsoft.com/office/drawing/2014/main" id="{716FD481-48F0-73A3-BD68-2A10FC96FACE}"/>
              </a:ext>
            </a:extLst>
          </p:cNvPr>
          <p:cNvSpPr>
            <a:spLocks noGrp="1"/>
          </p:cNvSpPr>
          <p:nvPr>
            <p:ph type="ftr" sz="quarter" idx="11"/>
          </p:nvPr>
        </p:nvSpPr>
        <p:spPr/>
        <p:txBody>
          <a:bodyPr/>
          <a:lstStyle/>
          <a:p>
            <a:r>
              <a:rPr lang="en-US"/>
              <a:t>This I Know 2</a:t>
            </a:r>
          </a:p>
        </p:txBody>
      </p:sp>
      <p:sp>
        <p:nvSpPr>
          <p:cNvPr id="5" name="Slide Number Placeholder 4">
            <a:extLst>
              <a:ext uri="{FF2B5EF4-FFF2-40B4-BE49-F238E27FC236}">
                <a16:creationId xmlns:a16="http://schemas.microsoft.com/office/drawing/2014/main" id="{FA1D4C14-3D48-89AE-B408-FF79A31FB6FB}"/>
              </a:ext>
            </a:extLst>
          </p:cNvPr>
          <p:cNvSpPr>
            <a:spLocks noGrp="1"/>
          </p:cNvSpPr>
          <p:nvPr>
            <p:ph type="sldNum" sz="quarter" idx="12"/>
          </p:nvPr>
        </p:nvSpPr>
        <p:spPr/>
        <p:txBody>
          <a:bodyPr/>
          <a:lstStyle/>
          <a:p>
            <a:fld id="{AC4DAC86-D943-45DC-86D6-56CCD16C63DC}" type="slidenum">
              <a:rPr lang="en-US" smtClean="0"/>
              <a:pPr/>
              <a:t>4</a:t>
            </a:fld>
            <a:endParaRPr lang="en-US"/>
          </a:p>
        </p:txBody>
      </p:sp>
      <p:pic>
        <p:nvPicPr>
          <p:cNvPr id="7" name="Picture 6">
            <a:extLst>
              <a:ext uri="{FF2B5EF4-FFF2-40B4-BE49-F238E27FC236}">
                <a16:creationId xmlns:a16="http://schemas.microsoft.com/office/drawing/2014/main" id="{80557E70-DEFF-A5DC-DBBE-BBD143A9F7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0" y="15239"/>
            <a:ext cx="12052300" cy="6776071"/>
          </a:xfrm>
          <a:prstGeom prst="rect">
            <a:avLst/>
          </a:prstGeom>
        </p:spPr>
      </p:pic>
      <p:sp>
        <p:nvSpPr>
          <p:cNvPr id="9" name="TextBox 8">
            <a:extLst>
              <a:ext uri="{FF2B5EF4-FFF2-40B4-BE49-F238E27FC236}">
                <a16:creationId xmlns:a16="http://schemas.microsoft.com/office/drawing/2014/main" id="{26E1C6C5-4A86-3B47-D6C8-97F9642A7952}"/>
              </a:ext>
            </a:extLst>
          </p:cNvPr>
          <p:cNvSpPr txBox="1"/>
          <p:nvPr/>
        </p:nvSpPr>
        <p:spPr>
          <a:xfrm>
            <a:off x="222250" y="136524"/>
            <a:ext cx="11734800" cy="2185214"/>
          </a:xfrm>
          <a:prstGeom prst="rect">
            <a:avLst/>
          </a:prstGeom>
          <a:noFill/>
        </p:spPr>
        <p:txBody>
          <a:bodyPr wrap="square">
            <a:spAutoFit/>
          </a:bodyPr>
          <a:lstStyle/>
          <a:p>
            <a:pPr algn="ctr"/>
            <a:r>
              <a:rPr lang="en-US" sz="4000" b="1" dirty="0">
                <a:solidFill>
                  <a:schemeClr val="accent6">
                    <a:lumMod val="50000"/>
                  </a:schemeClr>
                </a:solidFill>
              </a:rPr>
              <a:t>EXODUS 19:9</a:t>
            </a:r>
          </a:p>
          <a:p>
            <a:pPr algn="ctr"/>
            <a:r>
              <a:rPr lang="en-US" sz="3200" i="1" dirty="0">
                <a:solidFill>
                  <a:schemeClr val="accent6">
                    <a:lumMod val="50000"/>
                  </a:schemeClr>
                </a:solidFill>
              </a:rPr>
              <a:t>And the LORD said unto Moses, Lo, I come unto thee in a thick cloud, that the people may hear when I speak with thee, and believe thee for ever. And Moses told the words of the people unto the LORD.</a:t>
            </a:r>
          </a:p>
        </p:txBody>
      </p:sp>
    </p:spTree>
    <p:extLst>
      <p:ext uri="{BB962C8B-B14F-4D97-AF65-F5344CB8AC3E}">
        <p14:creationId xmlns:p14="http://schemas.microsoft.com/office/powerpoint/2010/main" val="2862007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9ADDA-2769-56C9-2354-B0E8487CDBC3}"/>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783FEF2C-40E5-8345-0933-EA972C44E962}"/>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1D7D7C55-0CFA-372D-27C3-CDFF06A7E2B7}"/>
              </a:ext>
            </a:extLst>
          </p:cNvPr>
          <p:cNvSpPr>
            <a:spLocks noGrp="1"/>
          </p:cNvSpPr>
          <p:nvPr>
            <p:ph type="sldNum" sz="quarter" idx="12"/>
          </p:nvPr>
        </p:nvSpPr>
        <p:spPr/>
        <p:txBody>
          <a:bodyPr/>
          <a:lstStyle/>
          <a:p>
            <a:fld id="{862D5290-4585-4583-B434-E5582038BBFC}" type="slidenum">
              <a:rPr lang="en-US" smtClean="0"/>
              <a:pPr/>
              <a:t>40</a:t>
            </a:fld>
            <a:endParaRPr lang="en-US"/>
          </a:p>
        </p:txBody>
      </p:sp>
      <p:sp>
        <p:nvSpPr>
          <p:cNvPr id="6" name="TextBox 5">
            <a:extLst>
              <a:ext uri="{FF2B5EF4-FFF2-40B4-BE49-F238E27FC236}">
                <a16:creationId xmlns:a16="http://schemas.microsoft.com/office/drawing/2014/main" id="{4734DFD0-0716-7D22-896B-A0290F963661}"/>
              </a:ext>
            </a:extLst>
          </p:cNvPr>
          <p:cNvSpPr txBox="1"/>
          <p:nvPr/>
        </p:nvSpPr>
        <p:spPr>
          <a:xfrm>
            <a:off x="152400" y="136524"/>
            <a:ext cx="11887200" cy="5755422"/>
          </a:xfrm>
          <a:prstGeom prst="rect">
            <a:avLst/>
          </a:prstGeom>
          <a:noFill/>
        </p:spPr>
        <p:txBody>
          <a:bodyPr wrap="square">
            <a:spAutoFit/>
          </a:bodyPr>
          <a:lstStyle/>
          <a:p>
            <a:r>
              <a:rPr lang="en-US" sz="4400" b="1" dirty="0"/>
              <a:t>PRESENCE.OF.GOD.UNRECOGNIZED </a:t>
            </a:r>
            <a:r>
              <a:rPr lang="en-US" sz="2800" dirty="0"/>
              <a:t>64-0618</a:t>
            </a:r>
            <a:r>
              <a:rPr lang="en-US" sz="3600" dirty="0"/>
              <a:t> </a:t>
            </a:r>
          </a:p>
          <a:p>
            <a:r>
              <a:rPr lang="en-US" sz="3600" dirty="0"/>
              <a:t>	60 </a:t>
            </a:r>
            <a:r>
              <a:rPr lang="en-US" sz="2800" dirty="0"/>
              <a:t>(God has shook every promise in the Bible) </a:t>
            </a:r>
            <a:r>
              <a:rPr lang="en-US" sz="3600" dirty="0"/>
              <a:t>Still we just sit and stare, looking. "</a:t>
            </a:r>
            <a:r>
              <a:rPr lang="en-US" sz="3600" i="1" dirty="0"/>
              <a:t>Show me a sign, will you</a:t>
            </a:r>
            <a:r>
              <a:rPr lang="en-US" sz="3600" dirty="0"/>
              <a:t>?" And it's going on all the time, right around us. Bringing the Presence of God, it ought to illuminate us…After Jesus had so proven that He was that Messiah… "</a:t>
            </a:r>
            <a:r>
              <a:rPr lang="en-US" sz="3600" i="1" dirty="0"/>
              <a:t>Show us a sign</a:t>
            </a:r>
            <a:r>
              <a:rPr lang="en-US" sz="3600" dirty="0"/>
              <a:t>." See, they didn't recognize, staring straight ahead of them. </a:t>
            </a:r>
            <a:r>
              <a:rPr lang="en-US" sz="3600" u="sng" dirty="0"/>
              <a:t>It wasn't in them to believe</a:t>
            </a:r>
            <a:r>
              <a:rPr lang="en-US" sz="3600" dirty="0"/>
              <a:t>. They still didn't recognize Him, so blinded by their creeds… never knew the Scriptures of the promise, because the creeds had covered it up…”</a:t>
            </a:r>
          </a:p>
        </p:txBody>
      </p:sp>
    </p:spTree>
    <p:extLst>
      <p:ext uri="{BB962C8B-B14F-4D97-AF65-F5344CB8AC3E}">
        <p14:creationId xmlns:p14="http://schemas.microsoft.com/office/powerpoint/2010/main" val="2156214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41</a:t>
            </a:fld>
            <a:endParaRPr lang="en-US"/>
          </a:p>
        </p:txBody>
      </p:sp>
      <p:sp>
        <p:nvSpPr>
          <p:cNvPr id="5" name="Rectangle 4"/>
          <p:cNvSpPr/>
          <p:nvPr/>
        </p:nvSpPr>
        <p:spPr>
          <a:xfrm>
            <a:off x="304800" y="147873"/>
            <a:ext cx="11582400" cy="4985980"/>
          </a:xfrm>
          <a:prstGeom prst="rect">
            <a:avLst/>
          </a:prstGeom>
        </p:spPr>
        <p:txBody>
          <a:bodyPr wrap="square">
            <a:spAutoFit/>
          </a:bodyPr>
          <a:lstStyle/>
          <a:p>
            <a:r>
              <a:rPr lang="en-US" sz="5400" b="1" dirty="0"/>
              <a:t>THE.BREACH</a:t>
            </a:r>
          </a:p>
          <a:p>
            <a:r>
              <a:rPr lang="en-US" sz="4400" dirty="0"/>
              <a:t>	136  So, you see, Jesus was God. He was not no third person, fourth person, second person; He was The Person. He was God. He was God </a:t>
            </a:r>
            <a:r>
              <a:rPr lang="en-US" sz="4400" b="1" dirty="0"/>
              <a:t>Emmanuel</a:t>
            </a:r>
            <a:r>
              <a:rPr lang="en-US" sz="4400" dirty="0"/>
              <a:t>. God come down from His glory, revealed Himself...</a:t>
            </a:r>
          </a:p>
          <a:p>
            <a:pPr algn="r"/>
            <a:r>
              <a:rPr lang="en-US" sz="4400" dirty="0"/>
              <a:t>63-0317</a:t>
            </a:r>
          </a:p>
        </p:txBody>
      </p:sp>
    </p:spTree>
    <p:extLst>
      <p:ext uri="{BB962C8B-B14F-4D97-AF65-F5344CB8AC3E}">
        <p14:creationId xmlns:p14="http://schemas.microsoft.com/office/powerpoint/2010/main" val="56967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6B2741-7687-4D5F-A5BE-ABE95000754A}"/>
              </a:ext>
            </a:extLst>
          </p:cNvPr>
          <p:cNvSpPr>
            <a:spLocks noGrp="1"/>
          </p:cNvSpPr>
          <p:nvPr>
            <p:ph type="dt" sz="half" idx="10"/>
          </p:nvPr>
        </p:nvSpPr>
        <p:spPr/>
        <p:txBody>
          <a:bodyPr/>
          <a:lstStyle/>
          <a:p>
            <a:r>
              <a:rPr lang="en-US"/>
              <a:t>12-21-2025</a:t>
            </a:r>
          </a:p>
        </p:txBody>
      </p:sp>
      <p:sp>
        <p:nvSpPr>
          <p:cNvPr id="5" name="Footer Placeholder 4">
            <a:extLst>
              <a:ext uri="{FF2B5EF4-FFF2-40B4-BE49-F238E27FC236}">
                <a16:creationId xmlns:a16="http://schemas.microsoft.com/office/drawing/2014/main" id="{7516F315-812F-4D47-BA36-66F47421FFA1}"/>
              </a:ext>
            </a:extLst>
          </p:cNvPr>
          <p:cNvSpPr>
            <a:spLocks noGrp="1"/>
          </p:cNvSpPr>
          <p:nvPr>
            <p:ph type="ftr" sz="quarter" idx="11"/>
          </p:nvPr>
        </p:nvSpPr>
        <p:spPr/>
        <p:txBody>
          <a:bodyPr/>
          <a:lstStyle/>
          <a:p>
            <a:r>
              <a:rPr lang="en-US"/>
              <a:t>This I Know 2</a:t>
            </a:r>
          </a:p>
        </p:txBody>
      </p:sp>
      <p:sp>
        <p:nvSpPr>
          <p:cNvPr id="6" name="Slide Number Placeholder 5">
            <a:extLst>
              <a:ext uri="{FF2B5EF4-FFF2-40B4-BE49-F238E27FC236}">
                <a16:creationId xmlns:a16="http://schemas.microsoft.com/office/drawing/2014/main" id="{8AFE3607-766F-4F96-8F17-CFB83F45D5D8}"/>
              </a:ext>
            </a:extLst>
          </p:cNvPr>
          <p:cNvSpPr>
            <a:spLocks noGrp="1"/>
          </p:cNvSpPr>
          <p:nvPr>
            <p:ph type="sldNum" sz="quarter" idx="12"/>
          </p:nvPr>
        </p:nvSpPr>
        <p:spPr/>
        <p:txBody>
          <a:bodyPr/>
          <a:lstStyle/>
          <a:p>
            <a:fld id="{862D5290-4585-4583-B434-E5582038BBFC}" type="slidenum">
              <a:rPr lang="en-US" smtClean="0"/>
              <a:pPr/>
              <a:t>42</a:t>
            </a:fld>
            <a:endParaRPr lang="en-US" dirty="0"/>
          </a:p>
        </p:txBody>
      </p:sp>
      <p:sp>
        <p:nvSpPr>
          <p:cNvPr id="8" name="Rectangle 7">
            <a:extLst>
              <a:ext uri="{FF2B5EF4-FFF2-40B4-BE49-F238E27FC236}">
                <a16:creationId xmlns:a16="http://schemas.microsoft.com/office/drawing/2014/main" id="{A13CDBC8-D305-469A-9ED2-6CB0D8BEC785}"/>
              </a:ext>
            </a:extLst>
          </p:cNvPr>
          <p:cNvSpPr/>
          <p:nvPr/>
        </p:nvSpPr>
        <p:spPr>
          <a:xfrm>
            <a:off x="152400" y="136526"/>
            <a:ext cx="11887200" cy="5755422"/>
          </a:xfrm>
          <a:prstGeom prst="rect">
            <a:avLst/>
          </a:prstGeom>
        </p:spPr>
        <p:txBody>
          <a:bodyPr wrap="square">
            <a:spAutoFit/>
          </a:bodyPr>
          <a:lstStyle/>
          <a:p>
            <a:r>
              <a:rPr lang="en-US" sz="4400" b="1" dirty="0"/>
              <a:t>MODERN.EVENTS</a:t>
            </a:r>
          </a:p>
          <a:p>
            <a:r>
              <a:rPr lang="en-US" sz="3200" dirty="0"/>
              <a:t>	268 (</a:t>
            </a:r>
            <a:r>
              <a:rPr lang="en-US" sz="2800" dirty="0" err="1"/>
              <a:t>Emaeus</a:t>
            </a:r>
            <a:r>
              <a:rPr lang="en-US" sz="2800" dirty="0"/>
              <a:t>) </a:t>
            </a:r>
            <a:r>
              <a:rPr lang="en-US" sz="3600" dirty="0"/>
              <a:t>Watch </a:t>
            </a:r>
            <a:r>
              <a:rPr lang="en-US" sz="3600" u="sng" dirty="0"/>
              <a:t>how</a:t>
            </a:r>
            <a:r>
              <a:rPr lang="en-US" sz="3600" dirty="0"/>
              <a:t> He made </a:t>
            </a:r>
            <a:r>
              <a:rPr lang="en-US" sz="3600" dirty="0" err="1"/>
              <a:t>Hisself</a:t>
            </a:r>
            <a:r>
              <a:rPr lang="en-US" sz="3600" dirty="0"/>
              <a:t> known to these people, as their Messiah, promised Word of the age, as He has said to the prophets. </a:t>
            </a:r>
            <a:r>
              <a:rPr lang="en-US" sz="3600" i="1" dirty="0"/>
              <a:t>"Fools, and slow of heart..."</a:t>
            </a:r>
          </a:p>
          <a:p>
            <a:r>
              <a:rPr lang="en-US" sz="3600" dirty="0"/>
              <a:t>	269 He refers right back to the Word. He never come right out and told them, "</a:t>
            </a:r>
            <a:r>
              <a:rPr lang="en-US" sz="3600" i="1" dirty="0"/>
              <a:t>Don't you know Me? I am the Messiah that's resurrected.“ </a:t>
            </a:r>
            <a:r>
              <a:rPr lang="en-US" sz="3600" dirty="0"/>
              <a:t>He just give them the Scripture; like John did, and the rest of them. They have to pick that out themselves, judge for </a:t>
            </a:r>
            <a:r>
              <a:rPr lang="en-US" sz="3600" dirty="0" err="1"/>
              <a:t>theirselves</a:t>
            </a:r>
            <a:r>
              <a:rPr lang="en-US" sz="3600" dirty="0"/>
              <a:t>. Now, don't go to sleep, judge for yourself.</a:t>
            </a:r>
            <a:r>
              <a:rPr lang="en-US" sz="3200" dirty="0"/>
              <a:t>						</a:t>
            </a:r>
            <a:r>
              <a:rPr lang="en-US" sz="2800" dirty="0"/>
              <a:t>65-1206</a:t>
            </a:r>
          </a:p>
        </p:txBody>
      </p:sp>
    </p:spTree>
    <p:extLst>
      <p:ext uri="{BB962C8B-B14F-4D97-AF65-F5344CB8AC3E}">
        <p14:creationId xmlns:p14="http://schemas.microsoft.com/office/powerpoint/2010/main" val="894503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861AC-9BC4-48D4-B497-5F3BCB82386A}"/>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78D6035E-64EE-475B-9DE8-1D0B040C0C47}"/>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61FFAE6A-9EAD-4825-9E61-4FEC8A090F2B}"/>
              </a:ext>
            </a:extLst>
          </p:cNvPr>
          <p:cNvSpPr>
            <a:spLocks noGrp="1"/>
          </p:cNvSpPr>
          <p:nvPr>
            <p:ph type="sldNum" sz="quarter" idx="12"/>
          </p:nvPr>
        </p:nvSpPr>
        <p:spPr/>
        <p:txBody>
          <a:bodyPr/>
          <a:lstStyle/>
          <a:p>
            <a:fld id="{862D5290-4585-4583-B434-E5582038BBFC}" type="slidenum">
              <a:rPr lang="en-US" smtClean="0"/>
              <a:pPr/>
              <a:t>43</a:t>
            </a:fld>
            <a:endParaRPr lang="en-US"/>
          </a:p>
        </p:txBody>
      </p:sp>
      <p:sp>
        <p:nvSpPr>
          <p:cNvPr id="8" name="Rectangle 7">
            <a:extLst>
              <a:ext uri="{FF2B5EF4-FFF2-40B4-BE49-F238E27FC236}">
                <a16:creationId xmlns:a16="http://schemas.microsoft.com/office/drawing/2014/main" id="{1F7CEF15-1C87-4855-AB26-35493C724482}"/>
              </a:ext>
            </a:extLst>
          </p:cNvPr>
          <p:cNvSpPr/>
          <p:nvPr/>
        </p:nvSpPr>
        <p:spPr>
          <a:xfrm>
            <a:off x="228600" y="136525"/>
            <a:ext cx="11658600" cy="5232202"/>
          </a:xfrm>
          <a:prstGeom prst="rect">
            <a:avLst/>
          </a:prstGeom>
        </p:spPr>
        <p:txBody>
          <a:bodyPr wrap="square">
            <a:spAutoFit/>
          </a:bodyPr>
          <a:lstStyle/>
          <a:p>
            <a:r>
              <a:rPr lang="en-US" sz="5400" b="1" dirty="0"/>
              <a:t>JOHN 1:21-23</a:t>
            </a:r>
          </a:p>
          <a:p>
            <a:r>
              <a:rPr lang="en-US" sz="4000" i="1" dirty="0"/>
              <a:t>	 And they asked him, What then? Art thou Elias? And he </a:t>
            </a:r>
            <a:r>
              <a:rPr lang="en-US" sz="4000" i="1" dirty="0" err="1"/>
              <a:t>saith</a:t>
            </a:r>
            <a:r>
              <a:rPr lang="en-US" sz="4000" i="1" dirty="0"/>
              <a:t>, I am not. Art thou that prophet? And he answered, No. 22 Then said they unto him, Who art thou? that we may give an answer to them that sent us. What </a:t>
            </a:r>
            <a:r>
              <a:rPr lang="en-US" sz="4000" i="1" dirty="0" err="1"/>
              <a:t>sayest</a:t>
            </a:r>
            <a:r>
              <a:rPr lang="en-US" sz="4000" i="1" dirty="0"/>
              <a:t> thou of thyself? 23 He said, I am the voice of one crying in the wilderness, Make straight the way of the Lord, as said the prophet Esaias. </a:t>
            </a:r>
          </a:p>
        </p:txBody>
      </p:sp>
    </p:spTree>
    <p:extLst>
      <p:ext uri="{BB962C8B-B14F-4D97-AF65-F5344CB8AC3E}">
        <p14:creationId xmlns:p14="http://schemas.microsoft.com/office/powerpoint/2010/main" val="255473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4DAC6-59DE-4E1D-A9F9-08241CAB8CD6}"/>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EE7A5262-C1F6-45C3-B245-F877C2FB5D27}"/>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0DD5CB3E-50AD-46BC-954E-FD5ECF8D42F1}"/>
              </a:ext>
            </a:extLst>
          </p:cNvPr>
          <p:cNvSpPr>
            <a:spLocks noGrp="1"/>
          </p:cNvSpPr>
          <p:nvPr>
            <p:ph type="sldNum" sz="quarter" idx="12"/>
          </p:nvPr>
        </p:nvSpPr>
        <p:spPr/>
        <p:txBody>
          <a:bodyPr/>
          <a:lstStyle/>
          <a:p>
            <a:fld id="{862D5290-4585-4583-B434-E5582038BBFC}" type="slidenum">
              <a:rPr lang="en-US" smtClean="0"/>
              <a:pPr/>
              <a:t>44</a:t>
            </a:fld>
            <a:endParaRPr lang="en-US"/>
          </a:p>
        </p:txBody>
      </p:sp>
      <p:sp>
        <p:nvSpPr>
          <p:cNvPr id="5" name="Rectangle 4">
            <a:extLst>
              <a:ext uri="{FF2B5EF4-FFF2-40B4-BE49-F238E27FC236}">
                <a16:creationId xmlns:a16="http://schemas.microsoft.com/office/drawing/2014/main" id="{04B71705-1F09-402C-9731-1CFE00219614}"/>
              </a:ext>
            </a:extLst>
          </p:cNvPr>
          <p:cNvSpPr/>
          <p:nvPr/>
        </p:nvSpPr>
        <p:spPr>
          <a:xfrm>
            <a:off x="228600" y="228601"/>
            <a:ext cx="11811000" cy="5755422"/>
          </a:xfrm>
          <a:prstGeom prst="rect">
            <a:avLst/>
          </a:prstGeom>
        </p:spPr>
        <p:txBody>
          <a:bodyPr wrap="square">
            <a:spAutoFit/>
          </a:bodyPr>
          <a:lstStyle/>
          <a:p>
            <a:r>
              <a:rPr lang="en-US" sz="4800" b="1" dirty="0"/>
              <a:t>ISAIAH 40:3-5</a:t>
            </a:r>
            <a:endParaRPr lang="en-US" sz="4800" b="1" i="1" dirty="0"/>
          </a:p>
          <a:p>
            <a:r>
              <a:rPr lang="en-US" sz="3600" i="1" dirty="0"/>
              <a:t>	</a:t>
            </a:r>
            <a:r>
              <a:rPr lang="en-US" sz="4000" i="1" dirty="0"/>
              <a:t>The voice of him that </a:t>
            </a:r>
            <a:r>
              <a:rPr lang="en-US" sz="4000" i="1" dirty="0" err="1"/>
              <a:t>crieth</a:t>
            </a:r>
            <a:r>
              <a:rPr lang="en-US" sz="4000" i="1" dirty="0"/>
              <a:t> in the wilderness, Prepare ye the way of the LORD, make straight in the desert a highway for our God. 4 Every valley shall be exalted, and every mountain and hill shall be made low: and the crooked shall be made straight, and the rough places plain: 5 And the glory of the LORD shall be revealed, and all flesh shall see it together: for the mouth of the LORD hath spoken it.</a:t>
            </a:r>
            <a:endParaRPr lang="en-US" sz="3600" i="1" dirty="0"/>
          </a:p>
        </p:txBody>
      </p:sp>
    </p:spTree>
    <p:extLst>
      <p:ext uri="{BB962C8B-B14F-4D97-AF65-F5344CB8AC3E}">
        <p14:creationId xmlns:p14="http://schemas.microsoft.com/office/powerpoint/2010/main" val="44555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45</a:t>
            </a:fld>
            <a:endParaRPr lang="en-US"/>
          </a:p>
        </p:txBody>
      </p:sp>
      <p:sp>
        <p:nvSpPr>
          <p:cNvPr id="5" name="Rectangle 4"/>
          <p:cNvSpPr/>
          <p:nvPr/>
        </p:nvSpPr>
        <p:spPr>
          <a:xfrm>
            <a:off x="152400" y="0"/>
            <a:ext cx="11887200" cy="6924973"/>
          </a:xfrm>
          <a:prstGeom prst="rect">
            <a:avLst/>
          </a:prstGeom>
        </p:spPr>
        <p:txBody>
          <a:bodyPr wrap="square">
            <a:spAutoFit/>
          </a:bodyPr>
          <a:lstStyle/>
          <a:p>
            <a:r>
              <a:rPr lang="en-US" sz="4400" b="1" dirty="0"/>
              <a:t>GOD'S.PROVIDED.PLACE.OF.WORSHIP</a:t>
            </a:r>
            <a:endParaRPr lang="en-US" sz="3600" dirty="0"/>
          </a:p>
          <a:p>
            <a:r>
              <a:rPr lang="en-US" sz="4000" dirty="0"/>
              <a:t>	72  Let's trace his name a little bit. The prophet said, "</a:t>
            </a:r>
            <a:r>
              <a:rPr lang="en-US" sz="4000" i="1" dirty="0"/>
              <a:t>His Name would be called Emmanuel which is by interpretation, </a:t>
            </a:r>
            <a:r>
              <a:rPr lang="en-US" sz="4000" dirty="0"/>
              <a:t>"God with us.” Matt. 1:23.</a:t>
            </a:r>
          </a:p>
          <a:p>
            <a:r>
              <a:rPr lang="en-US" sz="4000" dirty="0"/>
              <a:t>	73  Emmanuel, and His Name was Jesus, God with us, with His Father's Name. There is where God placed His Name, in His Son. That's the only place that you can worship Him. The only place God will ever meet you, is in that Son which was typed by the sacrificial lamb. </a:t>
            </a:r>
          </a:p>
          <a:p>
            <a:pPr algn="r"/>
            <a:r>
              <a:rPr lang="en-US" sz="4000" dirty="0"/>
              <a:t>1965</a:t>
            </a:r>
          </a:p>
        </p:txBody>
      </p:sp>
    </p:spTree>
    <p:extLst>
      <p:ext uri="{BB962C8B-B14F-4D97-AF65-F5344CB8AC3E}">
        <p14:creationId xmlns:p14="http://schemas.microsoft.com/office/powerpoint/2010/main" val="135816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DF3B5-3903-4058-A6AB-AB1A2B3AF7A8}"/>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5C5D4EEC-F80F-4B2A-82DC-F8D5E4BD47B3}"/>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74B3AA91-44C7-4CAC-BD5C-5EEB8D6B22F0}"/>
              </a:ext>
            </a:extLst>
          </p:cNvPr>
          <p:cNvSpPr>
            <a:spLocks noGrp="1"/>
          </p:cNvSpPr>
          <p:nvPr>
            <p:ph type="sldNum" sz="quarter" idx="12"/>
          </p:nvPr>
        </p:nvSpPr>
        <p:spPr/>
        <p:txBody>
          <a:bodyPr/>
          <a:lstStyle/>
          <a:p>
            <a:fld id="{862D5290-4585-4583-B434-E5582038BBFC}" type="slidenum">
              <a:rPr lang="en-US" smtClean="0"/>
              <a:pPr/>
              <a:t>46</a:t>
            </a:fld>
            <a:endParaRPr lang="en-US"/>
          </a:p>
        </p:txBody>
      </p:sp>
      <p:sp>
        <p:nvSpPr>
          <p:cNvPr id="5" name="Rectangle 4">
            <a:extLst>
              <a:ext uri="{FF2B5EF4-FFF2-40B4-BE49-F238E27FC236}">
                <a16:creationId xmlns:a16="http://schemas.microsoft.com/office/drawing/2014/main" id="{B0F20266-6CE4-49CD-8935-340E90E2608A}"/>
              </a:ext>
            </a:extLst>
          </p:cNvPr>
          <p:cNvSpPr/>
          <p:nvPr/>
        </p:nvSpPr>
        <p:spPr>
          <a:xfrm>
            <a:off x="152400" y="152400"/>
            <a:ext cx="11963400" cy="6370975"/>
          </a:xfrm>
          <a:prstGeom prst="rect">
            <a:avLst/>
          </a:prstGeom>
        </p:spPr>
        <p:txBody>
          <a:bodyPr wrap="square">
            <a:spAutoFit/>
          </a:bodyPr>
          <a:lstStyle/>
          <a:p>
            <a:r>
              <a:rPr lang="en-US" sz="4800" dirty="0"/>
              <a:t>WHY.IT.HAD.TO.BE.SHEPHERDS</a:t>
            </a:r>
          </a:p>
          <a:p>
            <a:r>
              <a:rPr lang="en-US" sz="4000" dirty="0"/>
              <a:t>	98  He had started a new creation. A creation of Himself. God was made flesh and dwelt among us</a:t>
            </a:r>
            <a:r>
              <a:rPr lang="en-US" sz="4000" i="1" dirty="0"/>
              <a:t>. “…the beginning of the creation of God." </a:t>
            </a:r>
            <a:r>
              <a:rPr lang="en-US" sz="4000" dirty="0"/>
              <a:t>God was created in human form; in Jesus Christ, His Son, God dwelt. He built His tabernacle of flesh and bones, and lived in that tabernacle; God, Emmanuel, "</a:t>
            </a:r>
            <a:r>
              <a:rPr lang="en-US" sz="4000" i="1" dirty="0"/>
              <a:t>God with us.</a:t>
            </a:r>
            <a:r>
              <a:rPr lang="en-US" sz="4000" dirty="0"/>
              <a:t>" He built Himself a house, to live in it, so He could reflect His Word to His subjects through that. You know what God is, when you see Christ. 		</a:t>
            </a:r>
            <a:r>
              <a:rPr lang="en-US" sz="3200" dirty="0"/>
              <a:t>64-1221</a:t>
            </a:r>
            <a:r>
              <a:rPr lang="en-US" sz="4000" dirty="0"/>
              <a:t> </a:t>
            </a:r>
          </a:p>
        </p:txBody>
      </p:sp>
    </p:spTree>
    <p:extLst>
      <p:ext uri="{BB962C8B-B14F-4D97-AF65-F5344CB8AC3E}">
        <p14:creationId xmlns:p14="http://schemas.microsoft.com/office/powerpoint/2010/main" val="4213371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1FC73-7F70-476B-A23B-00B1CF048E3F}"/>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B4477E4B-0DD3-4E7E-924D-5FAEABA91A6C}"/>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9C19CC2E-F0E7-4385-9DC6-2379CC1B1488}"/>
              </a:ext>
            </a:extLst>
          </p:cNvPr>
          <p:cNvSpPr>
            <a:spLocks noGrp="1"/>
          </p:cNvSpPr>
          <p:nvPr>
            <p:ph type="sldNum" sz="quarter" idx="12"/>
          </p:nvPr>
        </p:nvSpPr>
        <p:spPr/>
        <p:txBody>
          <a:bodyPr/>
          <a:lstStyle/>
          <a:p>
            <a:fld id="{862D5290-4585-4583-B434-E5582038BBFC}" type="slidenum">
              <a:rPr lang="en-US" smtClean="0"/>
              <a:pPr/>
              <a:t>47</a:t>
            </a:fld>
            <a:endParaRPr lang="en-US"/>
          </a:p>
        </p:txBody>
      </p:sp>
      <p:sp>
        <p:nvSpPr>
          <p:cNvPr id="5" name="Rectangle 4">
            <a:extLst>
              <a:ext uri="{FF2B5EF4-FFF2-40B4-BE49-F238E27FC236}">
                <a16:creationId xmlns:a16="http://schemas.microsoft.com/office/drawing/2014/main" id="{710CF5E3-6051-4D24-AF6D-54C7E6B95774}"/>
              </a:ext>
            </a:extLst>
          </p:cNvPr>
          <p:cNvSpPr/>
          <p:nvPr/>
        </p:nvSpPr>
        <p:spPr>
          <a:xfrm>
            <a:off x="76200" y="0"/>
            <a:ext cx="12039600" cy="5847755"/>
          </a:xfrm>
          <a:prstGeom prst="rect">
            <a:avLst/>
          </a:prstGeom>
        </p:spPr>
        <p:txBody>
          <a:bodyPr wrap="square">
            <a:spAutoFit/>
          </a:bodyPr>
          <a:lstStyle/>
          <a:p>
            <a:r>
              <a:rPr lang="en-US" sz="5400" b="1" spc="-150" dirty="0"/>
              <a:t>TIME.TESTED.MEMORIALS.OF.GOD</a:t>
            </a:r>
          </a:p>
          <a:p>
            <a:r>
              <a:rPr lang="en-US" sz="4000" dirty="0"/>
              <a:t>	21 …In April, the snow was melting in Judaea and coming down the mountains. Looked like he picked the worst time in all the year to cross Jordan. But God likes to take those kind of times to prove that He's God. 	</a:t>
            </a:r>
          </a:p>
          <a:p>
            <a:r>
              <a:rPr lang="en-US" sz="4000" dirty="0"/>
              <a:t>	And </a:t>
            </a:r>
            <a:r>
              <a:rPr lang="en-US" sz="4000" u="sng" dirty="0"/>
              <a:t>men of God</a:t>
            </a:r>
            <a:r>
              <a:rPr lang="en-US" sz="4000" dirty="0"/>
              <a:t> who believe God and know what God has promised, is not afraid to do it, because God will stick with His Word just as certain as He is God.</a:t>
            </a:r>
          </a:p>
          <a:p>
            <a:pPr algn="r"/>
            <a:r>
              <a:rPr lang="en-US" sz="4000" dirty="0"/>
              <a:t>57-0818</a:t>
            </a:r>
          </a:p>
        </p:txBody>
      </p:sp>
    </p:spTree>
    <p:extLst>
      <p:ext uri="{BB962C8B-B14F-4D97-AF65-F5344CB8AC3E}">
        <p14:creationId xmlns:p14="http://schemas.microsoft.com/office/powerpoint/2010/main" val="914740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36323-9B03-1667-EDD3-27D96D4DEF8B}"/>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A6178828-1545-2C3B-40B0-4C00022B704C}"/>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8962371C-B500-DFAE-B478-27FAFFEDC320}"/>
              </a:ext>
            </a:extLst>
          </p:cNvPr>
          <p:cNvSpPr>
            <a:spLocks noGrp="1"/>
          </p:cNvSpPr>
          <p:nvPr>
            <p:ph type="sldNum" sz="quarter" idx="12"/>
          </p:nvPr>
        </p:nvSpPr>
        <p:spPr/>
        <p:txBody>
          <a:bodyPr/>
          <a:lstStyle/>
          <a:p>
            <a:fld id="{862D5290-4585-4583-B434-E5582038BBFC}" type="slidenum">
              <a:rPr lang="en-US" smtClean="0"/>
              <a:pPr/>
              <a:t>48</a:t>
            </a:fld>
            <a:endParaRPr lang="en-US"/>
          </a:p>
        </p:txBody>
      </p:sp>
      <p:sp>
        <p:nvSpPr>
          <p:cNvPr id="6" name="TextBox 5">
            <a:extLst>
              <a:ext uri="{FF2B5EF4-FFF2-40B4-BE49-F238E27FC236}">
                <a16:creationId xmlns:a16="http://schemas.microsoft.com/office/drawing/2014/main" id="{AEA5682F-7D7A-B30B-4904-517E9198988B}"/>
              </a:ext>
            </a:extLst>
          </p:cNvPr>
          <p:cNvSpPr txBox="1"/>
          <p:nvPr/>
        </p:nvSpPr>
        <p:spPr>
          <a:xfrm>
            <a:off x="152400" y="0"/>
            <a:ext cx="12039600" cy="6801862"/>
          </a:xfrm>
          <a:prstGeom prst="rect">
            <a:avLst/>
          </a:prstGeom>
          <a:noFill/>
        </p:spPr>
        <p:txBody>
          <a:bodyPr wrap="square">
            <a:spAutoFit/>
          </a:bodyPr>
          <a:lstStyle/>
          <a:p>
            <a:r>
              <a:rPr lang="en-US" sz="4400" b="1" dirty="0"/>
              <a:t>EXODUS 25:8-9</a:t>
            </a:r>
          </a:p>
          <a:p>
            <a:r>
              <a:rPr lang="en-US" sz="3600" i="1" dirty="0"/>
              <a:t>	And let them make me a </a:t>
            </a:r>
            <a:r>
              <a:rPr lang="en-US" sz="3600" i="1" u="sng" dirty="0"/>
              <a:t>sanctuary </a:t>
            </a:r>
            <a:r>
              <a:rPr lang="en-US" sz="2800" u="sng" dirty="0"/>
              <a:t>[temple, tabernacle]</a:t>
            </a:r>
            <a:r>
              <a:rPr lang="en-US" sz="3600" i="1" dirty="0"/>
              <a:t>; that I may dwell among them. 9 According to all that I shew thee, after the pattern of the tabernacle, and the pattern of all the instruments thereof, even so shall ye make it.</a:t>
            </a:r>
            <a:endParaRPr lang="en-US" i="1" dirty="0"/>
          </a:p>
          <a:p>
            <a:endParaRPr lang="en-US" i="1" dirty="0"/>
          </a:p>
          <a:p>
            <a:r>
              <a:rPr lang="en-US" sz="4400" b="1" dirty="0"/>
              <a:t>MALACHI 3:1</a:t>
            </a:r>
          </a:p>
          <a:p>
            <a:r>
              <a:rPr lang="en-US" sz="3600" i="1" dirty="0"/>
              <a:t>Behold, I will send my messenger, and he shall prepare the way before me: and the Lord, whom ye seek, </a:t>
            </a:r>
            <a:r>
              <a:rPr lang="en-US" sz="3600" i="1" u="sng" dirty="0"/>
              <a:t>shall suddenly come to his temple</a:t>
            </a:r>
            <a:r>
              <a:rPr lang="en-US" sz="3600" i="1" dirty="0"/>
              <a:t>, even the messenger of the covenant, whom ye delight in: behold, he shall come, saith the LORD of hosts.</a:t>
            </a:r>
          </a:p>
          <a:p>
            <a:endParaRPr lang="en-US" sz="3600" i="1" dirty="0"/>
          </a:p>
        </p:txBody>
      </p:sp>
    </p:spTree>
    <p:extLst>
      <p:ext uri="{BB962C8B-B14F-4D97-AF65-F5344CB8AC3E}">
        <p14:creationId xmlns:p14="http://schemas.microsoft.com/office/powerpoint/2010/main" val="3555232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862D5290-4585-4583-B434-E5582038BBFC}" type="slidenum">
              <a:rPr lang="en-US" smtClean="0"/>
              <a:pPr/>
              <a:t>49</a:t>
            </a:fld>
            <a:endParaRPr lang="en-US"/>
          </a:p>
        </p:txBody>
      </p:sp>
      <p:sp>
        <p:nvSpPr>
          <p:cNvPr id="5" name="Rectangle 4"/>
          <p:cNvSpPr/>
          <p:nvPr/>
        </p:nvSpPr>
        <p:spPr>
          <a:xfrm>
            <a:off x="152400" y="152401"/>
            <a:ext cx="11887200" cy="6370975"/>
          </a:xfrm>
          <a:prstGeom prst="rect">
            <a:avLst/>
          </a:prstGeom>
        </p:spPr>
        <p:txBody>
          <a:bodyPr wrap="square">
            <a:spAutoFit/>
          </a:bodyPr>
          <a:lstStyle/>
          <a:p>
            <a:r>
              <a:rPr lang="en-US" sz="4800" b="1" dirty="0"/>
              <a:t>INVESTMENTS   </a:t>
            </a:r>
            <a:r>
              <a:rPr lang="en-US" sz="2800" dirty="0"/>
              <a:t>63-0803</a:t>
            </a:r>
          </a:p>
          <a:p>
            <a:r>
              <a:rPr lang="en-US" sz="4000" dirty="0"/>
              <a:t>	64  …Jesus was God. He was nothing short of God. God coming down to become man to die... God could not die as a Spirit, He's eternal… but God could make Himself in such a way that He could feel pain, and He could feel and suffer. God could not suffer, as the eternal Spirit, but when He become man, He could suffer, and feel the pain and the temptations that man went through like Adam and Eve </a:t>
            </a:r>
            <a:r>
              <a:rPr lang="en-US" sz="4000" dirty="0">
                <a:solidFill>
                  <a:srgbClr val="FFFF00"/>
                </a:solidFill>
              </a:rPr>
              <a:t>in the garden of Eden, </a:t>
            </a:r>
            <a:r>
              <a:rPr lang="en-US" sz="4000" dirty="0"/>
              <a:t>and everyone since.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C1259-1EF9-C808-AEFA-BFA34FE842FB}"/>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EBF1B9AA-9758-B180-3D11-7BA8B69BA9D2}"/>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32439CD5-BB38-83F5-B988-310D782ECA2B}"/>
              </a:ext>
            </a:extLst>
          </p:cNvPr>
          <p:cNvSpPr>
            <a:spLocks noGrp="1"/>
          </p:cNvSpPr>
          <p:nvPr>
            <p:ph type="sldNum" sz="quarter" idx="12"/>
          </p:nvPr>
        </p:nvSpPr>
        <p:spPr/>
        <p:txBody>
          <a:bodyPr/>
          <a:lstStyle/>
          <a:p>
            <a:fld id="{AC4DAC86-D943-45DC-86D6-56CCD16C63DC}" type="slidenum">
              <a:rPr lang="en-US" smtClean="0"/>
              <a:pPr/>
              <a:t>5</a:t>
            </a:fld>
            <a:endParaRPr lang="en-US"/>
          </a:p>
        </p:txBody>
      </p:sp>
      <p:sp>
        <p:nvSpPr>
          <p:cNvPr id="6" name="TextBox 5">
            <a:extLst>
              <a:ext uri="{FF2B5EF4-FFF2-40B4-BE49-F238E27FC236}">
                <a16:creationId xmlns:a16="http://schemas.microsoft.com/office/drawing/2014/main" id="{9F6F895B-0DD3-AD85-0C1E-76D79FA6962E}"/>
              </a:ext>
            </a:extLst>
          </p:cNvPr>
          <p:cNvSpPr txBox="1"/>
          <p:nvPr/>
        </p:nvSpPr>
        <p:spPr>
          <a:xfrm>
            <a:off x="228600" y="136524"/>
            <a:ext cx="11887200" cy="6617196"/>
          </a:xfrm>
          <a:prstGeom prst="rect">
            <a:avLst/>
          </a:prstGeom>
          <a:noFill/>
        </p:spPr>
        <p:txBody>
          <a:bodyPr wrap="square">
            <a:spAutoFit/>
          </a:bodyPr>
          <a:lstStyle/>
          <a:p>
            <a:r>
              <a:rPr lang="en-US" sz="4400" b="1" dirty="0"/>
              <a:t>PSALM 56:8-9 </a:t>
            </a:r>
            <a:r>
              <a:rPr lang="en-US" sz="3600" i="1" dirty="0"/>
              <a:t>Thou </a:t>
            </a:r>
            <a:r>
              <a:rPr lang="en-US" sz="3600" i="1" dirty="0" err="1"/>
              <a:t>tellest</a:t>
            </a:r>
            <a:r>
              <a:rPr lang="en-US" sz="3600" i="1" dirty="0"/>
              <a:t> my wanderings: put thou my tears into thy bottle: are they not in thy book? 9 When I cry unto thee, then shall mine enemies turn back: </a:t>
            </a:r>
            <a:r>
              <a:rPr lang="en-US" sz="3600" b="1" i="1" u="sng" dirty="0"/>
              <a:t>this I know</a:t>
            </a:r>
            <a:r>
              <a:rPr lang="en-US" sz="3600" i="1" dirty="0"/>
              <a:t>; for God is for me.</a:t>
            </a:r>
            <a:endParaRPr lang="en-US" sz="1200" i="1" dirty="0"/>
          </a:p>
          <a:p>
            <a:endParaRPr lang="en-US" sz="1200" dirty="0"/>
          </a:p>
          <a:p>
            <a:r>
              <a:rPr lang="en-US" sz="4400" b="1" dirty="0"/>
              <a:t>I KINGS 17:23</a:t>
            </a:r>
          </a:p>
          <a:p>
            <a:r>
              <a:rPr lang="en-US" sz="3600" i="1" dirty="0"/>
              <a:t>	And Elijah took the child, and brought him down out of the chamber into the house, and delivered him unto his mother: and Elijah said, See, thy son </a:t>
            </a:r>
            <a:r>
              <a:rPr lang="en-US" sz="3600" i="1" dirty="0" err="1"/>
              <a:t>liveth</a:t>
            </a:r>
            <a:r>
              <a:rPr lang="en-US" sz="3600" i="1" dirty="0"/>
              <a:t>. 24 And the woman said to Elijah, Now </a:t>
            </a:r>
            <a:r>
              <a:rPr lang="en-US" sz="3600" b="1" i="1" u="sng" dirty="0"/>
              <a:t>by this I know</a:t>
            </a:r>
            <a:r>
              <a:rPr lang="en-US" sz="3600" b="1" i="1" dirty="0"/>
              <a:t> </a:t>
            </a:r>
            <a:r>
              <a:rPr lang="en-US" sz="3600" i="1" dirty="0"/>
              <a:t>that thou art a man of God, and that the word of the LORD in thy mouth is truth.</a:t>
            </a:r>
          </a:p>
          <a:p>
            <a:endParaRPr lang="en-US" sz="3600" dirty="0"/>
          </a:p>
        </p:txBody>
      </p:sp>
    </p:spTree>
    <p:extLst>
      <p:ext uri="{BB962C8B-B14F-4D97-AF65-F5344CB8AC3E}">
        <p14:creationId xmlns:p14="http://schemas.microsoft.com/office/powerpoint/2010/main" val="1449456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97996D-B652-9726-0C53-D2A8588FC644}"/>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FC005519-5999-6BAB-CA7A-5001BC9132C7}"/>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6F1E65E3-44EF-6853-A6F3-61652FC69ADF}"/>
              </a:ext>
            </a:extLst>
          </p:cNvPr>
          <p:cNvSpPr>
            <a:spLocks noGrp="1"/>
          </p:cNvSpPr>
          <p:nvPr>
            <p:ph type="sldNum" sz="quarter" idx="12"/>
          </p:nvPr>
        </p:nvSpPr>
        <p:spPr/>
        <p:txBody>
          <a:bodyPr/>
          <a:lstStyle/>
          <a:p>
            <a:fld id="{862D5290-4585-4583-B434-E5582038BBFC}" type="slidenum">
              <a:rPr lang="en-US" smtClean="0"/>
              <a:pPr/>
              <a:t>50</a:t>
            </a:fld>
            <a:endParaRPr lang="en-US"/>
          </a:p>
        </p:txBody>
      </p:sp>
      <p:sp>
        <p:nvSpPr>
          <p:cNvPr id="6" name="TextBox 5">
            <a:extLst>
              <a:ext uri="{FF2B5EF4-FFF2-40B4-BE49-F238E27FC236}">
                <a16:creationId xmlns:a16="http://schemas.microsoft.com/office/drawing/2014/main" id="{0A5B51D1-2110-01F7-3ED6-A047FE7FED9E}"/>
              </a:ext>
            </a:extLst>
          </p:cNvPr>
          <p:cNvSpPr txBox="1"/>
          <p:nvPr/>
        </p:nvSpPr>
        <p:spPr>
          <a:xfrm>
            <a:off x="76200" y="0"/>
            <a:ext cx="12039600" cy="6370975"/>
          </a:xfrm>
          <a:prstGeom prst="rect">
            <a:avLst/>
          </a:prstGeom>
          <a:noFill/>
        </p:spPr>
        <p:txBody>
          <a:bodyPr wrap="square">
            <a:spAutoFit/>
          </a:bodyPr>
          <a:lstStyle/>
          <a:p>
            <a:r>
              <a:rPr lang="en-US" sz="4800" b="1" dirty="0"/>
              <a:t>THE.POWER.OF.DECISION   </a:t>
            </a:r>
            <a:r>
              <a:rPr lang="en-US" sz="4000" dirty="0"/>
              <a:t>55-1007 </a:t>
            </a:r>
          </a:p>
          <a:p>
            <a:r>
              <a:rPr lang="en-US" sz="4000" dirty="0"/>
              <a:t>	21 So the devil… tries to cut off the move of God. Every time he will do that. And he's still the same devil, use the same techniques that he did in the old days, still uses them today. So he had power, and that power was death. </a:t>
            </a:r>
          </a:p>
          <a:p>
            <a:r>
              <a:rPr lang="en-US" sz="4000" dirty="0"/>
              <a:t>	But he had no power beyond that. Just death ends his power. Then beyond death, faith sees the God of resurrection. </a:t>
            </a:r>
            <a:r>
              <a:rPr lang="en-US" sz="4000" b="1" dirty="0"/>
              <a:t>After the devil's end of the power of death, then he's finished, the devil can do no more.</a:t>
            </a:r>
          </a:p>
        </p:txBody>
      </p:sp>
    </p:spTree>
    <p:extLst>
      <p:ext uri="{BB962C8B-B14F-4D97-AF65-F5344CB8AC3E}">
        <p14:creationId xmlns:p14="http://schemas.microsoft.com/office/powerpoint/2010/main" val="423155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FCD1E5-C4FF-488B-99E4-E0145A1C9AED}"/>
              </a:ext>
            </a:extLst>
          </p:cNvPr>
          <p:cNvSpPr/>
          <p:nvPr/>
        </p:nvSpPr>
        <p:spPr>
          <a:xfrm>
            <a:off x="228600" y="205741"/>
            <a:ext cx="11887200" cy="6370975"/>
          </a:xfrm>
          <a:prstGeom prst="rect">
            <a:avLst/>
          </a:prstGeom>
        </p:spPr>
        <p:txBody>
          <a:bodyPr wrap="square">
            <a:spAutoFit/>
          </a:bodyPr>
          <a:lstStyle/>
          <a:p>
            <a:r>
              <a:rPr lang="en-US" sz="4800" b="1" dirty="0"/>
              <a:t>LUKE 2:36-38</a:t>
            </a:r>
          </a:p>
          <a:p>
            <a:r>
              <a:rPr lang="en-US" sz="4000" i="1" dirty="0"/>
              <a:t>	And there was one Anna, a prophetess, the daughter of Phanuel, of the tribe of </a:t>
            </a:r>
            <a:r>
              <a:rPr lang="en-US" sz="4000" i="1" dirty="0" err="1"/>
              <a:t>Aser</a:t>
            </a:r>
            <a:r>
              <a:rPr lang="en-US" sz="4000" i="1" dirty="0"/>
              <a:t>: she was of a great age, and had lived with an husband seven years from her virginity; 37 And she was a widow of about fourscore and four years, which departed not from the temple, but served God with </a:t>
            </a:r>
            <a:r>
              <a:rPr lang="en-US" sz="4000" i="1" dirty="0" err="1"/>
              <a:t>fastings</a:t>
            </a:r>
            <a:r>
              <a:rPr lang="en-US" sz="4000" i="1" dirty="0"/>
              <a:t> and prayers night and day. 38 And she coming in that instant gave thanks likewise unto the Lord, and </a:t>
            </a:r>
            <a:r>
              <a:rPr lang="en-US" sz="4000" i="1" dirty="0" err="1"/>
              <a:t>spake</a:t>
            </a:r>
            <a:r>
              <a:rPr lang="en-US" sz="4000" i="1" dirty="0"/>
              <a:t> of him to all them that looked for redemption in Jerusalem. </a:t>
            </a:r>
          </a:p>
        </p:txBody>
      </p:sp>
      <p:sp>
        <p:nvSpPr>
          <p:cNvPr id="3" name="Date Placeholder 2">
            <a:extLst>
              <a:ext uri="{FF2B5EF4-FFF2-40B4-BE49-F238E27FC236}">
                <a16:creationId xmlns:a16="http://schemas.microsoft.com/office/drawing/2014/main" id="{4FA1EA20-6AFE-4223-93CE-8EBB1B16AB6C}"/>
              </a:ext>
            </a:extLst>
          </p:cNvPr>
          <p:cNvSpPr>
            <a:spLocks noGrp="1"/>
          </p:cNvSpPr>
          <p:nvPr>
            <p:ph type="dt" sz="half" idx="10"/>
          </p:nvPr>
        </p:nvSpPr>
        <p:spPr/>
        <p:txBody>
          <a:bodyPr/>
          <a:lstStyle/>
          <a:p>
            <a:r>
              <a:rPr lang="en-US"/>
              <a:t>12-21-2025</a:t>
            </a:r>
            <a:endParaRPr lang="en-US" dirty="0"/>
          </a:p>
        </p:txBody>
      </p:sp>
      <p:sp>
        <p:nvSpPr>
          <p:cNvPr id="4" name="Footer Placeholder 3">
            <a:extLst>
              <a:ext uri="{FF2B5EF4-FFF2-40B4-BE49-F238E27FC236}">
                <a16:creationId xmlns:a16="http://schemas.microsoft.com/office/drawing/2014/main" id="{EBE8B151-ECBF-4D6A-9E40-CF0A8563D9C8}"/>
              </a:ext>
            </a:extLst>
          </p:cNvPr>
          <p:cNvSpPr>
            <a:spLocks noGrp="1"/>
          </p:cNvSpPr>
          <p:nvPr>
            <p:ph type="ftr" sz="quarter" idx="11"/>
          </p:nvPr>
        </p:nvSpPr>
        <p:spPr/>
        <p:txBody>
          <a:bodyPr/>
          <a:lstStyle/>
          <a:p>
            <a:r>
              <a:rPr lang="en-US"/>
              <a:t>This I Know 2</a:t>
            </a:r>
            <a:endParaRPr lang="en-US" dirty="0"/>
          </a:p>
        </p:txBody>
      </p:sp>
      <p:sp>
        <p:nvSpPr>
          <p:cNvPr id="5" name="Slide Number Placeholder 4">
            <a:extLst>
              <a:ext uri="{FF2B5EF4-FFF2-40B4-BE49-F238E27FC236}">
                <a16:creationId xmlns:a16="http://schemas.microsoft.com/office/drawing/2014/main" id="{1C6D85FC-E06C-445A-8351-ACB70ADA7821}"/>
              </a:ext>
            </a:extLst>
          </p:cNvPr>
          <p:cNvSpPr>
            <a:spLocks noGrp="1"/>
          </p:cNvSpPr>
          <p:nvPr>
            <p:ph type="sldNum" sz="quarter" idx="12"/>
          </p:nvPr>
        </p:nvSpPr>
        <p:spPr/>
        <p:txBody>
          <a:bodyPr/>
          <a:lstStyle/>
          <a:p>
            <a:fld id="{8A7A6979-0714-4377-B894-6BE4C2D6E202}" type="slidenum">
              <a:rPr lang="en-US" smtClean="0"/>
              <a:t>51</a:t>
            </a:fld>
            <a:endParaRPr lang="en-US" dirty="0"/>
          </a:p>
        </p:txBody>
      </p:sp>
    </p:spTree>
    <p:extLst>
      <p:ext uri="{BB962C8B-B14F-4D97-AF65-F5344CB8AC3E}">
        <p14:creationId xmlns:p14="http://schemas.microsoft.com/office/powerpoint/2010/main" val="295681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49222-31B1-6A43-6B91-B2FDADD94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5064A-432E-0519-0B05-6F303921E5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D71BDD-1717-3DA3-0AE1-475721F5D305}"/>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5827CE3-B359-49A9-412F-97637F70E32E}"/>
              </a:ext>
            </a:extLst>
          </p:cNvPr>
          <p:cNvSpPr>
            <a:spLocks noGrp="1"/>
          </p:cNvSpPr>
          <p:nvPr>
            <p:ph type="dt" sz="half" idx="10"/>
          </p:nvPr>
        </p:nvSpPr>
        <p:spPr/>
        <p:txBody>
          <a:bodyPr/>
          <a:lstStyle/>
          <a:p>
            <a:r>
              <a:rPr lang="en-US"/>
              <a:t>12-21-2025</a:t>
            </a:r>
          </a:p>
        </p:txBody>
      </p:sp>
      <p:sp>
        <p:nvSpPr>
          <p:cNvPr id="5" name="Footer Placeholder 4">
            <a:extLst>
              <a:ext uri="{FF2B5EF4-FFF2-40B4-BE49-F238E27FC236}">
                <a16:creationId xmlns:a16="http://schemas.microsoft.com/office/drawing/2014/main" id="{5FA8A9B9-C36F-AD42-E5AD-AD7242A59FC3}"/>
              </a:ext>
            </a:extLst>
          </p:cNvPr>
          <p:cNvSpPr>
            <a:spLocks noGrp="1"/>
          </p:cNvSpPr>
          <p:nvPr>
            <p:ph type="ftr" sz="quarter" idx="11"/>
          </p:nvPr>
        </p:nvSpPr>
        <p:spPr/>
        <p:txBody>
          <a:bodyPr/>
          <a:lstStyle/>
          <a:p>
            <a:r>
              <a:rPr lang="en-US"/>
              <a:t>This I Know 2</a:t>
            </a:r>
          </a:p>
        </p:txBody>
      </p:sp>
      <p:sp>
        <p:nvSpPr>
          <p:cNvPr id="6" name="Slide Number Placeholder 5">
            <a:extLst>
              <a:ext uri="{FF2B5EF4-FFF2-40B4-BE49-F238E27FC236}">
                <a16:creationId xmlns:a16="http://schemas.microsoft.com/office/drawing/2014/main" id="{31F96A21-6861-24DE-0827-578887222216}"/>
              </a:ext>
            </a:extLst>
          </p:cNvPr>
          <p:cNvSpPr>
            <a:spLocks noGrp="1"/>
          </p:cNvSpPr>
          <p:nvPr>
            <p:ph type="sldNum" sz="quarter" idx="12"/>
          </p:nvPr>
        </p:nvSpPr>
        <p:spPr/>
        <p:txBody>
          <a:bodyPr/>
          <a:lstStyle/>
          <a:p>
            <a:fld id="{496EDB1B-4D2D-4ACC-865C-56DCE205EA2D}" type="slidenum">
              <a:rPr lang="en-US" smtClean="0"/>
              <a:pPr/>
              <a:t>52</a:t>
            </a:fld>
            <a:endParaRPr lang="en-US"/>
          </a:p>
        </p:txBody>
      </p:sp>
      <p:pic>
        <p:nvPicPr>
          <p:cNvPr id="62466" name="Picture 2" descr="G:\PRESENTATION AND HANDOUTS\JPEGS 343X\Slide80.jpg">
            <a:extLst>
              <a:ext uri="{FF2B5EF4-FFF2-40B4-BE49-F238E27FC236}">
                <a16:creationId xmlns:a16="http://schemas.microsoft.com/office/drawing/2014/main" id="{70E5C914-3DAB-3D75-9E7D-F4AB0D86098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0"/>
            <a:ext cx="11277600" cy="6858000"/>
          </a:xfrm>
          <a:prstGeom prst="rect">
            <a:avLst/>
          </a:prstGeom>
          <a:noFill/>
        </p:spPr>
      </p:pic>
      <p:sp>
        <p:nvSpPr>
          <p:cNvPr id="8" name="Rectangle 7">
            <a:extLst>
              <a:ext uri="{FF2B5EF4-FFF2-40B4-BE49-F238E27FC236}">
                <a16:creationId xmlns:a16="http://schemas.microsoft.com/office/drawing/2014/main" id="{7EEB8619-4B45-040B-9FB9-79B1919764A3}"/>
              </a:ext>
            </a:extLst>
          </p:cNvPr>
          <p:cNvSpPr/>
          <p:nvPr/>
        </p:nvSpPr>
        <p:spPr>
          <a:xfrm>
            <a:off x="5943600" y="2971801"/>
            <a:ext cx="4262642" cy="584775"/>
          </a:xfrm>
          <a:prstGeom prst="rect">
            <a:avLst/>
          </a:prstGeom>
          <a:solidFill>
            <a:schemeClr val="accent3">
              <a:lumMod val="60000"/>
              <a:lumOff val="40000"/>
            </a:schemeClr>
          </a:solidFill>
        </p:spPr>
        <p:txBody>
          <a:bodyPr wrap="none">
            <a:spAutoFit/>
          </a:bodyPr>
          <a:lstStyle/>
          <a:p>
            <a:r>
              <a:rPr lang="en-US" sz="3200" b="1" dirty="0">
                <a:solidFill>
                  <a:schemeClr val="bg1"/>
                </a:solidFill>
              </a:rPr>
              <a:t>Jehovah is Our Healer</a:t>
            </a:r>
          </a:p>
        </p:txBody>
      </p:sp>
    </p:spTree>
    <p:extLst>
      <p:ext uri="{BB962C8B-B14F-4D97-AF65-F5344CB8AC3E}">
        <p14:creationId xmlns:p14="http://schemas.microsoft.com/office/powerpoint/2010/main" val="314708451"/>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D8AD-9520-EC69-AD68-2330DF196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80957-EE9F-E135-F87D-60F5E71250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345837-A602-7A1F-D56F-5414E9B5EC2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76B200FA-1D0B-7B96-A05E-3022B513EFB0}"/>
              </a:ext>
            </a:extLst>
          </p:cNvPr>
          <p:cNvSpPr>
            <a:spLocks noGrp="1"/>
          </p:cNvSpPr>
          <p:nvPr>
            <p:ph type="dt" sz="half" idx="10"/>
          </p:nvPr>
        </p:nvSpPr>
        <p:spPr/>
        <p:txBody>
          <a:bodyPr/>
          <a:lstStyle/>
          <a:p>
            <a:r>
              <a:rPr lang="en-US"/>
              <a:t>12-21-2025</a:t>
            </a:r>
          </a:p>
        </p:txBody>
      </p:sp>
      <p:sp>
        <p:nvSpPr>
          <p:cNvPr id="5" name="Footer Placeholder 4">
            <a:extLst>
              <a:ext uri="{FF2B5EF4-FFF2-40B4-BE49-F238E27FC236}">
                <a16:creationId xmlns:a16="http://schemas.microsoft.com/office/drawing/2014/main" id="{955BAB89-94ED-FA8C-79A6-0B376EAB068B}"/>
              </a:ext>
            </a:extLst>
          </p:cNvPr>
          <p:cNvSpPr>
            <a:spLocks noGrp="1"/>
          </p:cNvSpPr>
          <p:nvPr>
            <p:ph type="ftr" sz="quarter" idx="11"/>
          </p:nvPr>
        </p:nvSpPr>
        <p:spPr/>
        <p:txBody>
          <a:bodyPr/>
          <a:lstStyle/>
          <a:p>
            <a:r>
              <a:rPr lang="en-US"/>
              <a:t>This I Know 2</a:t>
            </a:r>
          </a:p>
        </p:txBody>
      </p:sp>
      <p:sp>
        <p:nvSpPr>
          <p:cNvPr id="6" name="Slide Number Placeholder 5">
            <a:extLst>
              <a:ext uri="{FF2B5EF4-FFF2-40B4-BE49-F238E27FC236}">
                <a16:creationId xmlns:a16="http://schemas.microsoft.com/office/drawing/2014/main" id="{AAE81904-2873-BAC3-B5EB-427CB7578EF6}"/>
              </a:ext>
            </a:extLst>
          </p:cNvPr>
          <p:cNvSpPr>
            <a:spLocks noGrp="1"/>
          </p:cNvSpPr>
          <p:nvPr>
            <p:ph type="sldNum" sz="quarter" idx="12"/>
          </p:nvPr>
        </p:nvSpPr>
        <p:spPr/>
        <p:txBody>
          <a:bodyPr/>
          <a:lstStyle/>
          <a:p>
            <a:fld id="{496EDB1B-4D2D-4ACC-865C-56DCE205EA2D}" type="slidenum">
              <a:rPr lang="en-US" smtClean="0"/>
              <a:pPr/>
              <a:t>53</a:t>
            </a:fld>
            <a:endParaRPr lang="en-US"/>
          </a:p>
        </p:txBody>
      </p:sp>
      <p:pic>
        <p:nvPicPr>
          <p:cNvPr id="61442" name="Picture 2" descr="G:\PRESENTATION AND HANDOUTS\JPEGS 343X\Slide75.jpg">
            <a:extLst>
              <a:ext uri="{FF2B5EF4-FFF2-40B4-BE49-F238E27FC236}">
                <a16:creationId xmlns:a16="http://schemas.microsoft.com/office/drawing/2014/main" id="{C704B348-382E-81BB-3ACE-A511495548F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125412"/>
            <a:ext cx="11277600" cy="6457950"/>
          </a:xfrm>
          <a:prstGeom prst="rect">
            <a:avLst/>
          </a:prstGeom>
          <a:noFill/>
        </p:spPr>
      </p:pic>
      <p:sp>
        <p:nvSpPr>
          <p:cNvPr id="8" name="Rectangle 7">
            <a:extLst>
              <a:ext uri="{FF2B5EF4-FFF2-40B4-BE49-F238E27FC236}">
                <a16:creationId xmlns:a16="http://schemas.microsoft.com/office/drawing/2014/main" id="{029AFC70-445A-0C8D-D54F-5C10DA1BEE03}"/>
              </a:ext>
            </a:extLst>
          </p:cNvPr>
          <p:cNvSpPr/>
          <p:nvPr/>
        </p:nvSpPr>
        <p:spPr>
          <a:xfrm>
            <a:off x="6324601" y="3048000"/>
            <a:ext cx="3857787" cy="523220"/>
          </a:xfrm>
          <a:prstGeom prst="rect">
            <a:avLst/>
          </a:prstGeom>
          <a:solidFill>
            <a:schemeClr val="accent3">
              <a:lumMod val="60000"/>
              <a:lumOff val="40000"/>
            </a:schemeClr>
          </a:solidFill>
        </p:spPr>
        <p:txBody>
          <a:bodyPr wrap="none">
            <a:spAutoFit/>
          </a:bodyPr>
          <a:lstStyle/>
          <a:p>
            <a:r>
              <a:rPr lang="en-US" sz="2800" b="1" dirty="0">
                <a:solidFill>
                  <a:schemeClr val="bg1"/>
                </a:solidFill>
              </a:rPr>
              <a:t>Jehovah is Our Banner</a:t>
            </a:r>
          </a:p>
        </p:txBody>
      </p:sp>
    </p:spTree>
    <p:extLst>
      <p:ext uri="{BB962C8B-B14F-4D97-AF65-F5344CB8AC3E}">
        <p14:creationId xmlns:p14="http://schemas.microsoft.com/office/powerpoint/2010/main" val="58275182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89A6-4A7D-31DD-143C-5B557080B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FCC21-D5F9-F975-85C0-26D413C787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C64273-8EBB-4BFE-186C-17E01285B074}"/>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CFF71B2-02ED-687E-077C-C0D00017F016}"/>
              </a:ext>
            </a:extLst>
          </p:cNvPr>
          <p:cNvSpPr>
            <a:spLocks noGrp="1"/>
          </p:cNvSpPr>
          <p:nvPr>
            <p:ph type="dt" sz="half" idx="10"/>
          </p:nvPr>
        </p:nvSpPr>
        <p:spPr/>
        <p:txBody>
          <a:bodyPr/>
          <a:lstStyle/>
          <a:p>
            <a:r>
              <a:rPr lang="en-US"/>
              <a:t>12-21-2025</a:t>
            </a:r>
          </a:p>
        </p:txBody>
      </p:sp>
      <p:sp>
        <p:nvSpPr>
          <p:cNvPr id="5" name="Footer Placeholder 4">
            <a:extLst>
              <a:ext uri="{FF2B5EF4-FFF2-40B4-BE49-F238E27FC236}">
                <a16:creationId xmlns:a16="http://schemas.microsoft.com/office/drawing/2014/main" id="{327897D5-D48F-85A6-254D-399D5EF8850D}"/>
              </a:ext>
            </a:extLst>
          </p:cNvPr>
          <p:cNvSpPr>
            <a:spLocks noGrp="1"/>
          </p:cNvSpPr>
          <p:nvPr>
            <p:ph type="ftr" sz="quarter" idx="11"/>
          </p:nvPr>
        </p:nvSpPr>
        <p:spPr/>
        <p:txBody>
          <a:bodyPr/>
          <a:lstStyle/>
          <a:p>
            <a:r>
              <a:rPr lang="en-US"/>
              <a:t>This I Know 2</a:t>
            </a:r>
          </a:p>
        </p:txBody>
      </p:sp>
      <p:sp>
        <p:nvSpPr>
          <p:cNvPr id="6" name="Slide Number Placeholder 5">
            <a:extLst>
              <a:ext uri="{FF2B5EF4-FFF2-40B4-BE49-F238E27FC236}">
                <a16:creationId xmlns:a16="http://schemas.microsoft.com/office/drawing/2014/main" id="{D5A56F08-799E-35D4-B439-4CA7D98DA96D}"/>
              </a:ext>
            </a:extLst>
          </p:cNvPr>
          <p:cNvSpPr>
            <a:spLocks noGrp="1"/>
          </p:cNvSpPr>
          <p:nvPr>
            <p:ph type="sldNum" sz="quarter" idx="12"/>
          </p:nvPr>
        </p:nvSpPr>
        <p:spPr/>
        <p:txBody>
          <a:bodyPr/>
          <a:lstStyle/>
          <a:p>
            <a:fld id="{496EDB1B-4D2D-4ACC-865C-56DCE205EA2D}" type="slidenum">
              <a:rPr lang="en-US" smtClean="0"/>
              <a:pPr/>
              <a:t>54</a:t>
            </a:fld>
            <a:endParaRPr lang="en-US"/>
          </a:p>
        </p:txBody>
      </p:sp>
      <p:pic>
        <p:nvPicPr>
          <p:cNvPr id="59394" name="Picture 2" descr="G:\PRESENTATION AND HANDOUTS\JPEGS 343X\Slide63.jpg">
            <a:extLst>
              <a:ext uri="{FF2B5EF4-FFF2-40B4-BE49-F238E27FC236}">
                <a16:creationId xmlns:a16="http://schemas.microsoft.com/office/drawing/2014/main" id="{FB60F51D-D965-61C7-A892-DFF27CAC40B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136524"/>
            <a:ext cx="11277600" cy="6858000"/>
          </a:xfrm>
          <a:prstGeom prst="rect">
            <a:avLst/>
          </a:prstGeom>
          <a:noFill/>
        </p:spPr>
      </p:pic>
      <p:sp>
        <p:nvSpPr>
          <p:cNvPr id="8" name="Rectangle 7">
            <a:extLst>
              <a:ext uri="{FF2B5EF4-FFF2-40B4-BE49-F238E27FC236}">
                <a16:creationId xmlns:a16="http://schemas.microsoft.com/office/drawing/2014/main" id="{A73A6DFA-3BC8-1C5C-2AEA-403D0E85FA31}"/>
              </a:ext>
            </a:extLst>
          </p:cNvPr>
          <p:cNvSpPr/>
          <p:nvPr/>
        </p:nvSpPr>
        <p:spPr>
          <a:xfrm>
            <a:off x="5638801" y="5181601"/>
            <a:ext cx="4654929" cy="584775"/>
          </a:xfrm>
          <a:prstGeom prst="rect">
            <a:avLst/>
          </a:prstGeom>
        </p:spPr>
        <p:txBody>
          <a:bodyPr wrap="none">
            <a:spAutoFit/>
          </a:bodyPr>
          <a:lstStyle/>
          <a:p>
            <a:r>
              <a:rPr lang="en-US" sz="3200" b="1" dirty="0"/>
              <a:t>Jehovah is Our Provider</a:t>
            </a:r>
          </a:p>
        </p:txBody>
      </p:sp>
    </p:spTree>
    <p:extLst>
      <p:ext uri="{BB962C8B-B14F-4D97-AF65-F5344CB8AC3E}">
        <p14:creationId xmlns:p14="http://schemas.microsoft.com/office/powerpoint/2010/main" val="245279289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12-21-2025</a:t>
            </a:r>
          </a:p>
        </p:txBody>
      </p:sp>
      <p:sp>
        <p:nvSpPr>
          <p:cNvPr id="5" name="Footer Placeholder 4"/>
          <p:cNvSpPr>
            <a:spLocks noGrp="1"/>
          </p:cNvSpPr>
          <p:nvPr>
            <p:ph type="ftr" sz="quarter" idx="11"/>
          </p:nvPr>
        </p:nvSpPr>
        <p:spPr/>
        <p:txBody>
          <a:bodyPr/>
          <a:lstStyle/>
          <a:p>
            <a:r>
              <a:rPr lang="en-US"/>
              <a:t>This I Know 2</a:t>
            </a:r>
          </a:p>
        </p:txBody>
      </p:sp>
      <p:sp>
        <p:nvSpPr>
          <p:cNvPr id="6" name="Slide Number Placeholder 5"/>
          <p:cNvSpPr>
            <a:spLocks noGrp="1"/>
          </p:cNvSpPr>
          <p:nvPr>
            <p:ph type="sldNum" sz="quarter" idx="12"/>
          </p:nvPr>
        </p:nvSpPr>
        <p:spPr/>
        <p:txBody>
          <a:bodyPr/>
          <a:lstStyle/>
          <a:p>
            <a:fld id="{2259C21E-1789-4DE4-A292-CBB5A0C2C9F9}" type="slidenum">
              <a:rPr lang="en-US" smtClean="0"/>
              <a:t>55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42" y="15875"/>
            <a:ext cx="3860800" cy="2597554"/>
          </a:xfrm>
          <a:prstGeom prst="rect">
            <a:avLst/>
          </a:prstGeom>
          <a:ln>
            <a:noFill/>
          </a:ln>
          <a:effectLst>
            <a:softEdge rad="112500"/>
          </a:effectLst>
        </p:spPr>
      </p:pic>
      <p:sp>
        <p:nvSpPr>
          <p:cNvPr id="2" name="Rectangle 1"/>
          <p:cNvSpPr/>
          <p:nvPr/>
        </p:nvSpPr>
        <p:spPr>
          <a:xfrm>
            <a:off x="3048000" y="4019"/>
            <a:ext cx="8991600" cy="6524863"/>
          </a:xfrm>
          <a:prstGeom prst="rect">
            <a:avLst/>
          </a:prstGeom>
        </p:spPr>
        <p:txBody>
          <a:bodyPr wrap="square">
            <a:spAutoFit/>
          </a:bodyPr>
          <a:lstStyle/>
          <a:p>
            <a:r>
              <a:rPr lang="en-US" sz="5400" b="1" dirty="0"/>
              <a:t>COD </a:t>
            </a:r>
          </a:p>
          <a:p>
            <a:r>
              <a:rPr lang="en-US" sz="4000" dirty="0"/>
              <a:t>	     </a:t>
            </a:r>
            <a:r>
              <a:rPr lang="en-US" sz="3600" dirty="0"/>
              <a:t>273  I thought of that, God has helped me and let me know great men, let me go around the world. And people from around the world calling to come pray for them, sick people... And now, the businessmen prosper by the people that I bring into the city… </a:t>
            </a:r>
            <a:r>
              <a:rPr lang="en-US" sz="3600" dirty="0">
                <a:solidFill>
                  <a:srgbClr val="FFFF00"/>
                </a:solidFill>
              </a:rPr>
              <a:t>And now, by the help of God, I believe that I'm directing the Bride of Jesus Christ. </a:t>
            </a:r>
            <a:r>
              <a:rPr lang="en-US" sz="3600" i="1" dirty="0"/>
              <a:t> "Amazing grace, how sweet the sound!”                               								</a:t>
            </a:r>
            <a:r>
              <a:rPr lang="en-US" sz="2800" dirty="0"/>
              <a:t>64-0823</a:t>
            </a:r>
          </a:p>
        </p:txBody>
      </p:sp>
    </p:spTree>
    <p:extLst>
      <p:ext uri="{BB962C8B-B14F-4D97-AF65-F5344CB8AC3E}">
        <p14:creationId xmlns:p14="http://schemas.microsoft.com/office/powerpoint/2010/main" val="3661660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656" y="-76200"/>
            <a:ext cx="11955944" cy="6957695"/>
          </a:xfrm>
          <a:prstGeom prst="rect">
            <a:avLst/>
          </a:prstGeom>
        </p:spPr>
      </p:pic>
      <p:sp>
        <p:nvSpPr>
          <p:cNvPr id="3" name="Date Placeholder 2"/>
          <p:cNvSpPr>
            <a:spLocks noGrp="1"/>
          </p:cNvSpPr>
          <p:nvPr>
            <p:ph type="dt" sz="half" idx="10"/>
          </p:nvPr>
        </p:nvSpPr>
        <p:spPr/>
        <p:txBody>
          <a:bodyPr/>
          <a:lstStyle/>
          <a:p>
            <a:r>
              <a:rPr lang="en-US"/>
              <a:t>12-21-2025</a:t>
            </a:r>
          </a:p>
        </p:txBody>
      </p:sp>
      <p:sp>
        <p:nvSpPr>
          <p:cNvPr id="4" name="Footer Placeholder 3"/>
          <p:cNvSpPr>
            <a:spLocks noGrp="1"/>
          </p:cNvSpPr>
          <p:nvPr>
            <p:ph type="ftr" sz="quarter" idx="11"/>
          </p:nvPr>
        </p:nvSpPr>
        <p:spPr/>
        <p:txBody>
          <a:bodyPr/>
          <a:lstStyle/>
          <a:p>
            <a:r>
              <a:rPr lang="en-US"/>
              <a:t>This I Know 2</a:t>
            </a:r>
          </a:p>
        </p:txBody>
      </p:sp>
      <p:sp>
        <p:nvSpPr>
          <p:cNvPr id="5" name="Slide Number Placeholder 4"/>
          <p:cNvSpPr>
            <a:spLocks noGrp="1"/>
          </p:cNvSpPr>
          <p:nvPr>
            <p:ph type="sldNum" sz="quarter" idx="12"/>
          </p:nvPr>
        </p:nvSpPr>
        <p:spPr/>
        <p:txBody>
          <a:bodyPr/>
          <a:lstStyle/>
          <a:p>
            <a:fld id="{2259C21E-1789-4DE4-A292-CBB5A0C2C9F9}" type="slidenum">
              <a:rPr lang="en-US" smtClean="0"/>
              <a:t>56</a:t>
            </a:fld>
            <a:endParaRPr lang="en-US"/>
          </a:p>
        </p:txBody>
      </p:sp>
    </p:spTree>
    <p:extLst>
      <p:ext uri="{BB962C8B-B14F-4D97-AF65-F5344CB8AC3E}">
        <p14:creationId xmlns:p14="http://schemas.microsoft.com/office/powerpoint/2010/main" val="339134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62C37-11E0-47E1-A89E-160FF8EB2937}"/>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E5808DDB-7BE3-BFF6-EC63-665EF8B3718C}"/>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4240AA9D-94F2-4C6F-362B-3211E2562F83}"/>
              </a:ext>
            </a:extLst>
          </p:cNvPr>
          <p:cNvSpPr>
            <a:spLocks noGrp="1"/>
          </p:cNvSpPr>
          <p:nvPr>
            <p:ph type="sldNum" sz="quarter" idx="12"/>
          </p:nvPr>
        </p:nvSpPr>
        <p:spPr/>
        <p:txBody>
          <a:bodyPr/>
          <a:lstStyle/>
          <a:p>
            <a:fld id="{AC4DAC86-D943-45DC-86D6-56CCD16C63DC}" type="slidenum">
              <a:rPr lang="en-US" smtClean="0"/>
              <a:pPr/>
              <a:t>57</a:t>
            </a:fld>
            <a:endParaRPr lang="en-US"/>
          </a:p>
        </p:txBody>
      </p:sp>
    </p:spTree>
    <p:extLst>
      <p:ext uri="{BB962C8B-B14F-4D97-AF65-F5344CB8AC3E}">
        <p14:creationId xmlns:p14="http://schemas.microsoft.com/office/powerpoint/2010/main" val="2903287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58</a:t>
            </a:fld>
            <a:endParaRPr lang="en-US"/>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2779264" y="163425"/>
            <a:ext cx="8465716" cy="6558051"/>
          </a:xfrm>
          <a:prstGeom prst="rect">
            <a:avLst/>
          </a:prstGeom>
          <a:ln w="571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796123" y="2671384"/>
            <a:ext cx="5774338" cy="1107996"/>
          </a:xfrm>
          <a:prstGeom prst="rect">
            <a:avLst/>
          </a:prstGeom>
          <a:noFill/>
        </p:spPr>
        <p:txBody>
          <a:bodyPr wrap="none" rtlCol="0">
            <a:spAutoFit/>
          </a:bodyPr>
          <a:lstStyle/>
          <a:p>
            <a:r>
              <a:rPr lang="en-US" sz="6600" dirty="0">
                <a:latin typeface="American Typewriter"/>
                <a:cs typeface="American Typewriter"/>
              </a:rPr>
              <a:t>Gog &amp; </a:t>
            </a:r>
            <a:r>
              <a:rPr lang="en-US" sz="6600" dirty="0" err="1">
                <a:latin typeface="American Typewriter"/>
                <a:cs typeface="American Typewriter"/>
              </a:rPr>
              <a:t>Magog</a:t>
            </a:r>
            <a:endParaRPr lang="en-US" sz="6600" dirty="0">
              <a:latin typeface="American Typewriter"/>
              <a:cs typeface="American Typewriter"/>
            </a:endParaRPr>
          </a:p>
        </p:txBody>
      </p:sp>
    </p:spTree>
    <p:extLst>
      <p:ext uri="{BB962C8B-B14F-4D97-AF65-F5344CB8AC3E}">
        <p14:creationId xmlns:p14="http://schemas.microsoft.com/office/powerpoint/2010/main" val="333468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59</a:t>
            </a:fld>
            <a:endParaRPr lang="en-US"/>
          </a:p>
        </p:txBody>
      </p:sp>
      <p:sp>
        <p:nvSpPr>
          <p:cNvPr id="5" name="Rectangle 4"/>
          <p:cNvSpPr/>
          <p:nvPr/>
        </p:nvSpPr>
        <p:spPr>
          <a:xfrm>
            <a:off x="152400" y="58847"/>
            <a:ext cx="11887200" cy="7540526"/>
          </a:xfrm>
          <a:prstGeom prst="rect">
            <a:avLst/>
          </a:prstGeom>
        </p:spPr>
        <p:txBody>
          <a:bodyPr wrap="square">
            <a:spAutoFit/>
          </a:bodyPr>
          <a:lstStyle/>
          <a:p>
            <a:r>
              <a:rPr lang="en-US" sz="4400" b="1" dirty="0"/>
              <a:t>QUESTIONS &amp; ANSWERS.ON.THE.SEALS</a:t>
            </a:r>
          </a:p>
          <a:p>
            <a:r>
              <a:rPr lang="en-US" sz="4000" dirty="0"/>
              <a:t>	</a:t>
            </a:r>
            <a:r>
              <a:rPr lang="en-US" sz="3600" i="1" dirty="0"/>
              <a:t>341  </a:t>
            </a:r>
            <a:r>
              <a:rPr lang="en-US" sz="4000" i="1" dirty="0"/>
              <a:t>Please explain how Satan is bound a thousand years, being loosed again for the battle of Rev. 20:8?</a:t>
            </a:r>
          </a:p>
          <a:p>
            <a:r>
              <a:rPr lang="en-US" sz="4000" dirty="0"/>
              <a:t>	That is not the battle of Armageddon. The battle of Armageddon takes place on this side when the tribulation period is ended.</a:t>
            </a:r>
          </a:p>
          <a:p>
            <a:r>
              <a:rPr lang="en-US" sz="4000" i="1" dirty="0"/>
              <a:t>  	Now, what relation does this have with the battle of Gog &amp; Magog? </a:t>
            </a:r>
            <a:r>
              <a:rPr lang="en-US" sz="4000" dirty="0"/>
              <a:t>None. One is this thousand years, and the other one is the end of the thousand years.</a:t>
            </a:r>
          </a:p>
          <a:p>
            <a:r>
              <a:rPr lang="en-US" sz="4000" dirty="0">
                <a:latin typeface="ＭＳ ゴシック"/>
                <a:ea typeface="ＭＳ ゴシック"/>
                <a:cs typeface="ＭＳ ゴシック"/>
              </a:rPr>
              <a:t>−</a:t>
            </a:r>
            <a:endParaRPr lang="en-US" sz="4000" dirty="0"/>
          </a:p>
          <a:p>
            <a:endParaRPr lang="en-US" sz="4000" dirty="0"/>
          </a:p>
          <a:p>
            <a:r>
              <a:rPr lang="en-US" sz="4000" i="1" dirty="0"/>
              <a:t>	</a:t>
            </a:r>
            <a:endParaRPr lang="en-US" sz="4000" dirty="0"/>
          </a:p>
        </p:txBody>
      </p:sp>
    </p:spTree>
    <p:extLst>
      <p:ext uri="{BB962C8B-B14F-4D97-AF65-F5344CB8AC3E}">
        <p14:creationId xmlns:p14="http://schemas.microsoft.com/office/powerpoint/2010/main" val="3662883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B22E7-03B0-03FE-4EE2-35F50562E0A5}"/>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BBD05B9A-5D9D-C34E-614F-6D7AD12BB92C}"/>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384876AC-EE94-779E-08AB-F0A424A20ABA}"/>
              </a:ext>
            </a:extLst>
          </p:cNvPr>
          <p:cNvSpPr>
            <a:spLocks noGrp="1"/>
          </p:cNvSpPr>
          <p:nvPr>
            <p:ph type="sldNum" sz="quarter" idx="12"/>
          </p:nvPr>
        </p:nvSpPr>
        <p:spPr/>
        <p:txBody>
          <a:bodyPr/>
          <a:lstStyle/>
          <a:p>
            <a:fld id="{AC4DAC86-D943-45DC-86D6-56CCD16C63DC}" type="slidenum">
              <a:rPr lang="en-US" smtClean="0"/>
              <a:pPr/>
              <a:t>6</a:t>
            </a:fld>
            <a:endParaRPr lang="en-US"/>
          </a:p>
        </p:txBody>
      </p:sp>
      <p:sp>
        <p:nvSpPr>
          <p:cNvPr id="6" name="TextBox 5">
            <a:extLst>
              <a:ext uri="{FF2B5EF4-FFF2-40B4-BE49-F238E27FC236}">
                <a16:creationId xmlns:a16="http://schemas.microsoft.com/office/drawing/2014/main" id="{61B43DB9-90D3-F0A8-9244-5CDBFAAE7E6D}"/>
              </a:ext>
            </a:extLst>
          </p:cNvPr>
          <p:cNvSpPr txBox="1"/>
          <p:nvPr/>
        </p:nvSpPr>
        <p:spPr>
          <a:xfrm>
            <a:off x="114300" y="123964"/>
            <a:ext cx="11963400" cy="6370975"/>
          </a:xfrm>
          <a:prstGeom prst="rect">
            <a:avLst/>
          </a:prstGeom>
          <a:noFill/>
        </p:spPr>
        <p:txBody>
          <a:bodyPr wrap="square">
            <a:spAutoFit/>
          </a:bodyPr>
          <a:lstStyle/>
          <a:p>
            <a:r>
              <a:rPr lang="en-US" sz="4800" b="1" dirty="0"/>
              <a:t>HEAR.YE.HIM	 </a:t>
            </a:r>
            <a:r>
              <a:rPr lang="en-US" sz="3200" dirty="0"/>
              <a:t>57-0725 </a:t>
            </a:r>
            <a:endParaRPr lang="en-US" sz="4800" b="1" dirty="0"/>
          </a:p>
          <a:p>
            <a:r>
              <a:rPr lang="en-US" sz="4000" dirty="0"/>
              <a:t>	39 If the doctor said, "You're dying.“ Hear Him. He's the One Who brings life. "</a:t>
            </a:r>
            <a:r>
              <a:rPr lang="en-US" sz="4000" i="1" dirty="0"/>
              <a:t>I'm the Lord Who heals thee</a:t>
            </a:r>
            <a:r>
              <a:rPr lang="en-US" sz="4000" dirty="0"/>
              <a:t>." He's here tonight. His arms are open to receive you. I know I'm uneducated, a small pebble on the beach. </a:t>
            </a:r>
            <a:r>
              <a:rPr lang="en-US" sz="4000" b="1" dirty="0"/>
              <a:t>But I know this one blessed thing:</a:t>
            </a:r>
            <a:r>
              <a:rPr lang="en-US" sz="4000" dirty="0"/>
              <a:t> He lives!</a:t>
            </a:r>
            <a:r>
              <a:rPr lang="en-US" sz="4000" b="1" dirty="0"/>
              <a:t> </a:t>
            </a:r>
          </a:p>
          <a:p>
            <a:r>
              <a:rPr lang="en-US" sz="4000" b="1" dirty="0"/>
              <a:t>	I know this</a:t>
            </a:r>
            <a:r>
              <a:rPr lang="en-US" sz="4000" dirty="0"/>
              <a:t>: I know He lives. I can prove He lives. My heart knows He lives. His Spirit is here tonight, in a </a:t>
            </a:r>
            <a:r>
              <a:rPr lang="en-US" sz="4000" spc="-150" dirty="0"/>
              <a:t>visible witness, to prove that Jesus Christ, God's Son, is here. You have no need of anything else but to hear Him. </a:t>
            </a:r>
            <a:r>
              <a:rPr lang="en-US" sz="4000" dirty="0"/>
              <a:t>	</a:t>
            </a:r>
          </a:p>
        </p:txBody>
      </p:sp>
    </p:spTree>
    <p:extLst>
      <p:ext uri="{BB962C8B-B14F-4D97-AF65-F5344CB8AC3E}">
        <p14:creationId xmlns:p14="http://schemas.microsoft.com/office/powerpoint/2010/main" val="18400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60</a:t>
            </a:fld>
            <a:endParaRPr lang="en-US"/>
          </a:p>
        </p:txBody>
      </p:sp>
      <p:sp>
        <p:nvSpPr>
          <p:cNvPr id="5" name="Rectangle 4"/>
          <p:cNvSpPr/>
          <p:nvPr/>
        </p:nvSpPr>
        <p:spPr>
          <a:xfrm>
            <a:off x="228600" y="136524"/>
            <a:ext cx="11658600" cy="5016758"/>
          </a:xfrm>
          <a:prstGeom prst="rect">
            <a:avLst/>
          </a:prstGeom>
        </p:spPr>
        <p:txBody>
          <a:bodyPr wrap="square">
            <a:spAutoFit/>
          </a:bodyPr>
          <a:lstStyle/>
          <a:p>
            <a:r>
              <a:rPr lang="en-US" sz="4000" i="1" dirty="0"/>
              <a:t>	…as mentioned in the Fourth Seal, will Gog and </a:t>
            </a:r>
            <a:r>
              <a:rPr lang="en-US" sz="4000" i="1" dirty="0" err="1"/>
              <a:t>Magog</a:t>
            </a:r>
            <a:r>
              <a:rPr lang="en-US" sz="4000" i="1" dirty="0"/>
              <a:t> be gathered from peoples on the new earth?</a:t>
            </a:r>
          </a:p>
          <a:p>
            <a:r>
              <a:rPr lang="en-US" sz="4000" dirty="0"/>
              <a:t>	Satan was loosed out of his prison and went to gather all the people, the wicked, to bring them to this place, and God rained fire and brimstone out of heaven, and they were consumed, two battles altogether. </a:t>
            </a:r>
          </a:p>
          <a:p>
            <a:r>
              <a:rPr lang="en-US" sz="4000" dirty="0"/>
              <a:t>										63-0324 </a:t>
            </a:r>
          </a:p>
        </p:txBody>
      </p:sp>
    </p:spTree>
    <p:extLst>
      <p:ext uri="{BB962C8B-B14F-4D97-AF65-F5344CB8AC3E}">
        <p14:creationId xmlns:p14="http://schemas.microsoft.com/office/powerpoint/2010/main" val="385263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61</a:t>
            </a:fld>
            <a:endParaRPr lang="en-US"/>
          </a:p>
        </p:txBody>
      </p:sp>
      <p:graphicFrame>
        <p:nvGraphicFramePr>
          <p:cNvPr id="5" name="Diagram 4"/>
          <p:cNvGraphicFramePr/>
          <p:nvPr/>
        </p:nvGraphicFramePr>
        <p:xfrm>
          <a:off x="812800" y="3048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032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0"/>
            <a:ext cx="11125200" cy="5511800"/>
          </a:xfrm>
          <a:prstGeom prst="rect">
            <a:avLst/>
          </a:prstGeom>
        </p:spPr>
      </p:pic>
      <p:sp>
        <p:nvSpPr>
          <p:cNvPr id="6" name="Rectangle 5">
            <a:extLst>
              <a:ext uri="{FF2B5EF4-FFF2-40B4-BE49-F238E27FC236}">
                <a16:creationId xmlns:a16="http://schemas.microsoft.com/office/drawing/2014/main" id="{71091293-6841-175B-7E96-002F666B4A8E}"/>
              </a:ext>
            </a:extLst>
          </p:cNvPr>
          <p:cNvSpPr/>
          <p:nvPr/>
        </p:nvSpPr>
        <p:spPr>
          <a:xfrm>
            <a:off x="8686800" y="152400"/>
            <a:ext cx="2895600"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105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63</a:t>
            </a:fld>
            <a:endParaRPr lang="en-US"/>
          </a:p>
        </p:txBody>
      </p:sp>
      <p:sp>
        <p:nvSpPr>
          <p:cNvPr id="5" name="Rectangle 4"/>
          <p:cNvSpPr/>
          <p:nvPr/>
        </p:nvSpPr>
        <p:spPr>
          <a:xfrm>
            <a:off x="228600" y="176374"/>
            <a:ext cx="11811000" cy="6001643"/>
          </a:xfrm>
          <a:prstGeom prst="rect">
            <a:avLst/>
          </a:prstGeom>
        </p:spPr>
        <p:txBody>
          <a:bodyPr wrap="square">
            <a:spAutoFit/>
          </a:bodyPr>
          <a:lstStyle/>
          <a:p>
            <a:r>
              <a:rPr lang="en-US" sz="4000" dirty="0"/>
              <a:t>54-0515  </a:t>
            </a:r>
            <a:r>
              <a:rPr lang="en-US" sz="4000" b="1" dirty="0"/>
              <a:t>QUESTIONS.AND.ANSWERS</a:t>
            </a:r>
          </a:p>
          <a:p>
            <a:r>
              <a:rPr lang="en-US" sz="3200" dirty="0"/>
              <a:t>	312 </a:t>
            </a:r>
            <a:r>
              <a:rPr lang="en-US" sz="3200" i="1" dirty="0"/>
              <a:t> Will the prophecy of Ezekiel 38 and 39 be fulfilled before the rapture? </a:t>
            </a:r>
            <a:r>
              <a:rPr lang="en-US" sz="3200" dirty="0"/>
              <a:t>I think not. I think the next thing we look for is the rapture of the church.</a:t>
            </a:r>
            <a:endParaRPr lang="en-US" sz="1400" dirty="0"/>
          </a:p>
          <a:p>
            <a:r>
              <a:rPr lang="en-US" sz="1400" dirty="0"/>
              <a:t> </a:t>
            </a:r>
          </a:p>
          <a:p>
            <a:r>
              <a:rPr lang="en-US" sz="4000" dirty="0"/>
              <a:t>61-0723  </a:t>
            </a:r>
            <a:r>
              <a:rPr lang="en-US" sz="4000" b="1" dirty="0"/>
              <a:t>GOD.BEING.MISUNDERSTOOD</a:t>
            </a:r>
            <a:r>
              <a:rPr lang="en-US" sz="3200" dirty="0"/>
              <a:t>  </a:t>
            </a:r>
          </a:p>
          <a:p>
            <a:r>
              <a:rPr lang="en-US" sz="3200" dirty="0"/>
              <a:t>	</a:t>
            </a:r>
            <a:r>
              <a:rPr lang="en-US" sz="3200" i="1" dirty="0"/>
              <a:t>102  Will Ezekiel 38 and 39 come to pass before the rapture?</a:t>
            </a:r>
          </a:p>
          <a:p>
            <a:r>
              <a:rPr lang="en-US" sz="3200" dirty="0"/>
              <a:t>Now if you will notice, Ezekiel 38 and 39 deals with Gog and </a:t>
            </a:r>
            <a:r>
              <a:rPr lang="en-US" sz="3200" dirty="0" err="1"/>
              <a:t>Magog</a:t>
            </a:r>
            <a:r>
              <a:rPr lang="en-US" sz="3200" dirty="0"/>
              <a:t>, which is Russia, the north country. Now, to my way of teaching it comes to pass after the rapture, after the church is taken up. And God deals with Gog and </a:t>
            </a:r>
            <a:r>
              <a:rPr lang="en-US" sz="3200" dirty="0" err="1"/>
              <a:t>Magog</a:t>
            </a:r>
            <a:r>
              <a:rPr lang="en-US" sz="3200" dirty="0"/>
              <a:t> when they come down before Israel there. And I think that will come to pass after the rapture. </a:t>
            </a:r>
          </a:p>
        </p:txBody>
      </p:sp>
    </p:spTree>
    <p:extLst>
      <p:ext uri="{BB962C8B-B14F-4D97-AF65-F5344CB8AC3E}">
        <p14:creationId xmlns:p14="http://schemas.microsoft.com/office/powerpoint/2010/main" val="2551018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64</a:t>
            </a:fld>
            <a:endParaRPr lang="en-US"/>
          </a:p>
        </p:txBody>
      </p:sp>
      <p:sp>
        <p:nvSpPr>
          <p:cNvPr id="5" name="Rectangle 4"/>
          <p:cNvSpPr/>
          <p:nvPr/>
        </p:nvSpPr>
        <p:spPr>
          <a:xfrm>
            <a:off x="152400" y="0"/>
            <a:ext cx="11963400" cy="6309420"/>
          </a:xfrm>
          <a:prstGeom prst="rect">
            <a:avLst/>
          </a:prstGeom>
        </p:spPr>
        <p:txBody>
          <a:bodyPr wrap="square">
            <a:spAutoFit/>
          </a:bodyPr>
          <a:lstStyle/>
          <a:p>
            <a:r>
              <a:rPr lang="en-US" sz="4400" b="1" dirty="0"/>
              <a:t>REVELATION 20:7-10</a:t>
            </a:r>
          </a:p>
          <a:p>
            <a:r>
              <a:rPr lang="en-US" sz="3600" dirty="0"/>
              <a:t>	</a:t>
            </a:r>
            <a:r>
              <a:rPr lang="en-US" sz="3600" i="1" spc="-150" dirty="0"/>
              <a:t>And </a:t>
            </a:r>
            <a:r>
              <a:rPr lang="en-US" sz="3600" i="1" spc="-150" dirty="0">
                <a:solidFill>
                  <a:srgbClr val="FFFF00"/>
                </a:solidFill>
              </a:rPr>
              <a:t>when the thousand years are expired</a:t>
            </a:r>
            <a:r>
              <a:rPr lang="en-US" sz="3600" i="1" spc="-150" dirty="0"/>
              <a:t>, Satan shall be loosed out of his prison, 8 And shall go out to deceive the nations which are in the four quarters of the earth, Gog and Magog, to gather them together to battle: the number of whom is as the sand of the sea. </a:t>
            </a:r>
          </a:p>
          <a:p>
            <a:r>
              <a:rPr lang="en-US" sz="3600" i="1" spc="-150" dirty="0"/>
              <a:t>	9 And they went up on the breadth of the earth, and compassed the camp of the saints about, and the beloved city: and fire came down from God out of heaven, and devoured them. 10 And the devil that deceived them was cast into the lake of fire and brimstone, where the beast and the false prophet are, and shall be tormented day and night for ever and ever. </a:t>
            </a:r>
          </a:p>
        </p:txBody>
      </p:sp>
    </p:spTree>
    <p:extLst>
      <p:ext uri="{BB962C8B-B14F-4D97-AF65-F5344CB8AC3E}">
        <p14:creationId xmlns:p14="http://schemas.microsoft.com/office/powerpoint/2010/main" val="2218570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65</a:t>
            </a:fld>
            <a:endParaRPr lang="en-US"/>
          </a:p>
        </p:txBody>
      </p:sp>
      <p:sp>
        <p:nvSpPr>
          <p:cNvPr id="5" name="Rectangle 4"/>
          <p:cNvSpPr/>
          <p:nvPr/>
        </p:nvSpPr>
        <p:spPr>
          <a:xfrm>
            <a:off x="228600" y="150074"/>
            <a:ext cx="11810999" cy="6370975"/>
          </a:xfrm>
          <a:prstGeom prst="rect">
            <a:avLst/>
          </a:prstGeom>
        </p:spPr>
        <p:txBody>
          <a:bodyPr wrap="square">
            <a:spAutoFit/>
          </a:bodyPr>
          <a:lstStyle/>
          <a:p>
            <a:r>
              <a:rPr lang="en-US" sz="4800" b="1" dirty="0"/>
              <a:t>QUESTIONS &amp; ANSWERS.ON.THE.SEALS</a:t>
            </a:r>
          </a:p>
          <a:p>
            <a:r>
              <a:rPr lang="en-US" sz="4000" dirty="0"/>
              <a:t>	</a:t>
            </a:r>
            <a:r>
              <a:rPr lang="en-US" sz="4000" i="1" dirty="0"/>
              <a:t>44. You have said many times that communism was raised up by God to serve His purpose, as King Nebuchadnezzar. Now where did communism fit into the picture? How does it wind up? Many scholars believe in the kingdom of the north, Gog and Magog in the Scriptures, goes down against Israel in… I believe you said it would finally that communism would finally destroy Catholicism or the Vatican by an explosion. Is this right?								</a:t>
            </a:r>
            <a:r>
              <a:rPr lang="en-US" sz="4000" dirty="0"/>
              <a:t>63-0324</a:t>
            </a:r>
          </a:p>
        </p:txBody>
      </p:sp>
    </p:spTree>
    <p:extLst>
      <p:ext uri="{BB962C8B-B14F-4D97-AF65-F5344CB8AC3E}">
        <p14:creationId xmlns:p14="http://schemas.microsoft.com/office/powerpoint/2010/main" val="3014966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66</a:t>
            </a:fld>
            <a:endParaRPr lang="en-US"/>
          </a:p>
        </p:txBody>
      </p:sp>
      <p:sp>
        <p:nvSpPr>
          <p:cNvPr id="5" name="Rectangle 4"/>
          <p:cNvSpPr/>
          <p:nvPr/>
        </p:nvSpPr>
        <p:spPr>
          <a:xfrm>
            <a:off x="228600" y="82311"/>
            <a:ext cx="11811000" cy="6863417"/>
          </a:xfrm>
          <a:prstGeom prst="rect">
            <a:avLst/>
          </a:prstGeom>
        </p:spPr>
        <p:txBody>
          <a:bodyPr wrap="square">
            <a:spAutoFit/>
          </a:bodyPr>
          <a:lstStyle/>
          <a:p>
            <a:r>
              <a:rPr lang="en-US" sz="4000" dirty="0"/>
              <a:t>	Yes. Rev. 16 - Rev. 18:8, 12… </a:t>
            </a:r>
            <a:r>
              <a:rPr lang="en-US" sz="4000" i="1" dirty="0"/>
              <a:t>"Alas, alas, that great city... for in one hour she has come to her end.” </a:t>
            </a:r>
            <a:r>
              <a:rPr lang="en-US" sz="4000" dirty="0"/>
              <a:t>It’ll be. </a:t>
            </a:r>
          </a:p>
          <a:p>
            <a:r>
              <a:rPr lang="en-US" sz="4000" dirty="0"/>
              <a:t>	</a:t>
            </a:r>
            <a:r>
              <a:rPr lang="en-US" sz="4000" dirty="0">
                <a:solidFill>
                  <a:srgbClr val="FFFF00"/>
                </a:solidFill>
              </a:rPr>
              <a:t>Just forget about communism. </a:t>
            </a:r>
            <a:r>
              <a:rPr lang="en-US" sz="4000" dirty="0"/>
              <a:t>It's nothing in the world but a bunch of …barbarians that's ungodly. It's a system... Let me show you something--just to show you how simple it is. Why, there's only 1% of all Russia that's communism. They need a messenger. Then 99% of them are still on the Christian side. How can 1% control 99%? That ought to explain it to you right there. If God didn't permit it, why, they'd be thrown out long ago. </a:t>
            </a:r>
          </a:p>
        </p:txBody>
      </p:sp>
    </p:spTree>
    <p:extLst>
      <p:ext uri="{BB962C8B-B14F-4D97-AF65-F5344CB8AC3E}">
        <p14:creationId xmlns:p14="http://schemas.microsoft.com/office/powerpoint/2010/main" val="867136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67</a:t>
            </a:fld>
            <a:endParaRPr lang="en-US"/>
          </a:p>
        </p:txBody>
      </p:sp>
      <p:sp>
        <p:nvSpPr>
          <p:cNvPr id="5" name="Rectangle 4"/>
          <p:cNvSpPr/>
          <p:nvPr/>
        </p:nvSpPr>
        <p:spPr>
          <a:xfrm>
            <a:off x="152400" y="35278"/>
            <a:ext cx="11811000" cy="6309420"/>
          </a:xfrm>
          <a:prstGeom prst="rect">
            <a:avLst/>
          </a:prstGeom>
        </p:spPr>
        <p:txBody>
          <a:bodyPr wrap="square">
            <a:spAutoFit/>
          </a:bodyPr>
          <a:lstStyle/>
          <a:p>
            <a:r>
              <a:rPr lang="en-US" sz="4400" b="1" dirty="0"/>
              <a:t>THE.ODDBALL</a:t>
            </a:r>
          </a:p>
          <a:p>
            <a:r>
              <a:rPr lang="en-US" sz="3600" dirty="0"/>
              <a:t>	64  Satan, he has some bolts and nuts of the kingdoms of this world. Pharaoh was just as much nut to Moses, as Moses was to Pharaoh. Noah, by being a nut for God, pulled the church to the promised land. Depends on which way you're threaded. Moses pulled the church from Egypt, to God's promised land.</a:t>
            </a:r>
          </a:p>
          <a:p>
            <a:r>
              <a:rPr lang="en-US" sz="3600" dirty="0"/>
              <a:t>	65 Now, be careful, 'cause these nuts and bolts look a whole lot a like. Just watch the thread. Matt. 24:24, </a:t>
            </a:r>
            <a:r>
              <a:rPr lang="en-US" sz="3600" i="1" dirty="0"/>
              <a:t>"It would almost deceive the very Elected.” T</a:t>
            </a:r>
            <a:r>
              <a:rPr lang="en-US" sz="3600" dirty="0"/>
              <a:t>he American and the whole world denomination needs a nut.		64-0614</a:t>
            </a:r>
          </a:p>
        </p:txBody>
      </p:sp>
    </p:spTree>
    <p:extLst>
      <p:ext uri="{BB962C8B-B14F-4D97-AF65-F5344CB8AC3E}">
        <p14:creationId xmlns:p14="http://schemas.microsoft.com/office/powerpoint/2010/main" val="873095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228B1-CBDE-844F-A6EE-358422F7E375}"/>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06C6EE15-2627-B010-006C-50C758556DB5}"/>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E3D36D46-2452-0B27-BEF2-8C7BF084104C}"/>
              </a:ext>
            </a:extLst>
          </p:cNvPr>
          <p:cNvSpPr>
            <a:spLocks noGrp="1"/>
          </p:cNvSpPr>
          <p:nvPr>
            <p:ph type="sldNum" sz="quarter" idx="12"/>
          </p:nvPr>
        </p:nvSpPr>
        <p:spPr/>
        <p:txBody>
          <a:bodyPr/>
          <a:lstStyle/>
          <a:p>
            <a:fld id="{AC4DAC86-D943-45DC-86D6-56CCD16C63DC}" type="slidenum">
              <a:rPr lang="en-US" smtClean="0"/>
              <a:pPr/>
              <a:t>68</a:t>
            </a:fld>
            <a:endParaRPr lang="en-US"/>
          </a:p>
        </p:txBody>
      </p:sp>
      <p:pic>
        <p:nvPicPr>
          <p:cNvPr id="3074" name="Picture 2" descr="Map of the Wilderness Camp of the Tribes of Israel - Camp Layout of the ancient Israelites - The Encampment Layout of the Tribes of Israel was set up according to groups of tribes placed together on each of the camp's four sides">
            <a:extLst>
              <a:ext uri="{FF2B5EF4-FFF2-40B4-BE49-F238E27FC236}">
                <a16:creationId xmlns:a16="http://schemas.microsoft.com/office/drawing/2014/main" id="{00706BB5-36D0-F9C0-C6CF-0F467A54DD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6145" y="140716"/>
            <a:ext cx="5642392" cy="658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B77001-37B9-3CC8-2E98-084233CF4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245" y="136524"/>
            <a:ext cx="5397500" cy="6477000"/>
          </a:xfrm>
          <a:prstGeom prst="rect">
            <a:avLst/>
          </a:prstGeom>
        </p:spPr>
      </p:pic>
    </p:spTree>
    <p:extLst>
      <p:ext uri="{BB962C8B-B14F-4D97-AF65-F5344CB8AC3E}">
        <p14:creationId xmlns:p14="http://schemas.microsoft.com/office/powerpoint/2010/main" val="4049987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AA430A-C5CB-F815-BF3A-F0286307F2B0}"/>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C56796D5-B607-8C0B-E46F-14FBEAB210E8}"/>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80AB825F-84F1-0A20-F540-CD7FC1127DB4}"/>
              </a:ext>
            </a:extLst>
          </p:cNvPr>
          <p:cNvSpPr>
            <a:spLocks noGrp="1"/>
          </p:cNvSpPr>
          <p:nvPr>
            <p:ph type="sldNum" sz="quarter" idx="12"/>
          </p:nvPr>
        </p:nvSpPr>
        <p:spPr/>
        <p:txBody>
          <a:bodyPr/>
          <a:lstStyle/>
          <a:p>
            <a:fld id="{AC4DAC86-D943-45DC-86D6-56CCD16C63DC}" type="slidenum">
              <a:rPr lang="en-US" smtClean="0"/>
              <a:pPr/>
              <a:t>69</a:t>
            </a:fld>
            <a:endParaRPr lang="en-US"/>
          </a:p>
        </p:txBody>
      </p:sp>
      <p:pic>
        <p:nvPicPr>
          <p:cNvPr id="5" name="Picture 4">
            <a:extLst>
              <a:ext uri="{FF2B5EF4-FFF2-40B4-BE49-F238E27FC236}">
                <a16:creationId xmlns:a16="http://schemas.microsoft.com/office/drawing/2014/main" id="{8A6FF07C-47E6-0DF1-88AF-88606E9585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2400" y="136524"/>
            <a:ext cx="6137983" cy="5121276"/>
          </a:xfrm>
          <a:prstGeom prst="rect">
            <a:avLst/>
          </a:prstGeom>
        </p:spPr>
      </p:pic>
      <p:sp>
        <p:nvSpPr>
          <p:cNvPr id="8" name="TextBox 7">
            <a:extLst>
              <a:ext uri="{FF2B5EF4-FFF2-40B4-BE49-F238E27FC236}">
                <a16:creationId xmlns:a16="http://schemas.microsoft.com/office/drawing/2014/main" id="{58F9EDCB-5C8B-87ED-E041-30C58016FA95}"/>
              </a:ext>
            </a:extLst>
          </p:cNvPr>
          <p:cNvSpPr txBox="1"/>
          <p:nvPr/>
        </p:nvSpPr>
        <p:spPr>
          <a:xfrm>
            <a:off x="6400800" y="136524"/>
            <a:ext cx="5715001" cy="6186309"/>
          </a:xfrm>
          <a:prstGeom prst="rect">
            <a:avLst/>
          </a:prstGeom>
          <a:noFill/>
        </p:spPr>
        <p:txBody>
          <a:bodyPr wrap="square">
            <a:spAutoFit/>
          </a:bodyPr>
          <a:lstStyle/>
          <a:p>
            <a:r>
              <a:rPr lang="en-US" sz="3600" dirty="0"/>
              <a:t>Q&amp;A.HEBREWS.3</a:t>
            </a:r>
          </a:p>
          <a:p>
            <a:r>
              <a:rPr lang="en-US" sz="3600" dirty="0"/>
              <a:t>    </a:t>
            </a:r>
            <a:r>
              <a:rPr lang="en-US" sz="2000" dirty="0"/>
              <a:t>688 </a:t>
            </a:r>
            <a:r>
              <a:rPr lang="en-US" sz="3600" dirty="0"/>
              <a:t>They seen everywhere they were going, the power of the Gospels as it goes out; the shrewdness of a man; the swiftness of an eagle;  the burden-bearer like an ox; sternness, boldness of a lion: the four Gospels, which are the four powers of the Rev. 4.   </a:t>
            </a:r>
            <a:r>
              <a:rPr lang="en-US" sz="2400" dirty="0"/>
              <a:t>57-1006 </a:t>
            </a:r>
            <a:endParaRPr lang="en-US" sz="3600" dirty="0"/>
          </a:p>
        </p:txBody>
      </p:sp>
    </p:spTree>
    <p:extLst>
      <p:ext uri="{BB962C8B-B14F-4D97-AF65-F5344CB8AC3E}">
        <p14:creationId xmlns:p14="http://schemas.microsoft.com/office/powerpoint/2010/main" val="32122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AC4DAC86-D943-45DC-86D6-56CCD16C63DC}" type="slidenum">
              <a:rPr lang="en-US" smtClean="0"/>
              <a:pPr/>
              <a:t>7</a:t>
            </a:fld>
            <a:endParaRPr lang="en-US"/>
          </a:p>
        </p:txBody>
      </p:sp>
      <p:sp>
        <p:nvSpPr>
          <p:cNvPr id="5" name="Rectangle 4"/>
          <p:cNvSpPr/>
          <p:nvPr/>
        </p:nvSpPr>
        <p:spPr>
          <a:xfrm>
            <a:off x="152400" y="76201"/>
            <a:ext cx="11963400" cy="6524863"/>
          </a:xfrm>
          <a:prstGeom prst="rect">
            <a:avLst/>
          </a:prstGeom>
        </p:spPr>
        <p:txBody>
          <a:bodyPr wrap="square">
            <a:spAutoFit/>
          </a:bodyPr>
          <a:lstStyle/>
          <a:p>
            <a:r>
              <a:rPr lang="en-US" sz="5400" b="1" dirty="0"/>
              <a:t>Eg: FALLING.APART.OF.THE.WORLD</a:t>
            </a:r>
          </a:p>
          <a:p>
            <a:r>
              <a:rPr lang="en-US" sz="4400" dirty="0"/>
              <a:t>	</a:t>
            </a:r>
            <a:r>
              <a:rPr lang="en-US" sz="4000" dirty="0"/>
              <a:t>196 </a:t>
            </a:r>
            <a:r>
              <a:rPr lang="en-US" sz="4000" i="1" dirty="0"/>
              <a:t>“…We receive a Kingdom that cannot be moved." </a:t>
            </a:r>
            <a:r>
              <a:rPr lang="en-US" sz="4000" dirty="0"/>
              <a:t>The world is falling apart. Every politician, denomination and church will fall to pieces, but we receive a Kingdom that cannot be moved… </a:t>
            </a:r>
            <a:r>
              <a:rPr lang="en-US" sz="4000" b="1" u="sng" dirty="0"/>
              <a:t>God made it fragile so it would break</a:t>
            </a:r>
            <a:r>
              <a:rPr lang="en-US" sz="4000" dirty="0"/>
              <a:t>. We got a Kingdom that's solid now… Not a political system, church system, denominational system... </a:t>
            </a:r>
          </a:p>
          <a:p>
            <a:pPr algn="r"/>
            <a:r>
              <a:rPr lang="en-US" sz="4000" dirty="0"/>
              <a:t>62-1216</a:t>
            </a:r>
          </a:p>
          <a:p>
            <a:pPr algn="r"/>
            <a:r>
              <a:rPr lang="en-US" sz="3200" dirty="0"/>
              <a:t>(</a:t>
            </a:r>
            <a:r>
              <a:rPr lang="en-US" sz="3200" dirty="0" err="1"/>
              <a:t>Eg.</a:t>
            </a:r>
            <a:r>
              <a:rPr lang="en-US" sz="3200" dirty="0"/>
              <a:t> Tower of Babel)</a:t>
            </a:r>
          </a:p>
        </p:txBody>
      </p:sp>
    </p:spTree>
    <p:extLst>
      <p:ext uri="{BB962C8B-B14F-4D97-AF65-F5344CB8AC3E}">
        <p14:creationId xmlns:p14="http://schemas.microsoft.com/office/powerpoint/2010/main" val="1742094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05C5B-F874-CC7F-6BAD-B3E6F1A769C1}"/>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28FF8192-35F3-2759-C1F6-3D83DA49D9C4}"/>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8E295631-BBF5-5C1C-D472-DA8F96DAF102}"/>
              </a:ext>
            </a:extLst>
          </p:cNvPr>
          <p:cNvSpPr>
            <a:spLocks noGrp="1"/>
          </p:cNvSpPr>
          <p:nvPr>
            <p:ph type="sldNum" sz="quarter" idx="12"/>
          </p:nvPr>
        </p:nvSpPr>
        <p:spPr/>
        <p:txBody>
          <a:bodyPr/>
          <a:lstStyle/>
          <a:p>
            <a:fld id="{AC4DAC86-D943-45DC-86D6-56CCD16C63DC}" type="slidenum">
              <a:rPr lang="en-US" smtClean="0"/>
              <a:pPr/>
              <a:t>70</a:t>
            </a:fld>
            <a:endParaRPr lang="en-US"/>
          </a:p>
        </p:txBody>
      </p:sp>
      <p:pic>
        <p:nvPicPr>
          <p:cNvPr id="7" name="Picture 6">
            <a:extLst>
              <a:ext uri="{FF2B5EF4-FFF2-40B4-BE49-F238E27FC236}">
                <a16:creationId xmlns:a16="http://schemas.microsoft.com/office/drawing/2014/main" id="{77CB4971-E742-6BC7-FCCE-D61DE4BBE39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772" y="0"/>
            <a:ext cx="5257800" cy="6858000"/>
          </a:xfrm>
          <a:prstGeom prst="rect">
            <a:avLst/>
          </a:prstGeom>
        </p:spPr>
      </p:pic>
      <p:sp>
        <p:nvSpPr>
          <p:cNvPr id="9" name="TextBox 8">
            <a:extLst>
              <a:ext uri="{FF2B5EF4-FFF2-40B4-BE49-F238E27FC236}">
                <a16:creationId xmlns:a16="http://schemas.microsoft.com/office/drawing/2014/main" id="{E8BA1FD0-01F6-C927-E1DF-DBF3FC9DDCC9}"/>
              </a:ext>
            </a:extLst>
          </p:cNvPr>
          <p:cNvSpPr txBox="1"/>
          <p:nvPr/>
        </p:nvSpPr>
        <p:spPr>
          <a:xfrm>
            <a:off x="5464629" y="52754"/>
            <a:ext cx="6710624" cy="6478697"/>
          </a:xfrm>
          <a:prstGeom prst="rect">
            <a:avLst/>
          </a:prstGeom>
          <a:noFill/>
        </p:spPr>
        <p:txBody>
          <a:bodyPr wrap="square">
            <a:spAutoFit/>
          </a:bodyPr>
          <a:lstStyle/>
          <a:p>
            <a:r>
              <a:rPr lang="en-US" sz="3600" b="1" dirty="0"/>
              <a:t>EZEKIEL 48:31-35</a:t>
            </a:r>
          </a:p>
          <a:p>
            <a:r>
              <a:rPr lang="en-US" sz="2800" dirty="0"/>
              <a:t>	</a:t>
            </a:r>
            <a:r>
              <a:rPr lang="en-US" sz="2700" i="1" spc="-150" dirty="0"/>
              <a:t>And the gates of the city shall be after the names of the tribes of Israel: three gates northward; one gate of </a:t>
            </a:r>
            <a:r>
              <a:rPr lang="en-US" sz="2700" b="1" i="1" spc="-150" dirty="0"/>
              <a:t>Reuben</a:t>
            </a:r>
            <a:r>
              <a:rPr lang="en-US" sz="2700" i="1" spc="-150" dirty="0"/>
              <a:t>, one gate of </a:t>
            </a:r>
            <a:r>
              <a:rPr lang="en-US" sz="2700" b="1" i="1" spc="-150" dirty="0"/>
              <a:t>Judah</a:t>
            </a:r>
            <a:r>
              <a:rPr lang="en-US" sz="2700" i="1" spc="-150" dirty="0"/>
              <a:t>, one gate of </a:t>
            </a:r>
            <a:r>
              <a:rPr lang="en-US" sz="2700" b="1" i="1" spc="-150" dirty="0"/>
              <a:t>Levi. </a:t>
            </a:r>
            <a:r>
              <a:rPr lang="en-US" sz="2700" i="1" spc="-150" dirty="0"/>
              <a:t>32 And at the east side four thousand and five hundred: and three gates; and one gate of </a:t>
            </a:r>
            <a:r>
              <a:rPr lang="en-US" sz="2700" b="1" i="1" spc="-150" dirty="0"/>
              <a:t>Joseph</a:t>
            </a:r>
            <a:r>
              <a:rPr lang="en-US" sz="2700" i="1" spc="-150" dirty="0"/>
              <a:t>, one gate of </a:t>
            </a:r>
            <a:r>
              <a:rPr lang="en-US" sz="2700" b="1" i="1" spc="-150" dirty="0"/>
              <a:t>Benjamin</a:t>
            </a:r>
            <a:r>
              <a:rPr lang="en-US" sz="2700" i="1" spc="-150" dirty="0"/>
              <a:t>, one gate of </a:t>
            </a:r>
            <a:r>
              <a:rPr lang="en-US" sz="2700" b="1" i="1" spc="-150" dirty="0"/>
              <a:t>Dan</a:t>
            </a:r>
            <a:r>
              <a:rPr lang="en-US" sz="2700" i="1" spc="-150" dirty="0"/>
              <a:t>. 33 And at the south side four thousand and five hundred measures: and three gates; one gate of </a:t>
            </a:r>
            <a:r>
              <a:rPr lang="en-US" sz="2700" b="1" i="1" spc="-150" dirty="0"/>
              <a:t>Simeon</a:t>
            </a:r>
            <a:r>
              <a:rPr lang="en-US" sz="2700" i="1" spc="-150" dirty="0"/>
              <a:t>, one gate of </a:t>
            </a:r>
            <a:r>
              <a:rPr lang="en-US" sz="2700" b="1" i="1" spc="-150" dirty="0"/>
              <a:t>Issachar</a:t>
            </a:r>
            <a:r>
              <a:rPr lang="en-US" sz="2700" i="1" spc="-150" dirty="0"/>
              <a:t>, one gate of </a:t>
            </a:r>
            <a:r>
              <a:rPr lang="en-US" sz="2700" b="1" i="1" spc="-150" dirty="0"/>
              <a:t>Zebulun</a:t>
            </a:r>
            <a:r>
              <a:rPr lang="en-US" sz="2700" i="1" spc="-150" dirty="0"/>
              <a:t>. 34  At the west side four thousand and five hundred, with their three gates; one gate of Gad, one gate of </a:t>
            </a:r>
            <a:r>
              <a:rPr lang="en-US" sz="2700" b="1" i="1" spc="-150" dirty="0"/>
              <a:t>Asher</a:t>
            </a:r>
            <a:r>
              <a:rPr lang="en-US" sz="2700" i="1" spc="-150" dirty="0"/>
              <a:t>, one gate of </a:t>
            </a:r>
            <a:r>
              <a:rPr lang="en-US" sz="2700" b="1" i="1" spc="-150" dirty="0"/>
              <a:t>Naphtali. </a:t>
            </a:r>
            <a:r>
              <a:rPr lang="en-US" sz="2700" i="1" spc="-150" dirty="0"/>
              <a:t>35 It was round about eighteen thousand measures: and the name of the city from that day shall be, </a:t>
            </a:r>
            <a:r>
              <a:rPr lang="en-US" sz="2700" b="1" i="1" spc="-150" dirty="0"/>
              <a:t>The LORD is there.</a:t>
            </a:r>
          </a:p>
        </p:txBody>
      </p:sp>
    </p:spTree>
    <p:extLst>
      <p:ext uri="{BB962C8B-B14F-4D97-AF65-F5344CB8AC3E}">
        <p14:creationId xmlns:p14="http://schemas.microsoft.com/office/powerpoint/2010/main" val="2444856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2A970-4003-8D7C-49EC-B2CA07130AFA}"/>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F3BF146B-F0C1-4AAB-CD17-A75D355A0857}"/>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DB05546B-6996-26E5-6B63-B9FC4AC12A9C}"/>
              </a:ext>
            </a:extLst>
          </p:cNvPr>
          <p:cNvSpPr>
            <a:spLocks noGrp="1"/>
          </p:cNvSpPr>
          <p:nvPr>
            <p:ph type="sldNum" sz="quarter" idx="12"/>
          </p:nvPr>
        </p:nvSpPr>
        <p:spPr/>
        <p:txBody>
          <a:bodyPr/>
          <a:lstStyle/>
          <a:p>
            <a:fld id="{AC4DAC86-D943-45DC-86D6-56CCD16C63DC}" type="slidenum">
              <a:rPr lang="en-US" smtClean="0"/>
              <a:pPr/>
              <a:t>71</a:t>
            </a:fld>
            <a:endParaRPr lang="en-US"/>
          </a:p>
        </p:txBody>
      </p:sp>
      <p:sp>
        <p:nvSpPr>
          <p:cNvPr id="6" name="TextBox 5">
            <a:extLst>
              <a:ext uri="{FF2B5EF4-FFF2-40B4-BE49-F238E27FC236}">
                <a16:creationId xmlns:a16="http://schemas.microsoft.com/office/drawing/2014/main" id="{74C8CDE0-33A3-C0AA-CE7F-AC5FCDBF2014}"/>
              </a:ext>
            </a:extLst>
          </p:cNvPr>
          <p:cNvSpPr txBox="1"/>
          <p:nvPr/>
        </p:nvSpPr>
        <p:spPr>
          <a:xfrm>
            <a:off x="152400" y="136524"/>
            <a:ext cx="11811000" cy="5755422"/>
          </a:xfrm>
          <a:prstGeom prst="rect">
            <a:avLst/>
          </a:prstGeom>
          <a:noFill/>
        </p:spPr>
        <p:txBody>
          <a:bodyPr wrap="square">
            <a:spAutoFit/>
          </a:bodyPr>
          <a:lstStyle/>
          <a:p>
            <a:r>
              <a:rPr lang="en-US" sz="4400" b="1" dirty="0"/>
              <a:t>I CORINTHIANS 2:1-5</a:t>
            </a:r>
          </a:p>
          <a:p>
            <a:r>
              <a:rPr lang="en-US" sz="3600" i="1" dirty="0"/>
              <a:t>	And I, brethren, when I came to you, came not with excellency of speech or of wisdom, declaring unto you the testimony of God. 2 For I determined not to know any thing among you, save Jesus Christ, and him crucified. 3 And I was with you in weakness, and in fear, and in much trembling. </a:t>
            </a:r>
          </a:p>
          <a:p>
            <a:r>
              <a:rPr lang="en-US" sz="3600" i="1" dirty="0"/>
              <a:t>	4  And my speech and my preaching was not with enticing words of man's wisdom, but in demonstration of the Spirit and of power: 5 </a:t>
            </a:r>
            <a:r>
              <a:rPr lang="en-US" sz="3600" b="1" i="1" dirty="0"/>
              <a:t>That your faith should not stand in the wisdom of men, but in the power of God</a:t>
            </a:r>
            <a:r>
              <a:rPr lang="en-US" sz="3600" i="1" dirty="0"/>
              <a:t>. </a:t>
            </a:r>
          </a:p>
        </p:txBody>
      </p:sp>
    </p:spTree>
    <p:extLst>
      <p:ext uri="{BB962C8B-B14F-4D97-AF65-F5344CB8AC3E}">
        <p14:creationId xmlns:p14="http://schemas.microsoft.com/office/powerpoint/2010/main" val="3022764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12-21-2025</a:t>
            </a:r>
          </a:p>
        </p:txBody>
      </p:sp>
      <p:sp>
        <p:nvSpPr>
          <p:cNvPr id="3" name="Footer Placeholder 2"/>
          <p:cNvSpPr>
            <a:spLocks noGrp="1"/>
          </p:cNvSpPr>
          <p:nvPr>
            <p:ph type="ftr" sz="quarter" idx="11"/>
          </p:nvPr>
        </p:nvSpPr>
        <p:spPr/>
        <p:txBody>
          <a:bodyPr/>
          <a:lstStyle/>
          <a:p>
            <a:r>
              <a:rPr lang="en-US"/>
              <a:t>This I Know 2</a:t>
            </a:r>
          </a:p>
        </p:txBody>
      </p:sp>
      <p:sp>
        <p:nvSpPr>
          <p:cNvPr id="4" name="Slide Number Placeholder 3"/>
          <p:cNvSpPr>
            <a:spLocks noGrp="1"/>
          </p:cNvSpPr>
          <p:nvPr>
            <p:ph type="sldNum" sz="quarter" idx="12"/>
          </p:nvPr>
        </p:nvSpPr>
        <p:spPr/>
        <p:txBody>
          <a:bodyPr/>
          <a:lstStyle/>
          <a:p>
            <a:fld id="{2259C21E-1789-4DE4-A292-CBB5A0C2C9F9}"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95" y="0"/>
            <a:ext cx="4573396" cy="6858000"/>
          </a:xfrm>
          <a:prstGeom prst="rect">
            <a:avLst/>
          </a:prstGeom>
        </p:spPr>
      </p:pic>
      <p:sp>
        <p:nvSpPr>
          <p:cNvPr id="6" name="TextBox 5">
            <a:extLst>
              <a:ext uri="{FF2B5EF4-FFF2-40B4-BE49-F238E27FC236}">
                <a16:creationId xmlns:a16="http://schemas.microsoft.com/office/drawing/2014/main" id="{A446366A-4C6B-38A0-BB0B-BDAF2CB4FC5C}"/>
              </a:ext>
            </a:extLst>
          </p:cNvPr>
          <p:cNvSpPr txBox="1"/>
          <p:nvPr/>
        </p:nvSpPr>
        <p:spPr>
          <a:xfrm>
            <a:off x="4650154" y="41031"/>
            <a:ext cx="7162800" cy="1200329"/>
          </a:xfrm>
          <a:prstGeom prst="rect">
            <a:avLst/>
          </a:prstGeom>
          <a:noFill/>
        </p:spPr>
        <p:txBody>
          <a:bodyPr wrap="square" rtlCol="0">
            <a:spAutoFit/>
          </a:bodyPr>
          <a:lstStyle/>
          <a:p>
            <a:r>
              <a:rPr lang="en-US" sz="3600" spc="-150" dirty="0"/>
              <a:t>God’s people have always lived in the shadow of empires and their influence. </a:t>
            </a:r>
          </a:p>
        </p:txBody>
      </p:sp>
      <p:sp>
        <p:nvSpPr>
          <p:cNvPr id="8" name="TextBox 7">
            <a:extLst>
              <a:ext uri="{FF2B5EF4-FFF2-40B4-BE49-F238E27FC236}">
                <a16:creationId xmlns:a16="http://schemas.microsoft.com/office/drawing/2014/main" id="{206BEC1F-0A55-4CCA-ACA5-AF2CC306F82F}"/>
              </a:ext>
            </a:extLst>
          </p:cNvPr>
          <p:cNvSpPr txBox="1"/>
          <p:nvPr/>
        </p:nvSpPr>
        <p:spPr>
          <a:xfrm>
            <a:off x="4953000" y="685800"/>
            <a:ext cx="7052826" cy="6432530"/>
          </a:xfrm>
          <a:prstGeom prst="rect">
            <a:avLst/>
          </a:prstGeom>
          <a:noFill/>
        </p:spPr>
        <p:txBody>
          <a:bodyPr wrap="square">
            <a:spAutoFit/>
          </a:bodyPr>
          <a:lstStyle/>
          <a:p>
            <a:endParaRPr lang="en-US" sz="4400" b="1" dirty="0"/>
          </a:p>
          <a:p>
            <a:r>
              <a:rPr lang="en-US" sz="4400" b="1" dirty="0"/>
              <a:t>DANIEL 2:31</a:t>
            </a:r>
          </a:p>
          <a:p>
            <a:r>
              <a:rPr lang="en-US" sz="3600" i="1" spc="-150" dirty="0"/>
              <a:t>Thou, O king, </a:t>
            </a:r>
            <a:r>
              <a:rPr lang="en-US" sz="3600" i="1" spc="-150" dirty="0" err="1"/>
              <a:t>sawest</a:t>
            </a:r>
            <a:r>
              <a:rPr lang="en-US" sz="3600" i="1" spc="-150" dirty="0"/>
              <a:t>, and behold a great image. This great image, whose brightness was excellent, stood before thee; and the form thereof was terrible. 34 Thou </a:t>
            </a:r>
            <a:r>
              <a:rPr lang="en-US" sz="3600" i="1" spc="-150" dirty="0" err="1"/>
              <a:t>sawest</a:t>
            </a:r>
            <a:r>
              <a:rPr lang="en-US" sz="3600" i="1" spc="-150" dirty="0"/>
              <a:t> till that a stone was cut out without hands, which smote the image upon his feet that were of iron and clay, and brake them to pieces.</a:t>
            </a:r>
          </a:p>
          <a:p>
            <a:endParaRPr lang="en-US" sz="3600" dirty="0"/>
          </a:p>
        </p:txBody>
      </p:sp>
    </p:spTree>
    <p:extLst>
      <p:ext uri="{BB962C8B-B14F-4D97-AF65-F5344CB8AC3E}">
        <p14:creationId xmlns:p14="http://schemas.microsoft.com/office/powerpoint/2010/main" val="403089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EA89-B5CF-7D17-C5A7-5DE87CC40C8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862A1DB-9BCC-488F-ACF9-2BE21F09E88D}"/>
              </a:ext>
            </a:extLst>
          </p:cNvPr>
          <p:cNvSpPr>
            <a:spLocks noGrp="1"/>
          </p:cNvSpPr>
          <p:nvPr>
            <p:ph type="dt" sz="half" idx="10"/>
          </p:nvPr>
        </p:nvSpPr>
        <p:spPr/>
        <p:txBody>
          <a:bodyPr/>
          <a:lstStyle/>
          <a:p>
            <a:r>
              <a:rPr lang="en-US"/>
              <a:t>12-21-2025</a:t>
            </a:r>
          </a:p>
        </p:txBody>
      </p:sp>
      <p:sp>
        <p:nvSpPr>
          <p:cNvPr id="3" name="Footer Placeholder 2">
            <a:extLst>
              <a:ext uri="{FF2B5EF4-FFF2-40B4-BE49-F238E27FC236}">
                <a16:creationId xmlns:a16="http://schemas.microsoft.com/office/drawing/2014/main" id="{1210C0CF-BA5C-8DA9-B023-B0C9D4F95FFA}"/>
              </a:ext>
            </a:extLst>
          </p:cNvPr>
          <p:cNvSpPr>
            <a:spLocks noGrp="1"/>
          </p:cNvSpPr>
          <p:nvPr>
            <p:ph type="ftr" sz="quarter" idx="11"/>
          </p:nvPr>
        </p:nvSpPr>
        <p:spPr/>
        <p:txBody>
          <a:bodyPr/>
          <a:lstStyle/>
          <a:p>
            <a:r>
              <a:rPr lang="en-US"/>
              <a:t>This I Know 2</a:t>
            </a:r>
          </a:p>
        </p:txBody>
      </p:sp>
      <p:sp>
        <p:nvSpPr>
          <p:cNvPr id="4" name="Slide Number Placeholder 3">
            <a:extLst>
              <a:ext uri="{FF2B5EF4-FFF2-40B4-BE49-F238E27FC236}">
                <a16:creationId xmlns:a16="http://schemas.microsoft.com/office/drawing/2014/main" id="{20171228-9C62-A0F7-4D5D-E1BD281F42DD}"/>
              </a:ext>
            </a:extLst>
          </p:cNvPr>
          <p:cNvSpPr>
            <a:spLocks noGrp="1"/>
          </p:cNvSpPr>
          <p:nvPr>
            <p:ph type="sldNum" sz="quarter" idx="12"/>
          </p:nvPr>
        </p:nvSpPr>
        <p:spPr/>
        <p:txBody>
          <a:bodyPr/>
          <a:lstStyle/>
          <a:p>
            <a:fld id="{AC4DAC86-D943-45DC-86D6-56CCD16C63DC}" type="slidenum">
              <a:rPr lang="en-US" smtClean="0"/>
              <a:pPr/>
              <a:t>9</a:t>
            </a:fld>
            <a:endParaRPr lang="en-US"/>
          </a:p>
        </p:txBody>
      </p:sp>
      <p:sp>
        <p:nvSpPr>
          <p:cNvPr id="5" name="AutoShape 2" descr="Four Horsemen | Adair yl'Trois Wiki | Fandom">
            <a:extLst>
              <a:ext uri="{FF2B5EF4-FFF2-40B4-BE49-F238E27FC236}">
                <a16:creationId xmlns:a16="http://schemas.microsoft.com/office/drawing/2014/main" id="{15B844DD-F705-6C53-4324-99C8065E8B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BDD739F-95D5-5B98-1540-89EEAE1B5B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132" y="0"/>
            <a:ext cx="11947735"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D964E91F-3F83-ADAA-2856-FBD74BBCB2C3}"/>
              </a:ext>
            </a:extLst>
          </p:cNvPr>
          <p:cNvSpPr txBox="1"/>
          <p:nvPr/>
        </p:nvSpPr>
        <p:spPr>
          <a:xfrm>
            <a:off x="122131" y="3581400"/>
            <a:ext cx="11947735" cy="3170099"/>
          </a:xfrm>
          <a:prstGeom prst="rect">
            <a:avLst/>
          </a:prstGeom>
          <a:solidFill>
            <a:srgbClr val="002060"/>
          </a:solidFill>
        </p:spPr>
        <p:txBody>
          <a:bodyPr wrap="square">
            <a:spAutoFit/>
          </a:bodyPr>
          <a:lstStyle/>
          <a:p>
            <a:r>
              <a:rPr lang="en-US" sz="4000" b="1" dirty="0"/>
              <a:t>THE.ARROW.OF.GOD'S.DELIVERANCE</a:t>
            </a:r>
          </a:p>
          <a:p>
            <a:r>
              <a:rPr lang="en-US" sz="3200" dirty="0"/>
              <a:t>     32 What's the matter…? they're staying at home, stuck their head in a television instead of the Bible. Got nothing against the television, if it's used for God's program, all right. It was God's way in the first way. Who made the airwaves? But the devil just took it and perverted it.							 56-0801 </a:t>
            </a:r>
          </a:p>
        </p:txBody>
      </p:sp>
    </p:spTree>
    <p:extLst>
      <p:ext uri="{BB962C8B-B14F-4D97-AF65-F5344CB8AC3E}">
        <p14:creationId xmlns:p14="http://schemas.microsoft.com/office/powerpoint/2010/main" val="312279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14115</TotalTime>
  <Words>6049</Words>
  <Application>Microsoft Office PowerPoint</Application>
  <PresentationFormat>Widescreen</PresentationFormat>
  <Paragraphs>405</Paragraphs>
  <Slides>71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ＭＳ ゴシック</vt:lpstr>
      <vt:lpstr>American Typewriter</vt:lpstr>
      <vt:lpstr>Aptos</vt:lpstr>
      <vt:lpstr>Arial</vt:lpstr>
      <vt:lpstr>Calibri</vt:lpstr>
      <vt:lpstr>Candara</vt:lpstr>
      <vt:lpstr>Castellar</vt:lpstr>
      <vt:lpstr>Eras Medium ITC</vt:lpstr>
      <vt:lpstr>Google Sans</vt:lpstr>
      <vt:lpstr>Lucida Calligraphy</vt:lpstr>
      <vt:lpstr>Horizon</vt:lpstr>
      <vt:lpstr>This I Know… Knowledge Shall Increase JOHN 9 </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Coffey</dc:creator>
  <cp:lastModifiedBy>Barry Coffey</cp:lastModifiedBy>
  <cp:revision>555</cp:revision>
  <dcterms:created xsi:type="dcterms:W3CDTF">2009-06-03T16:35:28Z</dcterms:created>
  <dcterms:modified xsi:type="dcterms:W3CDTF">2025-12-21T16:12:49Z</dcterms:modified>
</cp:coreProperties>
</file>